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comments+xml" PartName="/ppt/comments/comment1.xml"/>
  <Override ContentType="application/vnd.openxmlformats-officedocument.presentationml.comments+xml" PartName="/ppt/comments/comment2.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21.xml"/>
  <Override ContentType="application/vnd.openxmlformats-officedocument.presentationml.slide+xml" PartName="/ppt/slides/slide164.xml"/>
  <Override ContentType="application/vnd.openxmlformats-officedocument.presentationml.slide+xml" PartName="/ppt/slides/slide43.xml"/>
  <Override ContentType="application/vnd.openxmlformats-officedocument.presentationml.slide+xml" PartName="/ppt/slides/slide199.xml"/>
  <Override ContentType="application/vnd.openxmlformats-officedocument.presentationml.slide+xml" PartName="/ppt/slides/slide210.xml"/>
  <Override ContentType="application/vnd.openxmlformats-officedocument.presentationml.slide+xml" PartName="/ppt/slides/slide78.xml"/>
  <Override ContentType="application/vnd.openxmlformats-officedocument.presentationml.slide+xml" PartName="/ppt/slides/slide86.xml"/>
  <Override ContentType="application/vnd.openxmlformats-officedocument.presentationml.slide+xml" PartName="/ppt/slides/slide35.xml"/>
  <Override ContentType="application/vnd.openxmlformats-officedocument.presentationml.slide+xml" PartName="/ppt/slides/slide202.xml"/>
  <Override ContentType="application/vnd.openxmlformats-officedocument.presentationml.slide+xml" PartName="/ppt/slides/slide105.xml"/>
  <Override ContentType="application/vnd.openxmlformats-officedocument.presentationml.slide+xml" PartName="/ppt/slides/slide148.xml"/>
  <Override ContentType="application/vnd.openxmlformats-officedocument.presentationml.slide+xml" PartName="/ppt/slides/slide172.xml"/>
  <Override ContentType="application/vnd.openxmlformats-officedocument.presentationml.slide+xml" PartName="/ppt/slides/slide19.xml"/>
  <Override ContentType="application/vnd.openxmlformats-officedocument.presentationml.slide+xml" PartName="/ppt/slides/slide5.xml"/>
  <Override ContentType="application/vnd.openxmlformats-officedocument.presentationml.slide+xml" PartName="/ppt/slides/slide51.xml"/>
  <Override ContentType="application/vnd.openxmlformats-officedocument.presentationml.slide+xml" PartName="/ppt/slides/slide113.xml"/>
  <Override ContentType="application/vnd.openxmlformats-officedocument.presentationml.slide+xml" PartName="/ppt/slides/slide94.xml"/>
  <Override ContentType="application/vnd.openxmlformats-officedocument.presentationml.slide+xml" PartName="/ppt/slides/slide156.xml"/>
  <Override ContentType="application/vnd.openxmlformats-officedocument.presentationml.slide+xml" PartName="/ppt/slides/slide71.xml"/>
  <Override ContentType="application/vnd.openxmlformats-officedocument.presentationml.slide+xml" PartName="/ppt/slides/slide179.xml"/>
  <Override ContentType="application/vnd.openxmlformats-officedocument.presentationml.slide+xml" PartName="/ppt/slides/slide66.xml"/>
  <Override ContentType="application/vnd.openxmlformats-officedocument.presentationml.slide+xml" PartName="/ppt/slides/slide23.xml"/>
  <Override ContentType="application/vnd.openxmlformats-officedocument.presentationml.slide+xml" PartName="/ppt/slides/slide136.xml"/>
  <Override ContentType="application/vnd.openxmlformats-officedocument.presentationml.slide+xml" PartName="/ppt/slides/slide184.xml"/>
  <Override ContentType="application/vnd.openxmlformats-officedocument.presentationml.slide+xml" PartName="/ppt/slides/slide141.xml"/>
  <Override ContentType="application/vnd.openxmlformats-officedocument.presentationml.slide+xml" PartName="/ppt/slides/slide82.xml"/>
  <Override ContentType="application/vnd.openxmlformats-officedocument.presentationml.slide+xml" PartName="/ppt/slides/slide9.xml"/>
  <Override ContentType="application/vnd.openxmlformats-officedocument.presentationml.slide+xml" PartName="/ppt/slides/slide168.xml"/>
  <Override ContentType="application/vnd.openxmlformats-officedocument.presentationml.slide+xml" PartName="/ppt/slides/slide12.xml"/>
  <Override ContentType="application/vnd.openxmlformats-officedocument.presentationml.slide+xml" PartName="/ppt/slides/slide108.xml"/>
  <Override ContentType="application/vnd.openxmlformats-officedocument.presentationml.slide+xml" PartName="/ppt/slides/slide187.xml"/>
  <Override ContentType="application/vnd.openxmlformats-officedocument.presentationml.slide+xml" PartName="/ppt/slides/slide98.xml"/>
  <Override ContentType="application/vnd.openxmlformats-officedocument.presentationml.slide+xml" PartName="/ppt/slides/slide152.xml"/>
  <Override ContentType="application/vnd.openxmlformats-officedocument.presentationml.slide+xml" PartName="/ppt/slides/slide125.xml"/>
  <Override ContentType="application/vnd.openxmlformats-officedocument.presentationml.slide+xml" PartName="/ppt/slides/slide20.xml"/>
  <Override ContentType="application/vnd.openxmlformats-officedocument.presentationml.slide+xml" PartName="/ppt/slides/slide16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206.xml"/>
  <Override ContentType="application/vnd.openxmlformats-officedocument.presentationml.slide+xml" PartName="/ppt/slides/slide55.xml"/>
  <Override ContentType="application/vnd.openxmlformats-officedocument.presentationml.slide+xml" PartName="/ppt/slides/slide195.xml"/>
  <Override ContentType="application/vnd.openxmlformats-officedocument.presentationml.slide+xml" PartName="/ppt/slides/slide59.xml"/>
  <Override ContentType="application/vnd.openxmlformats-officedocument.presentationml.slide+xml" PartName="/ppt/slides/slide89.xml"/>
  <Override ContentType="application/vnd.openxmlformats-officedocument.presentationml.slide+xml" PartName="/ppt/slides/slide129.xml"/>
  <Override ContentType="application/vnd.openxmlformats-officedocument.presentationml.slide+xml" PartName="/ppt/slides/slide63.xml"/>
  <Override ContentType="application/vnd.openxmlformats-officedocument.presentationml.slide+xml" PartName="/ppt/slides/slide159.xml"/>
  <Override ContentType="application/vnd.openxmlformats-officedocument.presentationml.slide+xml" PartName="/ppt/slides/slide101.xml"/>
  <Override ContentType="application/vnd.openxmlformats-officedocument.presentationml.slide+xml" PartName="/ppt/slides/slide116.xml"/>
  <Override ContentType="application/vnd.openxmlformats-officedocument.presentationml.slide+xml" PartName="/ppt/slides/slide144.xml"/>
  <Override ContentType="application/vnd.openxmlformats-officedocument.presentationml.slide+xml" PartName="/ppt/slides/slide133.xml"/>
  <Override ContentType="application/vnd.openxmlformats-officedocument.presentationml.slide+xml" PartName="/ppt/slides/slide91.xml"/>
  <Override ContentType="application/vnd.openxmlformats-officedocument.presentationml.slide+xml" PartName="/ppt/slides/slide31.xml"/>
  <Override ContentType="application/vnd.openxmlformats-officedocument.presentationml.slide+xml" PartName="/ppt/slides/slide74.xml"/>
  <Override ContentType="application/vnd.openxmlformats-officedocument.presentationml.slide+xml" PartName="/ppt/slides/slide176.xml"/>
  <Override ContentType="application/vnd.openxmlformats-officedocument.presentationml.slide+xml" PartName="/ppt/slides/slide27.xml"/>
  <Override ContentType="application/vnd.openxmlformats-officedocument.presentationml.slide+xml" PartName="/ppt/slides/slide2.xml"/>
  <Override ContentType="application/vnd.openxmlformats-officedocument.presentationml.slide+xml" PartName="/ppt/slides/slide180.xml"/>
  <Override ContentType="application/vnd.openxmlformats-officedocument.presentationml.slide+xml" PartName="/ppt/slides/slide18.xml"/>
  <Override ContentType="application/vnd.openxmlformats-officedocument.presentationml.slide+xml" PartName="/ppt/slides/slide201.xml"/>
  <Override ContentType="application/vnd.openxmlformats-officedocument.presentationml.slide+xml" PartName="/ppt/slides/slide52.xml"/>
  <Override ContentType="application/vnd.openxmlformats-officedocument.presentationml.slide+xml" PartName="/ppt/slides/slide95.xml"/>
  <Override ContentType="application/vnd.openxmlformats-officedocument.presentationml.slide+xml" PartName="/ppt/slides/slide181.xml"/>
  <Override ContentType="application/vnd.openxmlformats-officedocument.presentationml.slide+xml" PartName="/ppt/slides/slide157.xml"/>
  <Override ContentType="application/vnd.openxmlformats-officedocument.presentationml.slide+xml" PartName="/ppt/slides/slide77.xml"/>
  <Override ContentType="application/vnd.openxmlformats-officedocument.presentationml.slide+xml" PartName="/ppt/slides/slide165.xml"/>
  <Override ContentType="application/vnd.openxmlformats-officedocument.presentationml.slide+xml" PartName="/ppt/slides/slide34.xml"/>
  <Override ContentType="application/vnd.openxmlformats-officedocument.presentationml.slide+xml" PartName="/ppt/slides/slide122.xml"/>
  <Override ContentType="application/vnd.openxmlformats-officedocument.presentationml.slide+xml" PartName="/ppt/slides/slide147.xml"/>
  <Override ContentType="application/vnd.openxmlformats-officedocument.presentationml.slide+xml" PartName="/ppt/slides/slide191.xml"/>
  <Override ContentType="application/vnd.openxmlformats-officedocument.presentationml.slide+xml" PartName="/ppt/slides/slide104.xml"/>
  <Override ContentType="application/vnd.openxmlformats-officedocument.presentationml.slide+xml" PartName="/ppt/slides/slide24.xml"/>
  <Override ContentType="application/vnd.openxmlformats-officedocument.presentationml.slide+xml" PartName="/ppt/slides/slide137.xml"/>
  <Override ContentType="application/vnd.openxmlformats-officedocument.presentationml.slide+xml" PartName="/ppt/slides/slide110.xml"/>
  <Override ContentType="application/vnd.openxmlformats-officedocument.presentationml.slide+xml" PartName="/ppt/slides/slide153.xml"/>
  <Override ContentType="application/vnd.openxmlformats-officedocument.presentationml.slide+xml" PartName="/ppt/slides/slide67.xml"/>
  <Override ContentType="application/vnd.openxmlformats-officedocument.presentationml.slide+xml" PartName="/ppt/slides/slide196.xml"/>
  <Override ContentType="application/vnd.openxmlformats-officedocument.presentationml.slide+xml" PartName="/ppt/slides/slide171.xml"/>
  <Override ContentType="application/vnd.openxmlformats-officedocument.presentationml.slide+xml" PartName="/ppt/slides/slide49.xml"/>
  <Override ContentType="application/vnd.openxmlformats-officedocument.presentationml.slide+xml" PartName="/ppt/slides/slide83.xml"/>
  <Override ContentType="application/vnd.openxmlformats-officedocument.presentationml.slide+xml" PartName="/ppt/slides/slide6.xml"/>
  <Override ContentType="application/vnd.openxmlformats-officedocument.presentationml.slide+xml" PartName="/ppt/slides/slide119.xml"/>
  <Override ContentType="application/vnd.openxmlformats-officedocument.presentationml.slide+xml" PartName="/ppt/slides/slide40.xml"/>
  <Override ContentType="application/vnd.openxmlformats-officedocument.presentationml.slide+xml" PartName="/ppt/slides/slide73.xml"/>
  <Override ContentType="application/vnd.openxmlformats-officedocument.presentationml.slide+xml" PartName="/ppt/slides/slide169.xml"/>
  <Override ContentType="application/vnd.openxmlformats-officedocument.presentationml.slide+xml" PartName="/ppt/slides/slide30.xml"/>
  <Override ContentType="application/vnd.openxmlformats-officedocument.presentationml.slide+xml" PartName="/ppt/slides/slide126.xml"/>
  <Override ContentType="application/vnd.openxmlformats-officedocument.presentationml.slide+xml" PartName="/ppt/slides/slide186.xml"/>
  <Override ContentType="application/vnd.openxmlformats-officedocument.presentationml.slide+xml" PartName="/ppt/slides/slide109.xml"/>
  <Override ContentType="application/vnd.openxmlformats-officedocument.presentationml.slide+xml" PartName="/ppt/slides/slide99.xml"/>
  <Override ContentType="application/vnd.openxmlformats-officedocument.presentationml.slide+xml" PartName="/ppt/slides/slide3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205.xml"/>
  <Override ContentType="application/vnd.openxmlformats-officedocument.presentationml.slide+xml" PartName="/ppt/slides/slide160.xml"/>
  <Override ContentType="application/vnd.openxmlformats-officedocument.presentationml.slide+xml" PartName="/ppt/slides/slide100.xml"/>
  <Override ContentType="application/vnd.openxmlformats-officedocument.presentationml.slide+xml" PartName="/ppt/slides/slide90.xml"/>
  <Override ContentType="application/vnd.openxmlformats-officedocument.presentationml.slide+xml" PartName="/ppt/slides/slide143.xml"/>
  <Override ContentType="application/vnd.openxmlformats-officedocument.presentationml.slide+xml" PartName="/ppt/slides/slide132.xml"/>
  <Override ContentType="application/vnd.openxmlformats-officedocument.presentationml.slide+xml" PartName="/ppt/slides/slide62.xml"/>
  <Override ContentType="application/vnd.openxmlformats-officedocument.presentationml.slide+xml" PartName="/ppt/slides/slide175.xml"/>
  <Override ContentType="application/vnd.openxmlformats-officedocument.presentationml.slide+xml" PartName="/ppt/slides/slide1.xml"/>
  <Override ContentType="application/vnd.openxmlformats-officedocument.presentationml.slide+xml" PartName="/ppt/slides/slide192.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209.xml"/>
  <Override ContentType="application/vnd.openxmlformats-officedocument.presentationml.slide+xml" PartName="/ppt/slides/slide200.xml"/>
  <Override ContentType="application/vnd.openxmlformats-officedocument.presentationml.slide+xml" PartName="/ppt/slides/slide88.xml"/>
  <Override ContentType="application/vnd.openxmlformats-officedocument.presentationml.slide+xml" PartName="/ppt/slides/slide158.xml"/>
  <Override ContentType="application/vnd.openxmlformats-officedocument.presentationml.slide+xml" PartName="/ppt/slides/slide115.xml"/>
  <Override ContentType="application/vnd.openxmlformats-officedocument.presentationml.slide+xml" PartName="/ppt/slides/slide3.xml"/>
  <Override ContentType="application/vnd.openxmlformats-officedocument.presentationml.slide+xml" PartName="/ppt/slides/slide182.xml"/>
  <Override ContentType="application/vnd.openxmlformats-officedocument.presentationml.slide+xml" PartName="/ppt/slides/slide17.xml"/>
  <Override ContentType="application/vnd.openxmlformats-officedocument.presentationml.slide+xml" PartName="/ppt/slides/slide138.xml"/>
  <Override ContentType="application/vnd.openxmlformats-officedocument.presentationml.slide+xml" PartName="/ppt/slides/slide25.xml"/>
  <Override ContentType="application/vnd.openxmlformats-officedocument.presentationml.slide+xml" PartName="/ppt/slides/slide174.xml"/>
  <Override ContentType="application/vnd.openxmlformats-officedocument.presentationml.slide+xml" PartName="/ppt/slides/slide190.xml"/>
  <Override ContentType="application/vnd.openxmlformats-officedocument.presentationml.slide+xml" PartName="/ppt/slides/slide33.xml"/>
  <Override ContentType="application/vnd.openxmlformats-officedocument.presentationml.slide+xml" PartName="/ppt/slides/slide68.xml"/>
  <Override ContentType="application/vnd.openxmlformats-officedocument.presentationml.slide+xml" PartName="/ppt/slides/slide170.xml"/>
  <Override ContentType="application/vnd.openxmlformats-officedocument.presentationml.slide+xml" PartName="/ppt/slides/slide204.xml"/>
  <Override ContentType="application/vnd.openxmlformats-officedocument.presentationml.slide+xml" PartName="/ppt/slides/slide84.xml"/>
  <Override ContentType="application/vnd.openxmlformats-officedocument.presentationml.slide+xml" PartName="/ppt/slides/slide107.xml"/>
  <Override ContentType="application/vnd.openxmlformats-officedocument.presentationml.slide+xml" PartName="/ppt/slides/slide37.xml"/>
  <Override ContentType="application/vnd.openxmlformats-officedocument.presentationml.slide+xml" PartName="/ppt/slides/slide123.xml"/>
  <Override ContentType="application/vnd.openxmlformats-officedocument.presentationml.slide+xml" PartName="/ppt/slides/slide166.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4.xml"/>
  <Override ContentType="application/vnd.openxmlformats-officedocument.presentationml.slide+xml" PartName="/ppt/slides/slide197.xml"/>
  <Override ContentType="application/vnd.openxmlformats-officedocument.presentationml.slide+xml" PartName="/ppt/slides/slide10.xml"/>
  <Override ContentType="application/vnd.openxmlformats-officedocument.presentationml.slide+xml" PartName="/ppt/slides/slide111.xml"/>
  <Override ContentType="application/vnd.openxmlformats-officedocument.presentationml.slide+xml" PartName="/ppt/slides/slide53.xml"/>
  <Override ContentType="application/vnd.openxmlformats-officedocument.presentationml.slide+xml" PartName="/ppt/slides/slide96.xml"/>
  <Override ContentType="application/vnd.openxmlformats-officedocument.presentationml.slide+xml" PartName="/ppt/slides/slide48.xml"/>
  <Override ContentType="application/vnd.openxmlformats-officedocument.presentationml.slide+xml" PartName="/ppt/slides/slide22.xml"/>
  <Override ContentType="application/vnd.openxmlformats-officedocument.presentationml.slide+xml" PartName="/ppt/slides/slide185.xml"/>
  <Override ContentType="application/vnd.openxmlformats-officedocument.presentationml.slide+xml" PartName="/ppt/slides/slide65.xml"/>
  <Override ContentType="application/vnd.openxmlformats-officedocument.presentationml.slide+xml" PartName="/ppt/slides/slide118.xml"/>
  <Override ContentType="application/vnd.openxmlformats-officedocument.presentationml.slide+xml" PartName="/ppt/slides/slide142.xml"/>
  <Override ContentType="application/vnd.openxmlformats-officedocument.presentationml.slide+xml" PartName="/ppt/slides/slide72.xml"/>
  <Override ContentType="application/vnd.openxmlformats-officedocument.presentationml.slide+xml" PartName="/ppt/slides/slide135.xml"/>
  <Override ContentType="application/vnd.openxmlformats-officedocument.presentationml.slide+xml" PartName="/ppt/slides/slide178.xml"/>
  <Override ContentType="application/vnd.openxmlformats-officedocument.presentationml.slide+xml" PartName="/ppt/slides/slide29.xml"/>
  <Override ContentType="application/vnd.openxmlformats-officedocument.presentationml.slide+xml" PartName="/ppt/slides/slide76.xml"/>
  <Override ContentType="application/vnd.openxmlformats-officedocument.presentationml.slide+xml" PartName="/ppt/slides/slide131.xml"/>
  <Override ContentType="application/vnd.openxmlformats-officedocument.presentationml.slide+xml" PartName="/ppt/slides/slide93.xml"/>
  <Override ContentType="application/vnd.openxmlformats-officedocument.presentationml.slide+xml" PartName="/ppt/slides/slide80.xml"/>
  <Override ContentType="application/vnd.openxmlformats-officedocument.presentationml.slide+xml" PartName="/ppt/slides/slide103.xml"/>
  <Override ContentType="application/vnd.openxmlformats-officedocument.presentationml.slide+xml" PartName="/ppt/slides/slide61.xml"/>
  <Override ContentType="application/vnd.openxmlformats-officedocument.presentationml.slide+xml" PartName="/ppt/slides/slide114.xml"/>
  <Override ContentType="application/vnd.openxmlformats-officedocument.presentationml.slide+xml" PartName="/ppt/slides/slide163.xml"/>
  <Override ContentType="application/vnd.openxmlformats-officedocument.presentationml.slide+xml" PartName="/ppt/slides/slide127.xml"/>
  <Override ContentType="application/vnd.openxmlformats-officedocument.presentationml.slide+xml" PartName="/ppt/slides/slide146.xml"/>
  <Override ContentType="application/vnd.openxmlformats-officedocument.presentationml.slide+xml" PartName="/ppt/slides/slide150.xml"/>
  <Override ContentType="application/vnd.openxmlformats-officedocument.presentationml.slide+xml" PartName="/ppt/slides/slide189.xml"/>
  <Override ContentType="application/vnd.openxmlformats-officedocument.presentationml.slide+xml" PartName="/ppt/slides/slide120.xml"/>
  <Override ContentType="application/vnd.openxmlformats-officedocument.presentationml.slide+xml" PartName="/ppt/slides/slide87.xml"/>
  <Override ContentType="application/vnd.openxmlformats-officedocument.presentationml.slide+xml" PartName="/ppt/slides/slide57.xml"/>
  <Override ContentType="application/vnd.openxmlformats-officedocument.presentationml.slide+xml" PartName="/ppt/slides/slide44.xml"/>
  <Override ContentType="application/vnd.openxmlformats-officedocument.presentationml.slide+xml" PartName="/ppt/slides/slide193.xml"/>
  <Override ContentType="application/vnd.openxmlformats-officedocument.presentationml.slide+xml" PartName="/ppt/slides/slide208.xml"/>
  <Override ContentType="application/vnd.openxmlformats-officedocument.presentationml.slide+xml" PartName="/ppt/slides/slide14.xml"/>
  <Override ContentType="application/vnd.openxmlformats-officedocument.presentationml.slide+xml" PartName="/ppt/slides/slide4.xml"/>
  <Override ContentType="application/vnd.openxmlformats-officedocument.presentationml.slide+xml" PartName="/ppt/slides/slide139.xml"/>
  <Override ContentType="application/vnd.openxmlformats-officedocument.presentationml.slide+xml" PartName="/ppt/slides/slide60.xml"/>
  <Override ContentType="application/vnd.openxmlformats-officedocument.presentationml.slide+xml" PartName="/ppt/slides/slide26.xml"/>
  <Override ContentType="application/vnd.openxmlformats-officedocument.presentationml.slide+xml" PartName="/ppt/slides/slide112.xml"/>
  <Override ContentType="application/vnd.openxmlformats-officedocument.presentationml.slide+xml" PartName="/ppt/slides/slide198.xml"/>
  <Override ContentType="application/vnd.openxmlformats-officedocument.presentationml.slide+xml" PartName="/ppt/slides/slide155.xml"/>
  <Override ContentType="application/vnd.openxmlformats-officedocument.presentationml.slide+xml" PartName="/ppt/slides/slide69.xml"/>
  <Override ContentType="application/vnd.openxmlformats-officedocument.presentationml.slide+xml" PartName="/ppt/slides/slide85.xml"/>
  <Override ContentType="application/vnd.openxmlformats-officedocument.presentationml.slide+xml" PartName="/ppt/slides/slide42.xml"/>
  <Override ContentType="application/vnd.openxmlformats-officedocument.presentationml.slide+xml" PartName="/ppt/slides/slide50.xml"/>
  <Override ContentType="application/vnd.openxmlformats-officedocument.presentationml.slide+xml" PartName="/ppt/slides/slide130.xml"/>
  <Override ContentType="application/vnd.openxmlformats-officedocument.presentationml.slide+xml" PartName="/ppt/slides/slide173.xml"/>
  <Override ContentType="application/vnd.openxmlformats-officedocument.presentationml.slide+xml" PartName="/ppt/slides/slide16.xml"/>
  <Override ContentType="application/vnd.openxmlformats-officedocument.presentationml.slide+xml" PartName="/ppt/slides/slide97.xml"/>
  <Override ContentType="application/vnd.openxmlformats-officedocument.presentationml.slide+xml" PartName="/ppt/slides/slide140.xml"/>
  <Override ContentType="application/vnd.openxmlformats-officedocument.presentationml.slide+xml" PartName="/ppt/slides/slide11.xml"/>
  <Override ContentType="application/vnd.openxmlformats-officedocument.presentationml.slide+xml" PartName="/ppt/slides/slide183.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79.xml"/>
  <Override ContentType="application/vnd.openxmlformats-officedocument.presentationml.slide+xml" PartName="/ppt/slides/slide149.xml"/>
  <Override ContentType="application/vnd.openxmlformats-officedocument.presentationml.slide+xml" PartName="/ppt/slides/slide203.xml"/>
  <Override ContentType="application/vnd.openxmlformats-officedocument.presentationml.slide+xml" PartName="/ppt/slides/slide124.xml"/>
  <Override ContentType="application/vnd.openxmlformats-officedocument.presentationml.slide+xml" PartName="/ppt/slides/slide106.xml"/>
  <Override ContentType="application/vnd.openxmlformats-officedocument.presentationml.slide+xml" PartName="/ppt/slides/slide167.xml"/>
  <Override ContentType="application/vnd.openxmlformats-officedocument.presentationml.slide+xml" PartName="/ppt/slides/slide70.xml"/>
  <Override ContentType="application/vnd.openxmlformats-officedocument.presentationml.slide+xml" PartName="/ppt/slides/slide194.xml"/>
  <Override ContentType="application/vnd.openxmlformats-officedocument.presentationml.slide+xml" PartName="/ppt/slides/slide151.xml"/>
  <Override ContentType="application/vnd.openxmlformats-officedocument.presentationml.slide+xml" PartName="/ppt/slides/slide177.xml"/>
  <Override ContentType="application/vnd.openxmlformats-officedocument.presentationml.slide+xml" PartName="/ppt/slides/slide134.xml"/>
  <Override ContentType="application/vnd.openxmlformats-officedocument.presentationml.slide+xml" PartName="/ppt/slides/slide207.xml"/>
  <Override ContentType="application/vnd.openxmlformats-officedocument.presentationml.slide+xml" PartName="/ppt/slides/slide47.xml"/>
  <Override ContentType="application/vnd.openxmlformats-officedocument.presentationml.slide+xml" PartName="/ppt/slides/slide21.xml"/>
  <Override ContentType="application/vnd.openxmlformats-officedocument.presentationml.slide+xml" PartName="/ppt/slides/slide64.xml"/>
  <Override ContentType="application/vnd.openxmlformats-officedocument.presentationml.slide+xml" PartName="/ppt/slides/slide81.xml"/>
  <Override ContentType="application/vnd.openxmlformats-officedocument.presentationml.slide+xml" PartName="/ppt/slides/slide8.xml"/>
  <Override ContentType="application/vnd.openxmlformats-officedocument.presentationml.slide+xml" PartName="/ppt/slides/slide117.xml"/>
  <Override ContentType="application/vnd.openxmlformats-officedocument.presentationml.slide+xml" PartName="/ppt/slides/slide145.xml"/>
  <Override ContentType="application/vnd.openxmlformats-officedocument.presentationml.slide+xml" PartName="/ppt/slides/slide188.xml"/>
  <Override ContentType="application/vnd.openxmlformats-officedocument.presentationml.slide+xml" PartName="/ppt/slides/slide162.xml"/>
  <Override ContentType="application/vnd.openxmlformats-officedocument.presentationml.slide+xml" PartName="/ppt/slides/slide32.xml"/>
  <Override ContentType="application/vnd.openxmlformats-officedocument.presentationml.slide+xml" PartName="/ppt/slides/slide75.xml"/>
  <Override ContentType="application/vnd.openxmlformats-officedocument.presentationml.slide+xml" PartName="/ppt/slides/slide58.xml"/>
  <Override ContentType="application/vnd.openxmlformats-officedocument.presentationml.slide+xml" PartName="/ppt/slides/slide15.xml"/>
  <Override ContentType="application/vnd.openxmlformats-officedocument.presentationml.slide+xml" PartName="/ppt/slides/slide128.xml"/>
  <Override ContentType="application/vnd.openxmlformats-officedocument.presentationml.slide+xml" PartName="/ppt/slides/slide92.xml"/>
  <Override ContentType="application/vnd.openxmlformats-officedocument.presentationml.slide+xml" PartName="/ppt/slides/slide102.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theme+xml" PartName="/ppt/theme/theme1.xml"/>
  <Override ContentType="application/vnd.openxmlformats-officedocument.theme+xml" PartName="/ppt/theme/theme2.xml"/>
  <Override ContentType="application/vnd.openxmlformats-officedocument.presentationml.notesSlide+xml" PartName="/ppt/notesSlides/notesSlide67.xml"/>
  <Override ContentType="application/vnd.openxmlformats-officedocument.presentationml.notesSlide+xml" PartName="/ppt/notesSlides/notesSlide168.xml"/>
  <Override ContentType="application/vnd.openxmlformats-officedocument.presentationml.notesSlide+xml" PartName="/ppt/notesSlides/notesSlide125.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117.xml"/>
  <Override ContentType="application/vnd.openxmlformats-officedocument.presentationml.notesSlide+xml" PartName="/ppt/notesSlides/notesSlide206.xml"/>
  <Override ContentType="application/vnd.openxmlformats-officedocument.presentationml.notesSlide+xml" PartName="/ppt/notesSlides/notesSlide91.xml"/>
  <Override ContentType="application/vnd.openxmlformats-officedocument.presentationml.notesSlide+xml" PartName="/ppt/notesSlides/notesSlide133.xml"/>
  <Override ContentType="application/vnd.openxmlformats-officedocument.presentationml.notesSlide+xml" PartName="/ppt/notesSlides/notesSlide176.xml"/>
  <Override ContentType="application/vnd.openxmlformats-officedocument.presentationml.notesSlide+xml" PartName="/ppt/notesSlides/notesSlide109.xml"/>
  <Override ContentType="application/vnd.openxmlformats-officedocument.presentationml.notesSlide+xml" PartName="/ppt/notesSlides/notesSlide24.xml"/>
  <Override ContentType="application/vnd.openxmlformats-officedocument.presentationml.notesSlide+xml" PartName="/ppt/notesSlides/notesSlide16.xml"/>
  <Override ContentType="application/vnd.openxmlformats-officedocument.presentationml.notesSlide+xml" PartName="/ppt/notesSlides/notesSlide1.xml"/>
  <Override ContentType="application/vnd.openxmlformats-officedocument.presentationml.notesSlide+xml" PartName="/ppt/notesSlides/notesSlide196.xml"/>
  <Override ContentType="application/vnd.openxmlformats-officedocument.presentationml.notesSlide+xml" PartName="/ppt/notesSlides/notesSlide105.xml"/>
  <Override ContentType="application/vnd.openxmlformats-officedocument.presentationml.notesSlide+xml" PartName="/ppt/notesSlides/notesSlide148.xml"/>
  <Override ContentType="application/vnd.openxmlformats-officedocument.presentationml.notesSlide+xml" PartName="/ppt/notesSlides/notesSlide202.xml"/>
  <Override ContentType="application/vnd.openxmlformats-officedocument.presentationml.notesSlide+xml" PartName="/ppt/notesSlides/notesSlide39.xml"/>
  <Override ContentType="application/vnd.openxmlformats-officedocument.presentationml.notesSlide+xml" PartName="/ppt/notesSlides/notesSlide137.xml"/>
  <Override ContentType="application/vnd.openxmlformats-officedocument.presentationml.notesSlide+xml" PartName="/ppt/notesSlides/notesSlide87.xml"/>
  <Override ContentType="application/vnd.openxmlformats-officedocument.presentationml.notesSlide+xml" PartName="/ppt/notesSlides/notesSlide44.xml"/>
  <Override ContentType="application/vnd.openxmlformats-officedocument.presentationml.notesSlide+xml" PartName="/ppt/notesSlides/notesSlide141.xml"/>
  <Override ContentType="application/vnd.openxmlformats-officedocument.presentationml.notesSlide+xml" PartName="/ppt/notesSlides/notesSlide153.xml"/>
  <Override ContentType="application/vnd.openxmlformats-officedocument.presentationml.notesSlide+xml" PartName="/ppt/notesSlides/notesSlide110.xml"/>
  <Override ContentType="application/vnd.openxmlformats-officedocument.presentationml.notesSlide+xml" PartName="/ppt/notesSlides/notesSlide184.xml"/>
  <Override ContentType="application/vnd.openxmlformats-officedocument.presentationml.notesSlide+xml" PartName="/ppt/notesSlides/notesSlide75.xml"/>
  <Override ContentType="application/vnd.openxmlformats-officedocument.presentationml.notesSlide+xml" PartName="/ppt/notesSlides/notesSlide180.xml"/>
  <Override ContentType="application/vnd.openxmlformats-officedocument.presentationml.notesSlide+xml" PartName="/ppt/notesSlides/notesSlide172.xml"/>
  <Override ContentType="application/vnd.openxmlformats-officedocument.presentationml.notesSlide+xml" PartName="/ppt/notesSlides/notesSlide9.xml"/>
  <Override ContentType="application/vnd.openxmlformats-officedocument.presentationml.notesSlide+xml" PartName="/ppt/notesSlides/notesSlide63.xml"/>
  <Override ContentType="application/vnd.openxmlformats-officedocument.presentationml.notesSlide+xml" PartName="/ppt/notesSlides/notesSlide20.xml"/>
  <Override ContentType="application/vnd.openxmlformats-officedocument.presentationml.notesSlide+xml" PartName="/ppt/notesSlides/notesSlide210.xml"/>
  <Override ContentType="application/vnd.openxmlformats-officedocument.presentationml.notesSlide+xml" PartName="/ppt/notesSlides/notesSlide129.xml"/>
  <Override ContentType="application/vnd.openxmlformats-officedocument.presentationml.notesSlide+xml" PartName="/ppt/notesSlides/notesSlide60.xml"/>
  <Override ContentType="application/vnd.openxmlformats-officedocument.presentationml.notesSlide+xml" PartName="/ppt/notesSlides/notesSlide144.xml"/>
  <Override ContentType="application/vnd.openxmlformats-officedocument.presentationml.notesSlide+xml" PartName="/ppt/notesSlides/notesSlide48.xml"/>
  <Override ContentType="application/vnd.openxmlformats-officedocument.presentationml.notesSlide+xml" PartName="/ppt/notesSlides/notesSlide157.xml"/>
  <Override ContentType="application/vnd.openxmlformats-officedocument.presentationml.notesSlide+xml" PartName="/ppt/notesSlides/notesSlide114.xml"/>
  <Override ContentType="application/vnd.openxmlformats-officedocument.presentationml.notesSlide+xml" PartName="/ppt/notesSlides/notesSlide101.xml"/>
  <Override ContentType="application/vnd.openxmlformats-officedocument.presentationml.notesSlide+xml" PartName="/ppt/notesSlides/notesSlide95.xml"/>
  <Override ContentType="application/vnd.openxmlformats-officedocument.presentationml.notesSlide+xml" PartName="/ppt/notesSlides/notesSlide52.xml"/>
  <Override ContentType="application/vnd.openxmlformats-officedocument.presentationml.notesSlide+xml" PartName="/ppt/notesSlides/notesSlide35.xml"/>
  <Override ContentType="application/vnd.openxmlformats-officedocument.presentationml.notesSlide+xml" PartName="/ppt/notesSlides/notesSlide161.xml"/>
  <Override ContentType="application/vnd.openxmlformats-officedocument.presentationml.notesSlide+xml" PartName="/ppt/notesSlides/notesSlide5.xml"/>
  <Override ContentType="application/vnd.openxmlformats-officedocument.presentationml.notesSlide+xml" PartName="/ppt/notesSlides/notesSlide187.xml"/>
  <Override ContentType="application/vnd.openxmlformats-officedocument.presentationml.notesSlide+xml" PartName="/ppt/notesSlides/notesSlide78.xml"/>
  <Override ContentType="application/vnd.openxmlformats-officedocument.presentationml.notesSlide+xml" PartName="/ppt/notesSlides/notesSlide71.xml"/>
  <Override ContentType="application/vnd.openxmlformats-officedocument.presentationml.notesSlide+xml" PartName="/ppt/notesSlides/notesSlide84.xml"/>
  <Override ContentType="application/vnd.openxmlformats-officedocument.presentationml.notesSlide+xml" PartName="/ppt/notesSlides/notesSlide76.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24.xml"/>
  <Override ContentType="application/vnd.openxmlformats-officedocument.presentationml.notesSlide+xml" PartName="/ppt/notesSlides/notesSlide17.xml"/>
  <Override ContentType="application/vnd.openxmlformats-officedocument.presentationml.notesSlide+xml" PartName="/ppt/notesSlides/notesSlide82.xml"/>
  <Override ContentType="application/vnd.openxmlformats-officedocument.presentationml.notesSlide+xml" PartName="/ppt/notesSlides/notesSlide177.xml"/>
  <Override ContentType="application/vnd.openxmlformats-officedocument.presentationml.notesSlide+xml" PartName="/ppt/notesSlides/notesSlide94.xml"/>
  <Override ContentType="application/vnd.openxmlformats-officedocument.presentationml.notesSlide+xml" PartName="/ppt/notesSlides/notesSlide51.xml"/>
  <Override ContentType="application/vnd.openxmlformats-officedocument.presentationml.notesSlide+xml" PartName="/ppt/notesSlides/notesSlide90.xml"/>
  <Override ContentType="application/vnd.openxmlformats-officedocument.presentationml.notesSlide+xml" PartName="/ppt/notesSlides/notesSlide134.xml"/>
  <Override ContentType="application/vnd.openxmlformats-officedocument.presentationml.notesSlide+xml" PartName="/ppt/notesSlides/notesSlide4.xml"/>
  <Override ContentType="application/vnd.openxmlformats-officedocument.presentationml.notesSlide+xml" PartName="/ppt/notesSlides/notesSlide203.xml"/>
  <Override ContentType="application/vnd.openxmlformats-officedocument.presentationml.notesSlide+xml" PartName="/ppt/notesSlides/notesSlide13.xml"/>
  <Override ContentType="application/vnd.openxmlformats-officedocument.presentationml.notesSlide+xml" PartName="/ppt/notesSlides/notesSlide106.xml"/>
  <Override ContentType="application/vnd.openxmlformats-officedocument.presentationml.notesSlide+xml" PartName="/ppt/notesSlides/notesSlide99.xml"/>
  <Override ContentType="application/vnd.openxmlformats-officedocument.presentationml.notesSlide+xml" PartName="/ppt/notesSlides/notesSlide56.xml"/>
  <Override ContentType="application/vnd.openxmlformats-officedocument.presentationml.notesSlide+xml" PartName="/ppt/notesSlides/notesSlide152.xml"/>
  <Override ContentType="application/vnd.openxmlformats-officedocument.presentationml.notesSlide+xml" PartName="/ppt/notesSlides/notesSlide195.xml"/>
  <Override ContentType="application/vnd.openxmlformats-officedocument.presentationml.notesSlide+xml" PartName="/ppt/notesSlides/notesSlide183.xml"/>
  <Override ContentType="application/vnd.openxmlformats-officedocument.presentationml.notesSlide+xml" PartName="/ppt/notesSlides/notesSlide61.xml"/>
  <Override ContentType="application/vnd.openxmlformats-officedocument.presentationml.notesSlide+xml" PartName="/ppt/notesSlides/notesSlide118.xml"/>
  <Override ContentType="application/vnd.openxmlformats-officedocument.presentationml.notesSlide+xml" PartName="/ppt/notesSlides/notesSlide167.xml"/>
  <Override ContentType="application/vnd.openxmlformats-officedocument.presentationml.notesSlide+xml" PartName="/ppt/notesSlides/notesSlide140.xml"/>
  <Override ContentType="application/vnd.openxmlformats-officedocument.presentationml.notesSlide+xml" PartName="/ppt/notesSlides/notesSlide27.xml"/>
  <Override ContentType="application/vnd.openxmlformats-officedocument.presentationml.notesSlide+xml" PartName="/ppt/notesSlides/notesSlide88.xml"/>
  <Override ContentType="application/vnd.openxmlformats-officedocument.presentationml.notesSlide+xml" PartName="/ppt/notesSlides/notesSlide149.xml"/>
  <Override ContentType="application/vnd.openxmlformats-officedocument.presentationml.notesSlide+xml" PartName="/ppt/notesSlides/notesSlide62.xml"/>
  <Override ContentType="application/vnd.openxmlformats-officedocument.presentationml.notesSlide+xml" PartName="/ppt/notesSlides/notesSlide45.xml"/>
  <Override ContentType="application/vnd.openxmlformats-officedocument.presentationml.notesSlide+xml" PartName="/ppt/notesSlides/notesSlide28.xml"/>
  <Override ContentType="application/vnd.openxmlformats-officedocument.presentationml.notesSlide+xml" PartName="/ppt/notesSlides/notesSlide139.xml"/>
  <Override ContentType="application/vnd.openxmlformats-officedocument.presentationml.notesSlide+xml" PartName="/ppt/notesSlides/notesSlide55.xml"/>
  <Override ContentType="application/vnd.openxmlformats-officedocument.presentationml.notesSlide+xml" PartName="/ppt/notesSlides/notesSlide156.xml"/>
  <Override ContentType="application/vnd.openxmlformats-officedocument.presentationml.notesSlide+xml" PartName="/ppt/notesSlides/notesSlide12.xml"/>
  <Override ContentType="application/vnd.openxmlformats-officedocument.presentationml.notesSlide+xml" PartName="/ppt/notesSlides/notesSlide113.xml"/>
  <Override ContentType="application/vnd.openxmlformats-officedocument.presentationml.notesSlide+xml" PartName="/ppt/notesSlides/notesSlide199.xml"/>
  <Override ContentType="application/vnd.openxmlformats-officedocument.presentationml.notesSlide+xml" PartName="/ppt/notesSlides/notesSlide72.xml"/>
  <Override ContentType="application/vnd.openxmlformats-officedocument.presentationml.notesSlide+xml" PartName="/ppt/notesSlides/notesSlide98.xml"/>
  <Override ContentType="application/vnd.openxmlformats-officedocument.presentationml.notesSlide+xml" PartName="/ppt/notesSlides/notesSlide190.xml"/>
  <Override ContentType="application/vnd.openxmlformats-officedocument.presentationml.notesSlide+xml" PartName="/ppt/notesSlides/notesSlide8.xml"/>
  <Override ContentType="application/vnd.openxmlformats-officedocument.presentationml.notesSlide+xml" PartName="/ppt/notesSlides/notesSlide130.xml"/>
  <Override ContentType="application/vnd.openxmlformats-officedocument.presentationml.notesSlide+xml" PartName="/ppt/notesSlides/notesSlide38.xml"/>
  <Override ContentType="application/vnd.openxmlformats-officedocument.presentationml.notesSlide+xml" PartName="/ppt/notesSlides/notesSlide173.xml"/>
  <Override ContentType="application/vnd.openxmlformats-officedocument.presentationml.notesSlide+xml" PartName="/ppt/notesSlides/notesSlide128.xml"/>
  <Override ContentType="application/vnd.openxmlformats-officedocument.presentationml.notesSlide+xml" PartName="/ppt/notesSlides/notesSlide162.xml"/>
  <Override ContentType="application/vnd.openxmlformats-officedocument.presentationml.notesSlide+xml" PartName="/ppt/notesSlides/notesSlide49.xml"/>
  <Override ContentType="application/vnd.openxmlformats-officedocument.presentationml.notesSlide+xml" PartName="/ppt/notesSlides/notesSlide145.xml"/>
  <Override ContentType="application/vnd.openxmlformats-officedocument.presentationml.notesSlide+xml" PartName="/ppt/notesSlides/notesSlide207.xml"/>
  <Override ContentType="application/vnd.openxmlformats-officedocument.presentationml.notesSlide+xml" PartName="/ppt/notesSlides/notesSlide102.xml"/>
  <Override ContentType="application/vnd.openxmlformats-officedocument.presentationml.notesSlide+xml" PartName="/ppt/notesSlides/notesSlide8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88.xml"/>
  <Override ContentType="application/vnd.openxmlformats-officedocument.presentationml.notesSlide+xml" PartName="/ppt/notesSlides/notesSlide3.xml"/>
  <Override ContentType="application/vnd.openxmlformats-officedocument.presentationml.notesSlide+xml" PartName="/ppt/notesSlides/notesSlide50.xml"/>
  <Override ContentType="application/vnd.openxmlformats-officedocument.presentationml.notesSlide+xml" PartName="/ppt/notesSlides/notesSlide107.xml"/>
  <Override ContentType="application/vnd.openxmlformats-officedocument.presentationml.notesSlide+xml" PartName="/ppt/notesSlides/notesSlide186.xml"/>
  <Override ContentType="application/vnd.openxmlformats-officedocument.presentationml.notesSlide+xml" PartName="/ppt/notesSlides/notesSlide143.xml"/>
  <Override ContentType="application/vnd.openxmlformats-officedocument.presentationml.notesSlide+xml" PartName="/ppt/notesSlides/notesSlide151.xml"/>
  <Override ContentType="application/vnd.openxmlformats-officedocument.presentationml.notesSlide+xml" PartName="/ppt/notesSlides/notesSlide100.xml"/>
  <Override ContentType="application/vnd.openxmlformats-officedocument.presentationml.notesSlide+xml" PartName="/ppt/notesSlides/notesSlide42.xml"/>
  <Override ContentType="application/vnd.openxmlformats-officedocument.presentationml.notesSlide+xml" PartName="/ppt/notesSlides/notesSlide85.xml"/>
  <Override ContentType="application/vnd.openxmlformats-officedocument.presentationml.notesSlide+xml" PartName="/ppt/notesSlides/notesSlide194.xml"/>
  <Override ContentType="application/vnd.openxmlformats-officedocument.presentationml.notesSlide+xml" PartName="/ppt/notesSlides/notesSlide34.xml"/>
  <Override ContentType="application/vnd.openxmlformats-officedocument.presentationml.notesSlide+xml" PartName="/ppt/notesSlides/notesSlide77.xml"/>
  <Override ContentType="application/vnd.openxmlformats-officedocument.presentationml.notesSlide+xml" PartName="/ppt/notesSlides/notesSlide73.xml"/>
  <Override ContentType="application/vnd.openxmlformats-officedocument.presentationml.notesSlide+xml" PartName="/ppt/notesSlides/notesSlide119.xml"/>
  <Override ContentType="application/vnd.openxmlformats-officedocument.presentationml.notesSlide+xml" PartName="/ppt/notesSlides/notesSlide81.xml"/>
  <Override ContentType="application/vnd.openxmlformats-officedocument.presentationml.notesSlide+xml" PartName="/ppt/notesSlides/notesSlide166.xml"/>
  <Override ContentType="application/vnd.openxmlformats-officedocument.presentationml.notesSlide+xml" PartName="/ppt/notesSlides/notesSlide182.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178.xml"/>
  <Override ContentType="application/vnd.openxmlformats-officedocument.presentationml.notesSlide+xml" PartName="/ppt/notesSlides/notesSlide26.xml"/>
  <Override ContentType="application/vnd.openxmlformats-officedocument.presentationml.notesSlide+xml" PartName="/ppt/notesSlides/notesSlide135.xml"/>
  <Override ContentType="application/vnd.openxmlformats-officedocument.presentationml.notesSlide+xml" PartName="/ppt/notesSlides/notesSlide93.xml"/>
  <Override ContentType="application/vnd.openxmlformats-officedocument.presentationml.notesSlide+xml" PartName="/ppt/notesSlides/notesSlide204.xml"/>
  <Override ContentType="application/vnd.openxmlformats-officedocument.presentationml.notesSlide+xml" PartName="/ppt/notesSlides/notesSlide57.xml"/>
  <Override ContentType="application/vnd.openxmlformats-officedocument.presentationml.notesSlide+xml" PartName="/ppt/notesSlides/notesSlide123.xml"/>
  <Override ContentType="application/vnd.openxmlformats-officedocument.presentationml.notesSlide+xml" PartName="/ppt/notesSlides/notesSlide171.xml"/>
  <Override ContentType="application/vnd.openxmlformats-officedocument.presentationml.notesSlide+xml" PartName="/ppt/notesSlides/notesSlide14.xml"/>
  <Override ContentType="application/vnd.openxmlformats-officedocument.presentationml.notesSlide+xml" PartName="/ppt/notesSlides/notesSlide37.xml"/>
  <Override ContentType="application/vnd.openxmlformats-officedocument.presentationml.notesSlide+xml" PartName="/ppt/notesSlides/notesSlide138.xml"/>
  <Override ContentType="application/vnd.openxmlformats-officedocument.presentationml.notesSlide+xml" PartName="/ppt/notesSlides/notesSlide163.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198.xml"/>
  <Override ContentType="application/vnd.openxmlformats-officedocument.presentationml.notesSlide+xml" PartName="/ppt/notesSlides/notesSlide112.xml"/>
  <Override ContentType="application/vnd.openxmlformats-officedocument.presentationml.notesSlide+xml" PartName="/ppt/notesSlides/notesSlide103.xml"/>
  <Override ContentType="application/vnd.openxmlformats-officedocument.presentationml.notesSlide+xml" PartName="/ppt/notesSlides/notesSlide97.xml"/>
  <Override ContentType="application/vnd.openxmlformats-officedocument.presentationml.notesSlide+xml" PartName="/ppt/notesSlides/notesSlide155.xml"/>
  <Override ContentType="application/vnd.openxmlformats-officedocument.presentationml.notesSlide+xml" PartName="/ppt/notesSlides/notesSlide189.xml"/>
  <Override ContentType="application/vnd.openxmlformats-officedocument.presentationml.notesSlide+xml" PartName="/ppt/notesSlides/notesSlide46.xml"/>
  <Override ContentType="application/vnd.openxmlformats-officedocument.presentationml.notesSlide+xml" PartName="/ppt/notesSlides/notesSlide89.xml"/>
  <Override ContentType="application/vnd.openxmlformats-officedocument.presentationml.notesSlide+xml" PartName="/ppt/notesSlides/notesSlide146.xml"/>
  <Override ContentType="application/vnd.openxmlformats-officedocument.presentationml.notesSlide+xml" PartName="/ppt/notesSlides/notesSlide11.xml"/>
  <Override ContentType="application/vnd.openxmlformats-officedocument.presentationml.notesSlide+xml" PartName="/ppt/notesSlides/notesSlide120.xml"/>
  <Override ContentType="application/vnd.openxmlformats-officedocument.presentationml.notesSlide+xml" PartName="/ppt/notesSlides/notesSlide201.xml"/>
  <Override ContentType="application/vnd.openxmlformats-officedocument.presentationml.notesSlide+xml" PartName="/ppt/notesSlides/notesSlide18.xml"/>
  <Override ContentType="application/vnd.openxmlformats-officedocument.presentationml.notesSlide+xml" PartName="/ppt/notesSlides/notesSlide131.xml"/>
  <Override ContentType="application/vnd.openxmlformats-officedocument.presentationml.notesSlide+xml" PartName="/ppt/notesSlides/notesSlide127.xml"/>
  <Override ContentType="application/vnd.openxmlformats-officedocument.presentationml.notesSlide+xml" PartName="/ppt/notesSlides/notesSlide191.xml"/>
  <Override ContentType="application/vnd.openxmlformats-officedocument.presentationml.notesSlide+xml" PartName="/ppt/notesSlides/notesSlide208.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65.xml"/>
  <Override ContentType="application/vnd.openxmlformats-officedocument.presentationml.notesSlide+xml" PartName="/ppt/notesSlides/notesSlide174.xml"/>
  <Override ContentType="application/vnd.openxmlformats-officedocument.presentationml.notesSlide+xml" PartName="/ppt/notesSlides/notesSlide92.xml"/>
  <Override ContentType="application/vnd.openxmlformats-officedocument.presentationml.notesSlide+xml" PartName="/ppt/notesSlides/notesSlide193.xml"/>
  <Override ContentType="application/vnd.openxmlformats-officedocument.presentationml.notesSlide+xml" PartName="/ppt/notesSlides/notesSlide150.xml"/>
  <Override ContentType="application/vnd.openxmlformats-officedocument.presentationml.notesSlide+xml" PartName="/ppt/notesSlides/notesSlide142.xml"/>
  <Override ContentType="application/vnd.openxmlformats-officedocument.presentationml.notesSlide+xml" PartName="/ppt/notesSlides/notesSlide116.xml"/>
  <Override ContentType="application/vnd.openxmlformats-officedocument.presentationml.notesSlide+xml" PartName="/ppt/notesSlides/notesSlide15.xml"/>
  <Override ContentType="application/vnd.openxmlformats-officedocument.presentationml.notesSlide+xml" PartName="/ppt/notesSlides/notesSlide159.xml"/>
  <Override ContentType="application/vnd.openxmlformats-officedocument.presentationml.notesSlide+xml" PartName="/ppt/notesSlides/notesSlide185.xml"/>
  <Override ContentType="application/vnd.openxmlformats-officedocument.presentationml.notesSlide+xml" PartName="/ppt/notesSlides/notesSlide126.xml"/>
  <Override ContentType="application/vnd.openxmlformats-officedocument.presentationml.notesSlide+xml" PartName="/ppt/notesSlides/notesSlide68.xml"/>
  <Override ContentType="application/vnd.openxmlformats-officedocument.presentationml.notesSlide+xml" PartName="/ppt/notesSlides/notesSlide169.xml"/>
  <Override ContentType="application/vnd.openxmlformats-officedocument.presentationml.notesSlide+xml" PartName="/ppt/notesSlides/notesSlide205.xml"/>
  <Override ContentType="application/vnd.openxmlformats-officedocument.presentationml.notesSlide+xml" PartName="/ppt/notesSlides/notesSlide108.xml"/>
  <Override ContentType="application/vnd.openxmlformats-officedocument.presentationml.notesSlide+xml" PartName="/ppt/notesSlides/notesSlide25.xml"/>
  <Override ContentType="application/vnd.openxmlformats-officedocument.presentationml.notesSlide+xml" PartName="/ppt/notesSlides/notesSlide160.xml"/>
  <Override ContentType="application/vnd.openxmlformats-officedocument.presentationml.notesSlide+xml" PartName="/ppt/notesSlides/notesSlide43.xml"/>
  <Override ContentType="application/vnd.openxmlformats-officedocument.presentationml.notesSlide+xml" PartName="/ppt/notesSlides/notesSlide86.xml"/>
  <Override ContentType="application/vnd.openxmlformats-officedocument.presentationml.notesSlide+xml" PartName="/ppt/notesSlides/notesSlide179.xml"/>
  <Override ContentType="application/vnd.openxmlformats-officedocument.presentationml.notesSlide+xml" PartName="/ppt/notesSlides/notesSlide165.xml"/>
  <Override ContentType="application/vnd.openxmlformats-officedocument.presentationml.notesSlide+xml" PartName="/ppt/notesSlides/notesSlide122.xml"/>
  <Override ContentType="application/vnd.openxmlformats-officedocument.presentationml.notesSlide+xml" PartName="/ppt/notesSlides/notesSlide31.xml"/>
  <Override ContentType="application/vnd.openxmlformats-officedocument.presentationml.notesSlide+xml" PartName="/ppt/notesSlides/notesSlide80.xml"/>
  <Override ContentType="application/vnd.openxmlformats-officedocument.presentationml.notesSlide+xml" PartName="/ppt/notesSlides/notesSlide74.xml"/>
  <Override ContentType="application/vnd.openxmlformats-officedocument.presentationml.notesSlide+xml" PartName="/ppt/notesSlides/notesSlide170.xml"/>
  <Override ContentType="application/vnd.openxmlformats-officedocument.presentationml.notesSlide+xml" PartName="/ppt/notesSlides/notesSlide197.xml"/>
  <Override ContentType="application/vnd.openxmlformats-officedocument.presentationml.notesSlide+xml" PartName="/ppt/notesSlides/notesSlide58.xml"/>
  <Override ContentType="application/vnd.openxmlformats-officedocument.presentationml.notesSlide+xml" PartName="/ppt/notesSlides/notesSlide154.xml"/>
  <Override ContentType="application/vnd.openxmlformats-officedocument.presentationml.notesSlide+xml" PartName="/ppt/notesSlides/notesSlide136.xml"/>
  <Override ContentType="application/vnd.openxmlformats-officedocument.presentationml.notesSlide+xml" PartName="/ppt/notesSlides/notesSlide2.xml"/>
  <Override ContentType="application/vnd.openxmlformats-officedocument.presentationml.notesSlide+xml" PartName="/ppt/notesSlides/notesSlide70.xml"/>
  <Override ContentType="application/vnd.openxmlformats-officedocument.presentationml.notesSlide+xml" PartName="/ppt/notesSlides/notesSlide111.xml"/>
  <Override ContentType="application/vnd.openxmlformats-officedocument.presentationml.notesSlide+xml" PartName="/ppt/notesSlides/notesSlide200.xml"/>
  <Override ContentType="application/vnd.openxmlformats-officedocument.presentationml.notesSlide+xml" PartName="/ppt/notesSlides/notesSlide181.xml"/>
  <Override ContentType="application/vnd.openxmlformats-officedocument.presentationml.notesSlide+xml" PartName="/ppt/notesSlides/notesSlide47.xml"/>
  <Override ContentType="application/vnd.openxmlformats-officedocument.presentationml.notesSlide+xml" PartName="/ppt/notesSlides/notesSlide209.xml"/>
  <Override ContentType="application/vnd.openxmlformats-officedocument.presentationml.notesSlide+xml" PartName="/ppt/notesSlides/notesSlide104.xml"/>
  <Override ContentType="application/vnd.openxmlformats-officedocument.presentationml.notesSlide+xml" PartName="/ppt/notesSlides/notesSlide147.xml"/>
  <Override ContentType="application/vnd.openxmlformats-officedocument.presentationml.notesSlide+xml" PartName="/ppt/notesSlides/notesSlide21.xml"/>
  <Override ContentType="application/vnd.openxmlformats-officedocument.presentationml.notesSlide+xml" PartName="/ppt/notesSlides/notesSlide164.xml"/>
  <Override ContentType="application/vnd.openxmlformats-officedocument.presentationml.notesSlide+xml" PartName="/ppt/notesSlides/notesSlide64.xml"/>
  <Override ContentType="application/vnd.openxmlformats-officedocument.presentationml.notesSlide+xml" PartName="/ppt/notesSlides/notesSlide121.xml"/>
  <Override ContentType="application/vnd.openxmlformats-officedocument.presentationml.notesSlide+xml" PartName="/ppt/notesSlides/notesSlide6.xml"/>
  <Override ContentType="application/vnd.openxmlformats-officedocument.presentationml.notesSlide+xml" PartName="/ppt/notesSlides/notesSlide79.xml"/>
  <Override ContentType="application/vnd.openxmlformats-officedocument.presentationml.notesSlide+xml" PartName="/ppt/notesSlides/notesSlide132.xml"/>
  <Override ContentType="application/vnd.openxmlformats-officedocument.presentationml.notesSlide+xml" PartName="/ppt/notesSlides/notesSlide36.xml"/>
  <Override ContentType="application/vnd.openxmlformats-officedocument.presentationml.notesSlide+xml" PartName="/ppt/notesSlides/notesSlide96.xml"/>
  <Override ContentType="application/vnd.openxmlformats-officedocument.presentationml.notesSlide+xml" PartName="/ppt/notesSlides/notesSlide192.xml"/>
  <Override ContentType="application/vnd.openxmlformats-officedocument.presentationml.notesSlide+xml" PartName="/ppt/notesSlides/notesSlide19.xml"/>
  <Override ContentType="application/vnd.openxmlformats-officedocument.presentationml.notesSlide+xml" PartName="/ppt/notesSlides/notesSlide115.xml"/>
  <Override ContentType="application/vnd.openxmlformats-officedocument.presentationml.notesSlide+xml" PartName="/ppt/notesSlides/notesSlide53.xml"/>
  <Override ContentType="application/vnd.openxmlformats-officedocument.presentationml.notesSlide+xml" PartName="/ppt/notesSlides/notesSlide158.xml"/>
  <Override ContentType="application/vnd.openxmlformats-officedocument.presentationml.notesSlide+xml" PartName="/ppt/notesSlides/notesSlide175.xml"/>
  <Override ContentType="application/vnd.openxmlformats-officedocument.presentationml.notesSlide+xml" PartName="/ppt/notesSlides/notesSlide10.xml"/>
  <Override ContentType="application/binary" PartName="/ppt/metadata"/>
  <Override ContentType="application/vnd.openxmlformats-officedocument.presentationml.notesMaster+xml" PartName="/ppt/notesMasters/notesMaster1.xml"/>
  <Override ContentType="application/vnd.openxmlformats-officedocument.presentationml.commentAuthors+xml" PartName="/ppt/commentAuthors.xml"/>
  <Override ContentType="application/vnd.openxmlformats-officedocument.presentationml.presProps+xml" PartName="/ppt/presProps.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00" r:id="rId52"/>
    <p:sldId id="301" r:id="rId53"/>
    <p:sldId id="302" r:id="rId54"/>
    <p:sldId id="303" r:id="rId55"/>
    <p:sldId id="304" r:id="rId56"/>
    <p:sldId id="305" r:id="rId57"/>
    <p:sldId id="306" r:id="rId58"/>
    <p:sldId id="307" r:id="rId59"/>
    <p:sldId id="308" r:id="rId60"/>
    <p:sldId id="309" r:id="rId61"/>
    <p:sldId id="310" r:id="rId62"/>
    <p:sldId id="311" r:id="rId63"/>
    <p:sldId id="312" r:id="rId64"/>
    <p:sldId id="313" r:id="rId65"/>
    <p:sldId id="314" r:id="rId66"/>
    <p:sldId id="315" r:id="rId67"/>
    <p:sldId id="316" r:id="rId68"/>
    <p:sldId id="317" r:id="rId69"/>
    <p:sldId id="318" r:id="rId70"/>
    <p:sldId id="319" r:id="rId71"/>
    <p:sldId id="320" r:id="rId72"/>
    <p:sldId id="321" r:id="rId73"/>
    <p:sldId id="322" r:id="rId74"/>
    <p:sldId id="323" r:id="rId75"/>
    <p:sldId id="324" r:id="rId76"/>
    <p:sldId id="325" r:id="rId77"/>
    <p:sldId id="326" r:id="rId78"/>
    <p:sldId id="327" r:id="rId79"/>
    <p:sldId id="328" r:id="rId80"/>
    <p:sldId id="329" r:id="rId81"/>
    <p:sldId id="330" r:id="rId82"/>
    <p:sldId id="331" r:id="rId83"/>
    <p:sldId id="332" r:id="rId84"/>
    <p:sldId id="333" r:id="rId85"/>
    <p:sldId id="334" r:id="rId86"/>
    <p:sldId id="335" r:id="rId87"/>
    <p:sldId id="336" r:id="rId88"/>
    <p:sldId id="337" r:id="rId89"/>
    <p:sldId id="338" r:id="rId90"/>
    <p:sldId id="339" r:id="rId91"/>
    <p:sldId id="340" r:id="rId92"/>
    <p:sldId id="341" r:id="rId93"/>
    <p:sldId id="342" r:id="rId94"/>
    <p:sldId id="343" r:id="rId95"/>
    <p:sldId id="344" r:id="rId96"/>
    <p:sldId id="345" r:id="rId97"/>
    <p:sldId id="346" r:id="rId98"/>
    <p:sldId id="347" r:id="rId99"/>
    <p:sldId id="348" r:id="rId100"/>
    <p:sldId id="349" r:id="rId101"/>
    <p:sldId id="350" r:id="rId102"/>
    <p:sldId id="351" r:id="rId103"/>
    <p:sldId id="352" r:id="rId104"/>
    <p:sldId id="353" r:id="rId105"/>
    <p:sldId id="354" r:id="rId106"/>
    <p:sldId id="355" r:id="rId107"/>
    <p:sldId id="356" r:id="rId108"/>
    <p:sldId id="357" r:id="rId109"/>
    <p:sldId id="358" r:id="rId110"/>
    <p:sldId id="359" r:id="rId111"/>
    <p:sldId id="360" r:id="rId112"/>
    <p:sldId id="361" r:id="rId113"/>
    <p:sldId id="362" r:id="rId114"/>
    <p:sldId id="363" r:id="rId115"/>
    <p:sldId id="364" r:id="rId116"/>
    <p:sldId id="365" r:id="rId117"/>
    <p:sldId id="366" r:id="rId118"/>
    <p:sldId id="367" r:id="rId119"/>
    <p:sldId id="368" r:id="rId120"/>
    <p:sldId id="369" r:id="rId121"/>
    <p:sldId id="370" r:id="rId122"/>
    <p:sldId id="371" r:id="rId123"/>
    <p:sldId id="372" r:id="rId124"/>
    <p:sldId id="373" r:id="rId125"/>
    <p:sldId id="374" r:id="rId126"/>
    <p:sldId id="375" r:id="rId127"/>
    <p:sldId id="376" r:id="rId128"/>
    <p:sldId id="377" r:id="rId129"/>
    <p:sldId id="378" r:id="rId130"/>
    <p:sldId id="379" r:id="rId131"/>
    <p:sldId id="380" r:id="rId132"/>
    <p:sldId id="381" r:id="rId133"/>
    <p:sldId id="382" r:id="rId134"/>
    <p:sldId id="383" r:id="rId135"/>
    <p:sldId id="384" r:id="rId136"/>
    <p:sldId id="385" r:id="rId137"/>
    <p:sldId id="386" r:id="rId138"/>
    <p:sldId id="387" r:id="rId139"/>
    <p:sldId id="388" r:id="rId140"/>
    <p:sldId id="389" r:id="rId141"/>
    <p:sldId id="390" r:id="rId142"/>
    <p:sldId id="391" r:id="rId143"/>
    <p:sldId id="392" r:id="rId144"/>
    <p:sldId id="393" r:id="rId145"/>
    <p:sldId id="394" r:id="rId146"/>
    <p:sldId id="395" r:id="rId147"/>
    <p:sldId id="396" r:id="rId148"/>
    <p:sldId id="397" r:id="rId149"/>
    <p:sldId id="398" r:id="rId150"/>
    <p:sldId id="399" r:id="rId151"/>
    <p:sldId id="400" r:id="rId152"/>
    <p:sldId id="401" r:id="rId153"/>
    <p:sldId id="402" r:id="rId154"/>
    <p:sldId id="403" r:id="rId155"/>
    <p:sldId id="404" r:id="rId156"/>
    <p:sldId id="405" r:id="rId157"/>
    <p:sldId id="406" r:id="rId158"/>
    <p:sldId id="407" r:id="rId159"/>
    <p:sldId id="408" r:id="rId160"/>
    <p:sldId id="409" r:id="rId161"/>
    <p:sldId id="410" r:id="rId162"/>
    <p:sldId id="411" r:id="rId163"/>
    <p:sldId id="412" r:id="rId164"/>
    <p:sldId id="413" r:id="rId165"/>
    <p:sldId id="414" r:id="rId166"/>
    <p:sldId id="415" r:id="rId167"/>
    <p:sldId id="416" r:id="rId168"/>
    <p:sldId id="417" r:id="rId169"/>
    <p:sldId id="418" r:id="rId170"/>
    <p:sldId id="419" r:id="rId171"/>
    <p:sldId id="420" r:id="rId172"/>
    <p:sldId id="421" r:id="rId173"/>
    <p:sldId id="422" r:id="rId174"/>
    <p:sldId id="423" r:id="rId175"/>
    <p:sldId id="424" r:id="rId176"/>
    <p:sldId id="425" r:id="rId177"/>
    <p:sldId id="426" r:id="rId178"/>
    <p:sldId id="427" r:id="rId179"/>
    <p:sldId id="428" r:id="rId180"/>
    <p:sldId id="429" r:id="rId181"/>
    <p:sldId id="430" r:id="rId182"/>
    <p:sldId id="431" r:id="rId183"/>
    <p:sldId id="432" r:id="rId184"/>
    <p:sldId id="433" r:id="rId185"/>
    <p:sldId id="434" r:id="rId186"/>
    <p:sldId id="435" r:id="rId187"/>
    <p:sldId id="436" r:id="rId188"/>
    <p:sldId id="437" r:id="rId189"/>
    <p:sldId id="438" r:id="rId190"/>
    <p:sldId id="439" r:id="rId191"/>
    <p:sldId id="440" r:id="rId192"/>
    <p:sldId id="441" r:id="rId193"/>
    <p:sldId id="442" r:id="rId194"/>
    <p:sldId id="443" r:id="rId195"/>
    <p:sldId id="444" r:id="rId196"/>
    <p:sldId id="445" r:id="rId197"/>
    <p:sldId id="446" r:id="rId198"/>
    <p:sldId id="447" r:id="rId199"/>
    <p:sldId id="448" r:id="rId200"/>
    <p:sldId id="449" r:id="rId201"/>
    <p:sldId id="450" r:id="rId202"/>
    <p:sldId id="451" r:id="rId203"/>
    <p:sldId id="452" r:id="rId204"/>
    <p:sldId id="453" r:id="rId205"/>
    <p:sldId id="454" r:id="rId206"/>
    <p:sldId id="455" r:id="rId207"/>
    <p:sldId id="456" r:id="rId208"/>
    <p:sldId id="457" r:id="rId209"/>
    <p:sldId id="458" r:id="rId210"/>
    <p:sldId id="459" r:id="rId211"/>
    <p:sldId id="460" r:id="rId212"/>
    <p:sldId id="461" r:id="rId213"/>
    <p:sldId id="462" r:id="rId214"/>
    <p:sldId id="463" r:id="rId215"/>
    <p:sldId id="464" r:id="rId216"/>
    <p:sldId id="465" r:id="rId217"/>
  </p:sldIdLst>
  <p:sldSz cy="6858000" cx="9144000"/>
  <p:notesSz cx="6858000" cy="9144000"/>
  <p:embeddedFontLst>
    <p:embeddedFont>
      <p:font typeface="Caveat"/>
      <p:regular r:id="rId218"/>
      <p:bold r:id="rId21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2880">
          <p15:clr>
            <a:srgbClr val="A4A3A4"/>
          </p15:clr>
        </p15:guide>
      </p15:sldGuideLst>
    </p:ext>
    <p:ext uri="GoogleSlidesCustomDataVersion2">
      <go:slidesCustomData xmlns:go="http://customooxmlschemas.google.com/" r:id="rId220" roundtripDataSignature="AMtx7miYJhVsxGMorwdr4xDqH+fIWc22Pw=="/>
    </p:ext>
  </p:extLst>
</p:presentation>
</file>

<file path=ppt/commentAuthors.xml><?xml version="1.0" encoding="utf-8"?>
<p:cmAuthor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Author clrIdx="0" id="0" initials="" lastIdx="2" name="Susanna König"/>
</p:cmAuthorLst>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02B07537-624C-4EAD-A9AA-E5A35CE8A65F}">
  <a:tblStyle styleId="{02B07537-624C-4EAD-A9AA-E5A35CE8A65F}"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5F2907C9-6ACA-4F95-B2FA-3E911253BBE3}" styleName="Table_1">
    <a:wholeTbl>
      <a:tcTxStyle b="off" i="off">
        <a:font>
          <a:latin typeface="Arial"/>
          <a:ea typeface="Arial"/>
          <a:cs typeface="Arial"/>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F6F6E6"/>
          </a:solidFill>
        </a:fill>
      </a:tcStyle>
    </a:wholeTbl>
    <a:band1H>
      <a:tcTxStyle/>
      <a:tcStyle>
        <a:fill>
          <a:solidFill>
            <a:srgbClr val="ECECCA"/>
          </a:solidFill>
        </a:fill>
      </a:tcStyle>
    </a:band1H>
    <a:band2H>
      <a:tcTxStyle/>
    </a:band2H>
    <a:band1V>
      <a:tcTxStyle/>
      <a:tcStyle>
        <a:fill>
          <a:solidFill>
            <a:srgbClr val="ECECCA"/>
          </a:solidFill>
        </a:fill>
      </a:tcStyle>
    </a:band1V>
    <a:band2V>
      <a:tcTxStyle/>
    </a:band2V>
    <a:lastCol>
      <a:tcTxStyle b="on" i="off">
        <a:font>
          <a:latin typeface="Arial"/>
          <a:ea typeface="Arial"/>
          <a:cs typeface="Arial"/>
        </a:font>
        <a:schemeClr val="lt1"/>
      </a:tcTxStyle>
      <a:tcStyle>
        <a:fill>
          <a:solidFill>
            <a:schemeClr val="accent1"/>
          </a:solidFill>
        </a:fill>
      </a:tcStyle>
    </a:lastCol>
    <a:firstCol>
      <a:tcTxStyle b="on" i="off">
        <a:font>
          <a:latin typeface="Arial"/>
          <a:ea typeface="Arial"/>
          <a:cs typeface="Arial"/>
        </a:font>
        <a:schemeClr val="lt1"/>
      </a:tcTxStyle>
      <a:tcStyle>
        <a:fill>
          <a:solidFill>
            <a:schemeClr val="accent1"/>
          </a:solidFill>
        </a:fill>
      </a:tcStyle>
    </a:firstCol>
    <a:lastRow>
      <a:tcTxStyle b="on" i="off">
        <a:font>
          <a:latin typeface="Arial"/>
          <a:ea typeface="Arial"/>
          <a:cs typeface="Arial"/>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Arial"/>
          <a:ea typeface="Arial"/>
          <a:cs typeface="Arial"/>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3.xml"/><Relationship Id="rId190" Type="http://schemas.openxmlformats.org/officeDocument/2006/relationships/slide" Target="slides/slide183.xml"/><Relationship Id="rId42" Type="http://schemas.openxmlformats.org/officeDocument/2006/relationships/slide" Target="slides/slide35.xml"/><Relationship Id="rId41" Type="http://schemas.openxmlformats.org/officeDocument/2006/relationships/slide" Target="slides/slide34.xml"/><Relationship Id="rId44" Type="http://schemas.openxmlformats.org/officeDocument/2006/relationships/slide" Target="slides/slide37.xml"/><Relationship Id="rId194" Type="http://schemas.openxmlformats.org/officeDocument/2006/relationships/slide" Target="slides/slide187.xml"/><Relationship Id="rId43" Type="http://schemas.openxmlformats.org/officeDocument/2006/relationships/slide" Target="slides/slide36.xml"/><Relationship Id="rId193" Type="http://schemas.openxmlformats.org/officeDocument/2006/relationships/slide" Target="slides/slide186.xml"/><Relationship Id="rId46" Type="http://schemas.openxmlformats.org/officeDocument/2006/relationships/slide" Target="slides/slide39.xml"/><Relationship Id="rId192" Type="http://schemas.openxmlformats.org/officeDocument/2006/relationships/slide" Target="slides/slide185.xml"/><Relationship Id="rId45" Type="http://schemas.openxmlformats.org/officeDocument/2006/relationships/slide" Target="slides/slide38.xml"/><Relationship Id="rId191" Type="http://schemas.openxmlformats.org/officeDocument/2006/relationships/slide" Target="slides/slide184.xml"/><Relationship Id="rId48" Type="http://schemas.openxmlformats.org/officeDocument/2006/relationships/slide" Target="slides/slide41.xml"/><Relationship Id="rId187" Type="http://schemas.openxmlformats.org/officeDocument/2006/relationships/slide" Target="slides/slide180.xml"/><Relationship Id="rId47" Type="http://schemas.openxmlformats.org/officeDocument/2006/relationships/slide" Target="slides/slide40.xml"/><Relationship Id="rId186" Type="http://schemas.openxmlformats.org/officeDocument/2006/relationships/slide" Target="slides/slide179.xml"/><Relationship Id="rId185" Type="http://schemas.openxmlformats.org/officeDocument/2006/relationships/slide" Target="slides/slide178.xml"/><Relationship Id="rId49" Type="http://schemas.openxmlformats.org/officeDocument/2006/relationships/slide" Target="slides/slide42.xml"/><Relationship Id="rId184" Type="http://schemas.openxmlformats.org/officeDocument/2006/relationships/slide" Target="slides/slide177.xml"/><Relationship Id="rId189" Type="http://schemas.openxmlformats.org/officeDocument/2006/relationships/slide" Target="slides/slide182.xml"/><Relationship Id="rId188" Type="http://schemas.openxmlformats.org/officeDocument/2006/relationships/slide" Target="slides/slide181.xml"/><Relationship Id="rId31" Type="http://schemas.openxmlformats.org/officeDocument/2006/relationships/slide" Target="slides/slide24.xml"/><Relationship Id="rId30" Type="http://schemas.openxmlformats.org/officeDocument/2006/relationships/slide" Target="slides/slide23.xml"/><Relationship Id="rId33" Type="http://schemas.openxmlformats.org/officeDocument/2006/relationships/slide" Target="slides/slide26.xml"/><Relationship Id="rId183" Type="http://schemas.openxmlformats.org/officeDocument/2006/relationships/slide" Target="slides/slide176.xml"/><Relationship Id="rId32" Type="http://schemas.openxmlformats.org/officeDocument/2006/relationships/slide" Target="slides/slide25.xml"/><Relationship Id="rId182" Type="http://schemas.openxmlformats.org/officeDocument/2006/relationships/slide" Target="slides/slide175.xml"/><Relationship Id="rId35" Type="http://schemas.openxmlformats.org/officeDocument/2006/relationships/slide" Target="slides/slide28.xml"/><Relationship Id="rId181" Type="http://schemas.openxmlformats.org/officeDocument/2006/relationships/slide" Target="slides/slide174.xml"/><Relationship Id="rId34" Type="http://schemas.openxmlformats.org/officeDocument/2006/relationships/slide" Target="slides/slide27.xml"/><Relationship Id="rId180" Type="http://schemas.openxmlformats.org/officeDocument/2006/relationships/slide" Target="slides/slide173.xml"/><Relationship Id="rId37" Type="http://schemas.openxmlformats.org/officeDocument/2006/relationships/slide" Target="slides/slide30.xml"/><Relationship Id="rId176" Type="http://schemas.openxmlformats.org/officeDocument/2006/relationships/slide" Target="slides/slide169.xml"/><Relationship Id="rId36" Type="http://schemas.openxmlformats.org/officeDocument/2006/relationships/slide" Target="slides/slide29.xml"/><Relationship Id="rId175" Type="http://schemas.openxmlformats.org/officeDocument/2006/relationships/slide" Target="slides/slide168.xml"/><Relationship Id="rId39" Type="http://schemas.openxmlformats.org/officeDocument/2006/relationships/slide" Target="slides/slide32.xml"/><Relationship Id="rId174" Type="http://schemas.openxmlformats.org/officeDocument/2006/relationships/slide" Target="slides/slide167.xml"/><Relationship Id="rId38" Type="http://schemas.openxmlformats.org/officeDocument/2006/relationships/slide" Target="slides/slide31.xml"/><Relationship Id="rId173" Type="http://schemas.openxmlformats.org/officeDocument/2006/relationships/slide" Target="slides/slide166.xml"/><Relationship Id="rId179" Type="http://schemas.openxmlformats.org/officeDocument/2006/relationships/slide" Target="slides/slide172.xml"/><Relationship Id="rId178" Type="http://schemas.openxmlformats.org/officeDocument/2006/relationships/slide" Target="slides/slide171.xml"/><Relationship Id="rId177" Type="http://schemas.openxmlformats.org/officeDocument/2006/relationships/slide" Target="slides/slide170.xml"/><Relationship Id="rId20" Type="http://schemas.openxmlformats.org/officeDocument/2006/relationships/slide" Target="slides/slide13.xml"/><Relationship Id="rId22" Type="http://schemas.openxmlformats.org/officeDocument/2006/relationships/slide" Target="slides/slide15.xml"/><Relationship Id="rId21" Type="http://schemas.openxmlformats.org/officeDocument/2006/relationships/slide" Target="slides/slide14.xml"/><Relationship Id="rId24" Type="http://schemas.openxmlformats.org/officeDocument/2006/relationships/slide" Target="slides/slide17.xml"/><Relationship Id="rId23" Type="http://schemas.openxmlformats.org/officeDocument/2006/relationships/slide" Target="slides/slide16.xml"/><Relationship Id="rId26" Type="http://schemas.openxmlformats.org/officeDocument/2006/relationships/slide" Target="slides/slide19.xml"/><Relationship Id="rId25" Type="http://schemas.openxmlformats.org/officeDocument/2006/relationships/slide" Target="slides/slide18.xml"/><Relationship Id="rId28" Type="http://schemas.openxmlformats.org/officeDocument/2006/relationships/slide" Target="slides/slide21.xml"/><Relationship Id="rId27" Type="http://schemas.openxmlformats.org/officeDocument/2006/relationships/slide" Target="slides/slide20.xml"/><Relationship Id="rId29" Type="http://schemas.openxmlformats.org/officeDocument/2006/relationships/slide" Target="slides/slide22.xml"/><Relationship Id="rId11" Type="http://schemas.openxmlformats.org/officeDocument/2006/relationships/slide" Target="slides/slide4.xml"/><Relationship Id="rId10" Type="http://schemas.openxmlformats.org/officeDocument/2006/relationships/slide" Target="slides/slide3.xml"/><Relationship Id="rId13" Type="http://schemas.openxmlformats.org/officeDocument/2006/relationships/slide" Target="slides/slide6.xml"/><Relationship Id="rId12" Type="http://schemas.openxmlformats.org/officeDocument/2006/relationships/slide" Target="slides/slide5.xml"/><Relationship Id="rId15" Type="http://schemas.openxmlformats.org/officeDocument/2006/relationships/slide" Target="slides/slide8.xml"/><Relationship Id="rId198" Type="http://schemas.openxmlformats.org/officeDocument/2006/relationships/slide" Target="slides/slide191.xml"/><Relationship Id="rId14" Type="http://schemas.openxmlformats.org/officeDocument/2006/relationships/slide" Target="slides/slide7.xml"/><Relationship Id="rId197" Type="http://schemas.openxmlformats.org/officeDocument/2006/relationships/slide" Target="slides/slide190.xml"/><Relationship Id="rId17" Type="http://schemas.openxmlformats.org/officeDocument/2006/relationships/slide" Target="slides/slide10.xml"/><Relationship Id="rId196" Type="http://schemas.openxmlformats.org/officeDocument/2006/relationships/slide" Target="slides/slide189.xml"/><Relationship Id="rId16" Type="http://schemas.openxmlformats.org/officeDocument/2006/relationships/slide" Target="slides/slide9.xml"/><Relationship Id="rId195" Type="http://schemas.openxmlformats.org/officeDocument/2006/relationships/slide" Target="slides/slide188.xml"/><Relationship Id="rId19" Type="http://schemas.openxmlformats.org/officeDocument/2006/relationships/slide" Target="slides/slide12.xml"/><Relationship Id="rId18" Type="http://schemas.openxmlformats.org/officeDocument/2006/relationships/slide" Target="slides/slide11.xml"/><Relationship Id="rId199" Type="http://schemas.openxmlformats.org/officeDocument/2006/relationships/slide" Target="slides/slide192.xml"/><Relationship Id="rId84" Type="http://schemas.openxmlformats.org/officeDocument/2006/relationships/slide" Target="slides/slide77.xml"/><Relationship Id="rId83" Type="http://schemas.openxmlformats.org/officeDocument/2006/relationships/slide" Target="slides/slide76.xml"/><Relationship Id="rId86" Type="http://schemas.openxmlformats.org/officeDocument/2006/relationships/slide" Target="slides/slide79.xml"/><Relationship Id="rId85" Type="http://schemas.openxmlformats.org/officeDocument/2006/relationships/slide" Target="slides/slide78.xml"/><Relationship Id="rId88" Type="http://schemas.openxmlformats.org/officeDocument/2006/relationships/slide" Target="slides/slide81.xml"/><Relationship Id="rId150" Type="http://schemas.openxmlformats.org/officeDocument/2006/relationships/slide" Target="slides/slide143.xml"/><Relationship Id="rId87" Type="http://schemas.openxmlformats.org/officeDocument/2006/relationships/slide" Target="slides/slide80.xml"/><Relationship Id="rId89" Type="http://schemas.openxmlformats.org/officeDocument/2006/relationships/slide" Target="slides/slide82.xml"/><Relationship Id="rId80" Type="http://schemas.openxmlformats.org/officeDocument/2006/relationships/slide" Target="slides/slide73.xml"/><Relationship Id="rId82" Type="http://schemas.openxmlformats.org/officeDocument/2006/relationships/slide" Target="slides/slide75.xml"/><Relationship Id="rId81" Type="http://schemas.openxmlformats.org/officeDocument/2006/relationships/slide" Target="slides/slide74.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149" Type="http://schemas.openxmlformats.org/officeDocument/2006/relationships/slide" Target="slides/slide142.xml"/><Relationship Id="rId4" Type="http://schemas.openxmlformats.org/officeDocument/2006/relationships/tableStyles" Target="tableStyles.xml"/><Relationship Id="rId148" Type="http://schemas.openxmlformats.org/officeDocument/2006/relationships/slide" Target="slides/slide141.xml"/><Relationship Id="rId9" Type="http://schemas.openxmlformats.org/officeDocument/2006/relationships/slide" Target="slides/slide2.xml"/><Relationship Id="rId143" Type="http://schemas.openxmlformats.org/officeDocument/2006/relationships/slide" Target="slides/slide136.xml"/><Relationship Id="rId142" Type="http://schemas.openxmlformats.org/officeDocument/2006/relationships/slide" Target="slides/slide135.xml"/><Relationship Id="rId141" Type="http://schemas.openxmlformats.org/officeDocument/2006/relationships/slide" Target="slides/slide134.xml"/><Relationship Id="rId140" Type="http://schemas.openxmlformats.org/officeDocument/2006/relationships/slide" Target="slides/slide133.xml"/><Relationship Id="rId5" Type="http://schemas.openxmlformats.org/officeDocument/2006/relationships/commentAuthors" Target="commentAuthors.xml"/><Relationship Id="rId147" Type="http://schemas.openxmlformats.org/officeDocument/2006/relationships/slide" Target="slides/slide140.xml"/><Relationship Id="rId6" Type="http://schemas.openxmlformats.org/officeDocument/2006/relationships/slideMaster" Target="slideMasters/slideMaster1.xml"/><Relationship Id="rId146" Type="http://schemas.openxmlformats.org/officeDocument/2006/relationships/slide" Target="slides/slide139.xml"/><Relationship Id="rId7" Type="http://schemas.openxmlformats.org/officeDocument/2006/relationships/notesMaster" Target="notesMasters/notesMaster1.xml"/><Relationship Id="rId145" Type="http://schemas.openxmlformats.org/officeDocument/2006/relationships/slide" Target="slides/slide138.xml"/><Relationship Id="rId8" Type="http://schemas.openxmlformats.org/officeDocument/2006/relationships/slide" Target="slides/slide1.xml"/><Relationship Id="rId144" Type="http://schemas.openxmlformats.org/officeDocument/2006/relationships/slide" Target="slides/slide137.xml"/><Relationship Id="rId73" Type="http://schemas.openxmlformats.org/officeDocument/2006/relationships/slide" Target="slides/slide66.xml"/><Relationship Id="rId72" Type="http://schemas.openxmlformats.org/officeDocument/2006/relationships/slide" Target="slides/slide65.xml"/><Relationship Id="rId75" Type="http://schemas.openxmlformats.org/officeDocument/2006/relationships/slide" Target="slides/slide68.xml"/><Relationship Id="rId74" Type="http://schemas.openxmlformats.org/officeDocument/2006/relationships/slide" Target="slides/slide67.xml"/><Relationship Id="rId77" Type="http://schemas.openxmlformats.org/officeDocument/2006/relationships/slide" Target="slides/slide70.xml"/><Relationship Id="rId76" Type="http://schemas.openxmlformats.org/officeDocument/2006/relationships/slide" Target="slides/slide69.xml"/><Relationship Id="rId79" Type="http://schemas.openxmlformats.org/officeDocument/2006/relationships/slide" Target="slides/slide72.xml"/><Relationship Id="rId78" Type="http://schemas.openxmlformats.org/officeDocument/2006/relationships/slide" Target="slides/slide71.xml"/><Relationship Id="rId71" Type="http://schemas.openxmlformats.org/officeDocument/2006/relationships/slide" Target="slides/slide64.xml"/><Relationship Id="rId70" Type="http://schemas.openxmlformats.org/officeDocument/2006/relationships/slide" Target="slides/slide63.xml"/><Relationship Id="rId139" Type="http://schemas.openxmlformats.org/officeDocument/2006/relationships/slide" Target="slides/slide132.xml"/><Relationship Id="rId138" Type="http://schemas.openxmlformats.org/officeDocument/2006/relationships/slide" Target="slides/slide131.xml"/><Relationship Id="rId137" Type="http://schemas.openxmlformats.org/officeDocument/2006/relationships/slide" Target="slides/slide130.xml"/><Relationship Id="rId132" Type="http://schemas.openxmlformats.org/officeDocument/2006/relationships/slide" Target="slides/slide125.xml"/><Relationship Id="rId131" Type="http://schemas.openxmlformats.org/officeDocument/2006/relationships/slide" Target="slides/slide124.xml"/><Relationship Id="rId130" Type="http://schemas.openxmlformats.org/officeDocument/2006/relationships/slide" Target="slides/slide123.xml"/><Relationship Id="rId136" Type="http://schemas.openxmlformats.org/officeDocument/2006/relationships/slide" Target="slides/slide129.xml"/><Relationship Id="rId135" Type="http://schemas.openxmlformats.org/officeDocument/2006/relationships/slide" Target="slides/slide128.xml"/><Relationship Id="rId134" Type="http://schemas.openxmlformats.org/officeDocument/2006/relationships/slide" Target="slides/slide127.xml"/><Relationship Id="rId133" Type="http://schemas.openxmlformats.org/officeDocument/2006/relationships/slide" Target="slides/slide126.xml"/><Relationship Id="rId62" Type="http://schemas.openxmlformats.org/officeDocument/2006/relationships/slide" Target="slides/slide55.xml"/><Relationship Id="rId61" Type="http://schemas.openxmlformats.org/officeDocument/2006/relationships/slide" Target="slides/slide54.xml"/><Relationship Id="rId64" Type="http://schemas.openxmlformats.org/officeDocument/2006/relationships/slide" Target="slides/slide57.xml"/><Relationship Id="rId63" Type="http://schemas.openxmlformats.org/officeDocument/2006/relationships/slide" Target="slides/slide56.xml"/><Relationship Id="rId66" Type="http://schemas.openxmlformats.org/officeDocument/2006/relationships/slide" Target="slides/slide59.xml"/><Relationship Id="rId172" Type="http://schemas.openxmlformats.org/officeDocument/2006/relationships/slide" Target="slides/slide165.xml"/><Relationship Id="rId65" Type="http://schemas.openxmlformats.org/officeDocument/2006/relationships/slide" Target="slides/slide58.xml"/><Relationship Id="rId171" Type="http://schemas.openxmlformats.org/officeDocument/2006/relationships/slide" Target="slides/slide164.xml"/><Relationship Id="rId68" Type="http://schemas.openxmlformats.org/officeDocument/2006/relationships/slide" Target="slides/slide61.xml"/><Relationship Id="rId170" Type="http://schemas.openxmlformats.org/officeDocument/2006/relationships/slide" Target="slides/slide163.xml"/><Relationship Id="rId67" Type="http://schemas.openxmlformats.org/officeDocument/2006/relationships/slide" Target="slides/slide60.xml"/><Relationship Id="rId60" Type="http://schemas.openxmlformats.org/officeDocument/2006/relationships/slide" Target="slides/slide53.xml"/><Relationship Id="rId165" Type="http://schemas.openxmlformats.org/officeDocument/2006/relationships/slide" Target="slides/slide158.xml"/><Relationship Id="rId69" Type="http://schemas.openxmlformats.org/officeDocument/2006/relationships/slide" Target="slides/slide62.xml"/><Relationship Id="rId164" Type="http://schemas.openxmlformats.org/officeDocument/2006/relationships/slide" Target="slides/slide157.xml"/><Relationship Id="rId163" Type="http://schemas.openxmlformats.org/officeDocument/2006/relationships/slide" Target="slides/slide156.xml"/><Relationship Id="rId162" Type="http://schemas.openxmlformats.org/officeDocument/2006/relationships/slide" Target="slides/slide155.xml"/><Relationship Id="rId169" Type="http://schemas.openxmlformats.org/officeDocument/2006/relationships/slide" Target="slides/slide162.xml"/><Relationship Id="rId168" Type="http://schemas.openxmlformats.org/officeDocument/2006/relationships/slide" Target="slides/slide161.xml"/><Relationship Id="rId167" Type="http://schemas.openxmlformats.org/officeDocument/2006/relationships/slide" Target="slides/slide160.xml"/><Relationship Id="rId166" Type="http://schemas.openxmlformats.org/officeDocument/2006/relationships/slide" Target="slides/slide159.xml"/><Relationship Id="rId51" Type="http://schemas.openxmlformats.org/officeDocument/2006/relationships/slide" Target="slides/slide44.xml"/><Relationship Id="rId50" Type="http://schemas.openxmlformats.org/officeDocument/2006/relationships/slide" Target="slides/slide43.xml"/><Relationship Id="rId53" Type="http://schemas.openxmlformats.org/officeDocument/2006/relationships/slide" Target="slides/slide46.xml"/><Relationship Id="rId52" Type="http://schemas.openxmlformats.org/officeDocument/2006/relationships/slide" Target="slides/slide45.xml"/><Relationship Id="rId55" Type="http://schemas.openxmlformats.org/officeDocument/2006/relationships/slide" Target="slides/slide48.xml"/><Relationship Id="rId161" Type="http://schemas.openxmlformats.org/officeDocument/2006/relationships/slide" Target="slides/slide154.xml"/><Relationship Id="rId54" Type="http://schemas.openxmlformats.org/officeDocument/2006/relationships/slide" Target="slides/slide47.xml"/><Relationship Id="rId160" Type="http://schemas.openxmlformats.org/officeDocument/2006/relationships/slide" Target="slides/slide153.xml"/><Relationship Id="rId57" Type="http://schemas.openxmlformats.org/officeDocument/2006/relationships/slide" Target="slides/slide50.xml"/><Relationship Id="rId56" Type="http://schemas.openxmlformats.org/officeDocument/2006/relationships/slide" Target="slides/slide49.xml"/><Relationship Id="rId159" Type="http://schemas.openxmlformats.org/officeDocument/2006/relationships/slide" Target="slides/slide152.xml"/><Relationship Id="rId59" Type="http://schemas.openxmlformats.org/officeDocument/2006/relationships/slide" Target="slides/slide52.xml"/><Relationship Id="rId154" Type="http://schemas.openxmlformats.org/officeDocument/2006/relationships/slide" Target="slides/slide147.xml"/><Relationship Id="rId58" Type="http://schemas.openxmlformats.org/officeDocument/2006/relationships/slide" Target="slides/slide51.xml"/><Relationship Id="rId153" Type="http://schemas.openxmlformats.org/officeDocument/2006/relationships/slide" Target="slides/slide146.xml"/><Relationship Id="rId152" Type="http://schemas.openxmlformats.org/officeDocument/2006/relationships/slide" Target="slides/slide145.xml"/><Relationship Id="rId151" Type="http://schemas.openxmlformats.org/officeDocument/2006/relationships/slide" Target="slides/slide144.xml"/><Relationship Id="rId158" Type="http://schemas.openxmlformats.org/officeDocument/2006/relationships/slide" Target="slides/slide151.xml"/><Relationship Id="rId157" Type="http://schemas.openxmlformats.org/officeDocument/2006/relationships/slide" Target="slides/slide150.xml"/><Relationship Id="rId156" Type="http://schemas.openxmlformats.org/officeDocument/2006/relationships/slide" Target="slides/slide149.xml"/><Relationship Id="rId155" Type="http://schemas.openxmlformats.org/officeDocument/2006/relationships/slide" Target="slides/slide148.xml"/><Relationship Id="rId107" Type="http://schemas.openxmlformats.org/officeDocument/2006/relationships/slide" Target="slides/slide100.xml"/><Relationship Id="rId106" Type="http://schemas.openxmlformats.org/officeDocument/2006/relationships/slide" Target="slides/slide99.xml"/><Relationship Id="rId105" Type="http://schemas.openxmlformats.org/officeDocument/2006/relationships/slide" Target="slides/slide98.xml"/><Relationship Id="rId104" Type="http://schemas.openxmlformats.org/officeDocument/2006/relationships/slide" Target="slides/slide97.xml"/><Relationship Id="rId109" Type="http://schemas.openxmlformats.org/officeDocument/2006/relationships/slide" Target="slides/slide102.xml"/><Relationship Id="rId108" Type="http://schemas.openxmlformats.org/officeDocument/2006/relationships/slide" Target="slides/slide101.xml"/><Relationship Id="rId220" Type="http://customschemas.google.com/relationships/presentationmetadata" Target="metadata"/><Relationship Id="rId103" Type="http://schemas.openxmlformats.org/officeDocument/2006/relationships/slide" Target="slides/slide96.xml"/><Relationship Id="rId102" Type="http://schemas.openxmlformats.org/officeDocument/2006/relationships/slide" Target="slides/slide95.xml"/><Relationship Id="rId101" Type="http://schemas.openxmlformats.org/officeDocument/2006/relationships/slide" Target="slides/slide94.xml"/><Relationship Id="rId100" Type="http://schemas.openxmlformats.org/officeDocument/2006/relationships/slide" Target="slides/slide93.xml"/><Relationship Id="rId217" Type="http://schemas.openxmlformats.org/officeDocument/2006/relationships/slide" Target="slides/slide210.xml"/><Relationship Id="rId216" Type="http://schemas.openxmlformats.org/officeDocument/2006/relationships/slide" Target="slides/slide209.xml"/><Relationship Id="rId215" Type="http://schemas.openxmlformats.org/officeDocument/2006/relationships/slide" Target="slides/slide208.xml"/><Relationship Id="rId214" Type="http://schemas.openxmlformats.org/officeDocument/2006/relationships/slide" Target="slides/slide207.xml"/><Relationship Id="rId219" Type="http://schemas.openxmlformats.org/officeDocument/2006/relationships/font" Target="fonts/Caveat-bold.fntdata"/><Relationship Id="rId218" Type="http://schemas.openxmlformats.org/officeDocument/2006/relationships/font" Target="fonts/Caveat-regular.fntdata"/><Relationship Id="rId213" Type="http://schemas.openxmlformats.org/officeDocument/2006/relationships/slide" Target="slides/slide206.xml"/><Relationship Id="rId212" Type="http://schemas.openxmlformats.org/officeDocument/2006/relationships/slide" Target="slides/slide205.xml"/><Relationship Id="rId211" Type="http://schemas.openxmlformats.org/officeDocument/2006/relationships/slide" Target="slides/slide204.xml"/><Relationship Id="rId210" Type="http://schemas.openxmlformats.org/officeDocument/2006/relationships/slide" Target="slides/slide203.xml"/><Relationship Id="rId129" Type="http://schemas.openxmlformats.org/officeDocument/2006/relationships/slide" Target="slides/slide122.xml"/><Relationship Id="rId128" Type="http://schemas.openxmlformats.org/officeDocument/2006/relationships/slide" Target="slides/slide121.xml"/><Relationship Id="rId127" Type="http://schemas.openxmlformats.org/officeDocument/2006/relationships/slide" Target="slides/slide120.xml"/><Relationship Id="rId126" Type="http://schemas.openxmlformats.org/officeDocument/2006/relationships/slide" Target="slides/slide119.xml"/><Relationship Id="rId121" Type="http://schemas.openxmlformats.org/officeDocument/2006/relationships/slide" Target="slides/slide114.xml"/><Relationship Id="rId120" Type="http://schemas.openxmlformats.org/officeDocument/2006/relationships/slide" Target="slides/slide113.xml"/><Relationship Id="rId125" Type="http://schemas.openxmlformats.org/officeDocument/2006/relationships/slide" Target="slides/slide118.xml"/><Relationship Id="rId124" Type="http://schemas.openxmlformats.org/officeDocument/2006/relationships/slide" Target="slides/slide117.xml"/><Relationship Id="rId123" Type="http://schemas.openxmlformats.org/officeDocument/2006/relationships/slide" Target="slides/slide116.xml"/><Relationship Id="rId122" Type="http://schemas.openxmlformats.org/officeDocument/2006/relationships/slide" Target="slides/slide115.xml"/><Relationship Id="rId95" Type="http://schemas.openxmlformats.org/officeDocument/2006/relationships/slide" Target="slides/slide88.xml"/><Relationship Id="rId94" Type="http://schemas.openxmlformats.org/officeDocument/2006/relationships/slide" Target="slides/slide87.xml"/><Relationship Id="rId97" Type="http://schemas.openxmlformats.org/officeDocument/2006/relationships/slide" Target="slides/slide90.xml"/><Relationship Id="rId96" Type="http://schemas.openxmlformats.org/officeDocument/2006/relationships/slide" Target="slides/slide89.xml"/><Relationship Id="rId99" Type="http://schemas.openxmlformats.org/officeDocument/2006/relationships/slide" Target="slides/slide92.xml"/><Relationship Id="rId98" Type="http://schemas.openxmlformats.org/officeDocument/2006/relationships/slide" Target="slides/slide91.xml"/><Relationship Id="rId91" Type="http://schemas.openxmlformats.org/officeDocument/2006/relationships/slide" Target="slides/slide84.xml"/><Relationship Id="rId90" Type="http://schemas.openxmlformats.org/officeDocument/2006/relationships/slide" Target="slides/slide83.xml"/><Relationship Id="rId93" Type="http://schemas.openxmlformats.org/officeDocument/2006/relationships/slide" Target="slides/slide86.xml"/><Relationship Id="rId92" Type="http://schemas.openxmlformats.org/officeDocument/2006/relationships/slide" Target="slides/slide85.xml"/><Relationship Id="rId118" Type="http://schemas.openxmlformats.org/officeDocument/2006/relationships/slide" Target="slides/slide111.xml"/><Relationship Id="rId117" Type="http://schemas.openxmlformats.org/officeDocument/2006/relationships/slide" Target="slides/slide110.xml"/><Relationship Id="rId116" Type="http://schemas.openxmlformats.org/officeDocument/2006/relationships/slide" Target="slides/slide109.xml"/><Relationship Id="rId115" Type="http://schemas.openxmlformats.org/officeDocument/2006/relationships/slide" Target="slides/slide108.xml"/><Relationship Id="rId119" Type="http://schemas.openxmlformats.org/officeDocument/2006/relationships/slide" Target="slides/slide112.xml"/><Relationship Id="rId110" Type="http://schemas.openxmlformats.org/officeDocument/2006/relationships/slide" Target="slides/slide103.xml"/><Relationship Id="rId114" Type="http://schemas.openxmlformats.org/officeDocument/2006/relationships/slide" Target="slides/slide107.xml"/><Relationship Id="rId113" Type="http://schemas.openxmlformats.org/officeDocument/2006/relationships/slide" Target="slides/slide106.xml"/><Relationship Id="rId112" Type="http://schemas.openxmlformats.org/officeDocument/2006/relationships/slide" Target="slides/slide105.xml"/><Relationship Id="rId111" Type="http://schemas.openxmlformats.org/officeDocument/2006/relationships/slide" Target="slides/slide104.xml"/><Relationship Id="rId206" Type="http://schemas.openxmlformats.org/officeDocument/2006/relationships/slide" Target="slides/slide199.xml"/><Relationship Id="rId205" Type="http://schemas.openxmlformats.org/officeDocument/2006/relationships/slide" Target="slides/slide198.xml"/><Relationship Id="rId204" Type="http://schemas.openxmlformats.org/officeDocument/2006/relationships/slide" Target="slides/slide197.xml"/><Relationship Id="rId203" Type="http://schemas.openxmlformats.org/officeDocument/2006/relationships/slide" Target="slides/slide196.xml"/><Relationship Id="rId209" Type="http://schemas.openxmlformats.org/officeDocument/2006/relationships/slide" Target="slides/slide202.xml"/><Relationship Id="rId208" Type="http://schemas.openxmlformats.org/officeDocument/2006/relationships/slide" Target="slides/slide201.xml"/><Relationship Id="rId207" Type="http://schemas.openxmlformats.org/officeDocument/2006/relationships/slide" Target="slides/slide200.xml"/><Relationship Id="rId202" Type="http://schemas.openxmlformats.org/officeDocument/2006/relationships/slide" Target="slides/slide195.xml"/><Relationship Id="rId201" Type="http://schemas.openxmlformats.org/officeDocument/2006/relationships/slide" Target="slides/slide194.xml"/><Relationship Id="rId200" Type="http://schemas.openxmlformats.org/officeDocument/2006/relationships/slide" Target="slides/slide193.xml"/></Relationships>
</file>

<file path=ppt/comments/comment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 dt="2026-06-13T17:28:38.228">
    <p:pos x="124" y="1233"/>
    <p:text>radiäre, nicht radiale - Folgefolien!!</p:text>
    <p:extLst>
      <p:ext uri="{C676402C-5697-4E1C-873F-D02D1690AC5C}">
        <p15:threadingInfo timeZoneBias="0"/>
      </p:ext>
      <p:ext uri="http://customooxmlschemas.google.com/">
        <go:slidesCustomData xmlns:go="http://customooxmlschemas.google.com/" commentPostId="AAAB9ic84f0"/>
      </p:ext>
    </p:extLst>
  </p:cm>
</p:cmLst>
</file>

<file path=ppt/comments/comment2.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2" dt="2026-06-13T17:51:50.637">
    <p:pos x="510" y="1330"/>
    <p:text>OAG wieder umändern überall zu OWG</p:text>
    <p:extLst>
      <p:ext uri="{C676402C-5697-4E1C-873F-D02D1690AC5C}">
        <p15:threadingInfo timeZoneBias="0"/>
      </p:ext>
      <p:ext uri="http://customooxmlschemas.google.com/">
        <go:slidesCustomData xmlns:go="http://customooxmlschemas.google.com/" commentPostId="AAAB9ic84f8"/>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72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7200"/>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7200"/>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p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8" name="Google Shape;158;p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 name="Shape 235"/>
        <p:cNvGrpSpPr/>
        <p:nvPr/>
      </p:nvGrpSpPr>
      <p:grpSpPr>
        <a:xfrm>
          <a:off x="0" y="0"/>
          <a:ext cx="0" cy="0"/>
          <a:chOff x="0" y="0"/>
          <a:chExt cx="0" cy="0"/>
        </a:xfrm>
      </p:grpSpPr>
      <p:sp>
        <p:nvSpPr>
          <p:cNvPr id="236" name="Google Shape;236;p1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237" name="Google Shape;237;p1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8" name="Google Shape;238;p10: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chemeClr val="dk1"/>
                </a:solidFill>
                <a:latin typeface="Arial"/>
                <a:ea typeface="Arial"/>
                <a:cs typeface="Arial"/>
                <a:sym typeface="Arial"/>
              </a:rPr>
              <a:t>‹#›</a:t>
            </a:fld>
            <a:endParaRPr sz="1200">
              <a:solidFill>
                <a:schemeClr val="dk1"/>
              </a:solidFill>
              <a:latin typeface="Arial"/>
              <a:ea typeface="Arial"/>
              <a:cs typeface="Arial"/>
              <a:sym typeface="Arial"/>
            </a:endParaRPr>
          </a:p>
        </p:txBody>
      </p:sp>
    </p:spTree>
  </p:cSld>
  <p:clrMapOvr>
    <a:masterClrMapping/>
  </p:clrMapOvr>
</p:notes>
</file>

<file path=ppt/notesSlides/notesSlide10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2" name="Shape 1302"/>
        <p:cNvGrpSpPr/>
        <p:nvPr/>
      </p:nvGrpSpPr>
      <p:grpSpPr>
        <a:xfrm>
          <a:off x="0" y="0"/>
          <a:ext cx="0" cy="0"/>
          <a:chOff x="0" y="0"/>
          <a:chExt cx="0" cy="0"/>
        </a:xfrm>
      </p:grpSpPr>
      <p:sp>
        <p:nvSpPr>
          <p:cNvPr id="1303" name="Google Shape;1303;p10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4" name="Google Shape;1304;p10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0" name="Shape 1320"/>
        <p:cNvGrpSpPr/>
        <p:nvPr/>
      </p:nvGrpSpPr>
      <p:grpSpPr>
        <a:xfrm>
          <a:off x="0" y="0"/>
          <a:ext cx="0" cy="0"/>
          <a:chOff x="0" y="0"/>
          <a:chExt cx="0" cy="0"/>
        </a:xfrm>
      </p:grpSpPr>
      <p:sp>
        <p:nvSpPr>
          <p:cNvPr id="1321" name="Google Shape;1321;p10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22" name="Google Shape;1322;p10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8" name="Shape 1328"/>
        <p:cNvGrpSpPr/>
        <p:nvPr/>
      </p:nvGrpSpPr>
      <p:grpSpPr>
        <a:xfrm>
          <a:off x="0" y="0"/>
          <a:ext cx="0" cy="0"/>
          <a:chOff x="0" y="0"/>
          <a:chExt cx="0" cy="0"/>
        </a:xfrm>
      </p:grpSpPr>
      <p:sp>
        <p:nvSpPr>
          <p:cNvPr id="1329" name="Google Shape;1329;p10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30" name="Google Shape;1330;p10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7" name="Shape 1347"/>
        <p:cNvGrpSpPr/>
        <p:nvPr/>
      </p:nvGrpSpPr>
      <p:grpSpPr>
        <a:xfrm>
          <a:off x="0" y="0"/>
          <a:ext cx="0" cy="0"/>
          <a:chOff x="0" y="0"/>
          <a:chExt cx="0" cy="0"/>
        </a:xfrm>
      </p:grpSpPr>
      <p:sp>
        <p:nvSpPr>
          <p:cNvPr id="1348" name="Google Shape;1348;p10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49" name="Google Shape;1349;p10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6" name="Shape 1366"/>
        <p:cNvGrpSpPr/>
        <p:nvPr/>
      </p:nvGrpSpPr>
      <p:grpSpPr>
        <a:xfrm>
          <a:off x="0" y="0"/>
          <a:ext cx="0" cy="0"/>
          <a:chOff x="0" y="0"/>
          <a:chExt cx="0" cy="0"/>
        </a:xfrm>
      </p:grpSpPr>
      <p:sp>
        <p:nvSpPr>
          <p:cNvPr id="1367" name="Google Shape;1367;p10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68" name="Google Shape;1368;p10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5" name="Shape 1385"/>
        <p:cNvGrpSpPr/>
        <p:nvPr/>
      </p:nvGrpSpPr>
      <p:grpSpPr>
        <a:xfrm>
          <a:off x="0" y="0"/>
          <a:ext cx="0" cy="0"/>
          <a:chOff x="0" y="0"/>
          <a:chExt cx="0" cy="0"/>
        </a:xfrm>
      </p:grpSpPr>
      <p:sp>
        <p:nvSpPr>
          <p:cNvPr id="1386" name="Google Shape;1386;p10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87" name="Google Shape;1387;p10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4" name="Shape 1404"/>
        <p:cNvGrpSpPr/>
        <p:nvPr/>
      </p:nvGrpSpPr>
      <p:grpSpPr>
        <a:xfrm>
          <a:off x="0" y="0"/>
          <a:ext cx="0" cy="0"/>
          <a:chOff x="0" y="0"/>
          <a:chExt cx="0" cy="0"/>
        </a:xfrm>
      </p:grpSpPr>
      <p:sp>
        <p:nvSpPr>
          <p:cNvPr id="1405" name="Google Shape;1405;p10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06" name="Google Shape;1406;p10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2" name="Shape 1412"/>
        <p:cNvGrpSpPr/>
        <p:nvPr/>
      </p:nvGrpSpPr>
      <p:grpSpPr>
        <a:xfrm>
          <a:off x="0" y="0"/>
          <a:ext cx="0" cy="0"/>
          <a:chOff x="0" y="0"/>
          <a:chExt cx="0" cy="0"/>
        </a:xfrm>
      </p:grpSpPr>
      <p:sp>
        <p:nvSpPr>
          <p:cNvPr id="1413" name="Google Shape;1413;p10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14" name="Google Shape;1414;p10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1" name="Shape 1421"/>
        <p:cNvGrpSpPr/>
        <p:nvPr/>
      </p:nvGrpSpPr>
      <p:grpSpPr>
        <a:xfrm>
          <a:off x="0" y="0"/>
          <a:ext cx="0" cy="0"/>
          <a:chOff x="0" y="0"/>
          <a:chExt cx="0" cy="0"/>
        </a:xfrm>
      </p:grpSpPr>
      <p:sp>
        <p:nvSpPr>
          <p:cNvPr id="1422" name="Google Shape;1422;p10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23" name="Google Shape;1423;p10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9" name="Shape 1429"/>
        <p:cNvGrpSpPr/>
        <p:nvPr/>
      </p:nvGrpSpPr>
      <p:grpSpPr>
        <a:xfrm>
          <a:off x="0" y="0"/>
          <a:ext cx="0" cy="0"/>
          <a:chOff x="0" y="0"/>
          <a:chExt cx="0" cy="0"/>
        </a:xfrm>
      </p:grpSpPr>
      <p:sp>
        <p:nvSpPr>
          <p:cNvPr id="1430" name="Google Shape;1430;p10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31" name="Google Shape;1431;p10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7" name="Shape 247"/>
        <p:cNvGrpSpPr/>
        <p:nvPr/>
      </p:nvGrpSpPr>
      <p:grpSpPr>
        <a:xfrm>
          <a:off x="0" y="0"/>
          <a:ext cx="0" cy="0"/>
          <a:chOff x="0" y="0"/>
          <a:chExt cx="0" cy="0"/>
        </a:xfrm>
      </p:grpSpPr>
      <p:sp>
        <p:nvSpPr>
          <p:cNvPr id="248" name="Google Shape;248;p1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249" name="Google Shape;249;p1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0" name="Google Shape;250;p11: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chemeClr val="dk1"/>
                </a:solidFill>
                <a:latin typeface="Arial"/>
                <a:ea typeface="Arial"/>
                <a:cs typeface="Arial"/>
                <a:sym typeface="Arial"/>
              </a:rPr>
              <a:t>‹#›</a:t>
            </a:fld>
            <a:endParaRPr sz="1200">
              <a:solidFill>
                <a:schemeClr val="dk1"/>
              </a:solidFill>
              <a:latin typeface="Arial"/>
              <a:ea typeface="Arial"/>
              <a:cs typeface="Arial"/>
              <a:sym typeface="Arial"/>
            </a:endParaRPr>
          </a:p>
        </p:txBody>
      </p:sp>
    </p:spTree>
  </p:cSld>
  <p:clrMapOvr>
    <a:masterClrMapping/>
  </p:clrMapOvr>
</p:notes>
</file>

<file path=ppt/notesSlides/notesSlide1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9" name="Shape 1439"/>
        <p:cNvGrpSpPr/>
        <p:nvPr/>
      </p:nvGrpSpPr>
      <p:grpSpPr>
        <a:xfrm>
          <a:off x="0" y="0"/>
          <a:ext cx="0" cy="0"/>
          <a:chOff x="0" y="0"/>
          <a:chExt cx="0" cy="0"/>
        </a:xfrm>
      </p:grpSpPr>
      <p:sp>
        <p:nvSpPr>
          <p:cNvPr id="1440" name="Google Shape;1440;p11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41" name="Google Shape;1441;p11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9" name="Shape 1449"/>
        <p:cNvGrpSpPr/>
        <p:nvPr/>
      </p:nvGrpSpPr>
      <p:grpSpPr>
        <a:xfrm>
          <a:off x="0" y="0"/>
          <a:ext cx="0" cy="0"/>
          <a:chOff x="0" y="0"/>
          <a:chExt cx="0" cy="0"/>
        </a:xfrm>
      </p:grpSpPr>
      <p:sp>
        <p:nvSpPr>
          <p:cNvPr id="1450" name="Google Shape;1450;p11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51" name="Google Shape;1451;p11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9" name="Shape 1459"/>
        <p:cNvGrpSpPr/>
        <p:nvPr/>
      </p:nvGrpSpPr>
      <p:grpSpPr>
        <a:xfrm>
          <a:off x="0" y="0"/>
          <a:ext cx="0" cy="0"/>
          <a:chOff x="0" y="0"/>
          <a:chExt cx="0" cy="0"/>
        </a:xfrm>
      </p:grpSpPr>
      <p:sp>
        <p:nvSpPr>
          <p:cNvPr id="1460" name="Google Shape;1460;p11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61" name="Google Shape;1461;p11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9" name="Shape 1469"/>
        <p:cNvGrpSpPr/>
        <p:nvPr/>
      </p:nvGrpSpPr>
      <p:grpSpPr>
        <a:xfrm>
          <a:off x="0" y="0"/>
          <a:ext cx="0" cy="0"/>
          <a:chOff x="0" y="0"/>
          <a:chExt cx="0" cy="0"/>
        </a:xfrm>
      </p:grpSpPr>
      <p:sp>
        <p:nvSpPr>
          <p:cNvPr id="1470" name="Google Shape;1470;p11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71" name="Google Shape;1471;p11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8" name="Shape 1478"/>
        <p:cNvGrpSpPr/>
        <p:nvPr/>
      </p:nvGrpSpPr>
      <p:grpSpPr>
        <a:xfrm>
          <a:off x="0" y="0"/>
          <a:ext cx="0" cy="0"/>
          <a:chOff x="0" y="0"/>
          <a:chExt cx="0" cy="0"/>
        </a:xfrm>
      </p:grpSpPr>
      <p:sp>
        <p:nvSpPr>
          <p:cNvPr id="1479" name="Google Shape;1479;p11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1480" name="Google Shape;1480;p11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81" name="Google Shape;1481;p114: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chemeClr val="dk1"/>
                </a:solidFill>
                <a:latin typeface="Arial"/>
                <a:ea typeface="Arial"/>
                <a:cs typeface="Arial"/>
                <a:sym typeface="Arial"/>
              </a:rPr>
              <a:t>‹#›</a:t>
            </a:fld>
            <a:endParaRPr sz="1200">
              <a:solidFill>
                <a:schemeClr val="dk1"/>
              </a:solidFill>
              <a:latin typeface="Arial"/>
              <a:ea typeface="Arial"/>
              <a:cs typeface="Arial"/>
              <a:sym typeface="Arial"/>
            </a:endParaRPr>
          </a:p>
        </p:txBody>
      </p:sp>
    </p:spTree>
  </p:cSld>
  <p:clrMapOvr>
    <a:masterClrMapping/>
  </p:clrMapOvr>
</p:notes>
</file>

<file path=ppt/notesSlides/notesSlide1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7" name="Shape 1487"/>
        <p:cNvGrpSpPr/>
        <p:nvPr/>
      </p:nvGrpSpPr>
      <p:grpSpPr>
        <a:xfrm>
          <a:off x="0" y="0"/>
          <a:ext cx="0" cy="0"/>
          <a:chOff x="0" y="0"/>
          <a:chExt cx="0" cy="0"/>
        </a:xfrm>
      </p:grpSpPr>
      <p:sp>
        <p:nvSpPr>
          <p:cNvPr id="1488" name="Google Shape;1488;p11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1489" name="Google Shape;1489;p11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90" name="Google Shape;1490;p115: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chemeClr val="dk1"/>
                </a:solidFill>
                <a:latin typeface="Arial"/>
                <a:ea typeface="Arial"/>
                <a:cs typeface="Arial"/>
                <a:sym typeface="Arial"/>
              </a:rPr>
              <a:t>‹#›</a:t>
            </a:fld>
            <a:endParaRPr sz="1200">
              <a:solidFill>
                <a:schemeClr val="dk1"/>
              </a:solidFill>
              <a:latin typeface="Arial"/>
              <a:ea typeface="Arial"/>
              <a:cs typeface="Arial"/>
              <a:sym typeface="Arial"/>
            </a:endParaRPr>
          </a:p>
        </p:txBody>
      </p:sp>
    </p:spTree>
  </p:cSld>
  <p:clrMapOvr>
    <a:masterClrMapping/>
  </p:clrMapOvr>
</p:notes>
</file>

<file path=ppt/notesSlides/notesSlide1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0" name="Shape 1500"/>
        <p:cNvGrpSpPr/>
        <p:nvPr/>
      </p:nvGrpSpPr>
      <p:grpSpPr>
        <a:xfrm>
          <a:off x="0" y="0"/>
          <a:ext cx="0" cy="0"/>
          <a:chOff x="0" y="0"/>
          <a:chExt cx="0" cy="0"/>
        </a:xfrm>
      </p:grpSpPr>
      <p:sp>
        <p:nvSpPr>
          <p:cNvPr id="1501" name="Google Shape;1501;p11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1502" name="Google Shape;1502;p11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03" name="Google Shape;1503;p116: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chemeClr val="dk1"/>
                </a:solidFill>
                <a:latin typeface="Arial"/>
                <a:ea typeface="Arial"/>
                <a:cs typeface="Arial"/>
                <a:sym typeface="Arial"/>
              </a:rPr>
              <a:t>‹#›</a:t>
            </a:fld>
            <a:endParaRPr sz="1200">
              <a:solidFill>
                <a:schemeClr val="dk1"/>
              </a:solidFill>
              <a:latin typeface="Arial"/>
              <a:ea typeface="Arial"/>
              <a:cs typeface="Arial"/>
              <a:sym typeface="Arial"/>
            </a:endParaRPr>
          </a:p>
        </p:txBody>
      </p:sp>
    </p:spTree>
  </p:cSld>
  <p:clrMapOvr>
    <a:masterClrMapping/>
  </p:clrMapOvr>
</p:notes>
</file>

<file path=ppt/notesSlides/notesSlide1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1" name="Shape 1511"/>
        <p:cNvGrpSpPr/>
        <p:nvPr/>
      </p:nvGrpSpPr>
      <p:grpSpPr>
        <a:xfrm>
          <a:off x="0" y="0"/>
          <a:ext cx="0" cy="0"/>
          <a:chOff x="0" y="0"/>
          <a:chExt cx="0" cy="0"/>
        </a:xfrm>
      </p:grpSpPr>
      <p:sp>
        <p:nvSpPr>
          <p:cNvPr id="1512" name="Google Shape;1512;p11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1513" name="Google Shape;1513;p11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14" name="Google Shape;1514;p117: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chemeClr val="dk1"/>
                </a:solidFill>
                <a:latin typeface="Arial"/>
                <a:ea typeface="Arial"/>
                <a:cs typeface="Arial"/>
                <a:sym typeface="Arial"/>
              </a:rPr>
              <a:t>‹#›</a:t>
            </a:fld>
            <a:endParaRPr sz="1200">
              <a:solidFill>
                <a:schemeClr val="dk1"/>
              </a:solidFill>
              <a:latin typeface="Arial"/>
              <a:ea typeface="Arial"/>
              <a:cs typeface="Arial"/>
              <a:sym typeface="Arial"/>
            </a:endParaRPr>
          </a:p>
        </p:txBody>
      </p:sp>
    </p:spTree>
  </p:cSld>
  <p:clrMapOvr>
    <a:masterClrMapping/>
  </p:clrMapOvr>
</p:notes>
</file>

<file path=ppt/notesSlides/notesSlide1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3" name="Shape 1523"/>
        <p:cNvGrpSpPr/>
        <p:nvPr/>
      </p:nvGrpSpPr>
      <p:grpSpPr>
        <a:xfrm>
          <a:off x="0" y="0"/>
          <a:ext cx="0" cy="0"/>
          <a:chOff x="0" y="0"/>
          <a:chExt cx="0" cy="0"/>
        </a:xfrm>
      </p:grpSpPr>
      <p:sp>
        <p:nvSpPr>
          <p:cNvPr id="1524" name="Google Shape;1524;p11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1525" name="Google Shape;1525;p118: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26" name="Google Shape;1526;p118: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chemeClr val="dk1"/>
                </a:solidFill>
                <a:latin typeface="Arial"/>
                <a:ea typeface="Arial"/>
                <a:cs typeface="Arial"/>
                <a:sym typeface="Arial"/>
              </a:rPr>
              <a:t>‹#›</a:t>
            </a:fld>
            <a:endParaRPr sz="1200">
              <a:solidFill>
                <a:schemeClr val="dk1"/>
              </a:solidFill>
              <a:latin typeface="Arial"/>
              <a:ea typeface="Arial"/>
              <a:cs typeface="Arial"/>
              <a:sym typeface="Arial"/>
            </a:endParaRPr>
          </a:p>
        </p:txBody>
      </p:sp>
    </p:spTree>
  </p:cSld>
  <p:clrMapOvr>
    <a:masterClrMapping/>
  </p:clrMapOvr>
</p:notes>
</file>

<file path=ppt/notesSlides/notesSlide1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5" name="Shape 1535"/>
        <p:cNvGrpSpPr/>
        <p:nvPr/>
      </p:nvGrpSpPr>
      <p:grpSpPr>
        <a:xfrm>
          <a:off x="0" y="0"/>
          <a:ext cx="0" cy="0"/>
          <a:chOff x="0" y="0"/>
          <a:chExt cx="0" cy="0"/>
        </a:xfrm>
      </p:grpSpPr>
      <p:sp>
        <p:nvSpPr>
          <p:cNvPr id="1536" name="Google Shape;1536;p11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1537" name="Google Shape;1537;p119: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38" name="Google Shape;1538;p119: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chemeClr val="dk1"/>
                </a:solidFill>
                <a:latin typeface="Arial"/>
                <a:ea typeface="Arial"/>
                <a:cs typeface="Arial"/>
                <a:sym typeface="Arial"/>
              </a:rPr>
              <a:t>‹#›</a:t>
            </a:fld>
            <a:endParaRPr sz="1200">
              <a:solidFill>
                <a:schemeClr val="dk1"/>
              </a:solidFill>
              <a:latin typeface="Arial"/>
              <a:ea typeface="Arial"/>
              <a:cs typeface="Arial"/>
              <a:sym typeface="Aria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8" name="Shape 258"/>
        <p:cNvGrpSpPr/>
        <p:nvPr/>
      </p:nvGrpSpPr>
      <p:grpSpPr>
        <a:xfrm>
          <a:off x="0" y="0"/>
          <a:ext cx="0" cy="0"/>
          <a:chOff x="0" y="0"/>
          <a:chExt cx="0" cy="0"/>
        </a:xfrm>
      </p:grpSpPr>
      <p:sp>
        <p:nvSpPr>
          <p:cNvPr id="259" name="Google Shape;259;p1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260" name="Google Shape;260;p1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1" name="Google Shape;261;p12: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chemeClr val="dk1"/>
                </a:solidFill>
                <a:latin typeface="Arial"/>
                <a:ea typeface="Arial"/>
                <a:cs typeface="Arial"/>
                <a:sym typeface="Arial"/>
              </a:rPr>
              <a:t>‹#›</a:t>
            </a:fld>
            <a:endParaRPr sz="1200">
              <a:solidFill>
                <a:schemeClr val="dk1"/>
              </a:solidFill>
              <a:latin typeface="Arial"/>
              <a:ea typeface="Arial"/>
              <a:cs typeface="Arial"/>
              <a:sym typeface="Arial"/>
            </a:endParaRPr>
          </a:p>
        </p:txBody>
      </p:sp>
    </p:spTree>
  </p:cSld>
  <p:clrMapOvr>
    <a:masterClrMapping/>
  </p:clrMapOvr>
</p:notes>
</file>

<file path=ppt/notesSlides/notesSlide1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7" name="Shape 1547"/>
        <p:cNvGrpSpPr/>
        <p:nvPr/>
      </p:nvGrpSpPr>
      <p:grpSpPr>
        <a:xfrm>
          <a:off x="0" y="0"/>
          <a:ext cx="0" cy="0"/>
          <a:chOff x="0" y="0"/>
          <a:chExt cx="0" cy="0"/>
        </a:xfrm>
      </p:grpSpPr>
      <p:sp>
        <p:nvSpPr>
          <p:cNvPr id="1548" name="Google Shape;1548;p12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1549" name="Google Shape;1549;p12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50" name="Google Shape;1550;p120: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chemeClr val="dk1"/>
                </a:solidFill>
                <a:latin typeface="Arial"/>
                <a:ea typeface="Arial"/>
                <a:cs typeface="Arial"/>
                <a:sym typeface="Arial"/>
              </a:rPr>
              <a:t>‹#›</a:t>
            </a:fld>
            <a:endParaRPr sz="1200">
              <a:solidFill>
                <a:schemeClr val="dk1"/>
              </a:solidFill>
              <a:latin typeface="Arial"/>
              <a:ea typeface="Arial"/>
              <a:cs typeface="Arial"/>
              <a:sym typeface="Arial"/>
            </a:endParaRPr>
          </a:p>
        </p:txBody>
      </p:sp>
    </p:spTree>
  </p:cSld>
  <p:clrMapOvr>
    <a:masterClrMapping/>
  </p:clrMapOvr>
</p:notes>
</file>

<file path=ppt/notesSlides/notesSlide1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9" name="Shape 1559"/>
        <p:cNvGrpSpPr/>
        <p:nvPr/>
      </p:nvGrpSpPr>
      <p:grpSpPr>
        <a:xfrm>
          <a:off x="0" y="0"/>
          <a:ext cx="0" cy="0"/>
          <a:chOff x="0" y="0"/>
          <a:chExt cx="0" cy="0"/>
        </a:xfrm>
      </p:grpSpPr>
      <p:sp>
        <p:nvSpPr>
          <p:cNvPr id="1560" name="Google Shape;1560;p12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1561" name="Google Shape;1561;p12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62" name="Google Shape;1562;p121: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chemeClr val="dk1"/>
                </a:solidFill>
                <a:latin typeface="Arial"/>
                <a:ea typeface="Arial"/>
                <a:cs typeface="Arial"/>
                <a:sym typeface="Arial"/>
              </a:rPr>
              <a:t>‹#›</a:t>
            </a:fld>
            <a:endParaRPr sz="1200">
              <a:solidFill>
                <a:schemeClr val="dk1"/>
              </a:solidFill>
              <a:latin typeface="Arial"/>
              <a:ea typeface="Arial"/>
              <a:cs typeface="Arial"/>
              <a:sym typeface="Arial"/>
            </a:endParaRPr>
          </a:p>
        </p:txBody>
      </p:sp>
    </p:spTree>
  </p:cSld>
  <p:clrMapOvr>
    <a:masterClrMapping/>
  </p:clrMapOvr>
</p:notes>
</file>

<file path=ppt/notesSlides/notesSlide1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2" name="Shape 1572"/>
        <p:cNvGrpSpPr/>
        <p:nvPr/>
      </p:nvGrpSpPr>
      <p:grpSpPr>
        <a:xfrm>
          <a:off x="0" y="0"/>
          <a:ext cx="0" cy="0"/>
          <a:chOff x="0" y="0"/>
          <a:chExt cx="0" cy="0"/>
        </a:xfrm>
      </p:grpSpPr>
      <p:sp>
        <p:nvSpPr>
          <p:cNvPr id="1573" name="Google Shape;1573;p12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1574" name="Google Shape;1574;p12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75" name="Google Shape;1575;p122: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chemeClr val="dk1"/>
                </a:solidFill>
                <a:latin typeface="Arial"/>
                <a:ea typeface="Arial"/>
                <a:cs typeface="Arial"/>
                <a:sym typeface="Arial"/>
              </a:rPr>
              <a:t>‹#›</a:t>
            </a:fld>
            <a:endParaRPr sz="1200">
              <a:solidFill>
                <a:schemeClr val="dk1"/>
              </a:solidFill>
              <a:latin typeface="Arial"/>
              <a:ea typeface="Arial"/>
              <a:cs typeface="Arial"/>
              <a:sym typeface="Arial"/>
            </a:endParaRPr>
          </a:p>
        </p:txBody>
      </p:sp>
    </p:spTree>
  </p:cSld>
  <p:clrMapOvr>
    <a:masterClrMapping/>
  </p:clrMapOvr>
</p:notes>
</file>

<file path=ppt/notesSlides/notesSlide1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5" name="Shape 1585"/>
        <p:cNvGrpSpPr/>
        <p:nvPr/>
      </p:nvGrpSpPr>
      <p:grpSpPr>
        <a:xfrm>
          <a:off x="0" y="0"/>
          <a:ext cx="0" cy="0"/>
          <a:chOff x="0" y="0"/>
          <a:chExt cx="0" cy="0"/>
        </a:xfrm>
      </p:grpSpPr>
      <p:sp>
        <p:nvSpPr>
          <p:cNvPr id="1586" name="Google Shape;1586;p12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1587" name="Google Shape;1587;p12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88" name="Google Shape;1588;p123: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chemeClr val="dk1"/>
                </a:solidFill>
                <a:latin typeface="Arial"/>
                <a:ea typeface="Arial"/>
                <a:cs typeface="Arial"/>
                <a:sym typeface="Arial"/>
              </a:rPr>
              <a:t>‹#›</a:t>
            </a:fld>
            <a:endParaRPr sz="1200">
              <a:solidFill>
                <a:schemeClr val="dk1"/>
              </a:solidFill>
              <a:latin typeface="Arial"/>
              <a:ea typeface="Arial"/>
              <a:cs typeface="Arial"/>
              <a:sym typeface="Arial"/>
            </a:endParaRPr>
          </a:p>
        </p:txBody>
      </p:sp>
    </p:spTree>
  </p:cSld>
  <p:clrMapOvr>
    <a:masterClrMapping/>
  </p:clrMapOvr>
</p:notes>
</file>

<file path=ppt/notesSlides/notesSlide1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8" name="Shape 1598"/>
        <p:cNvGrpSpPr/>
        <p:nvPr/>
      </p:nvGrpSpPr>
      <p:grpSpPr>
        <a:xfrm>
          <a:off x="0" y="0"/>
          <a:ext cx="0" cy="0"/>
          <a:chOff x="0" y="0"/>
          <a:chExt cx="0" cy="0"/>
        </a:xfrm>
      </p:grpSpPr>
      <p:sp>
        <p:nvSpPr>
          <p:cNvPr id="1599" name="Google Shape;1599;p12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1600" name="Google Shape;1600;p12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01" name="Google Shape;1601;p124: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chemeClr val="dk1"/>
                </a:solidFill>
                <a:latin typeface="Arial"/>
                <a:ea typeface="Arial"/>
                <a:cs typeface="Arial"/>
                <a:sym typeface="Arial"/>
              </a:rPr>
              <a:t>‹#›</a:t>
            </a:fld>
            <a:endParaRPr sz="1200">
              <a:solidFill>
                <a:schemeClr val="dk1"/>
              </a:solidFill>
              <a:latin typeface="Arial"/>
              <a:ea typeface="Arial"/>
              <a:cs typeface="Arial"/>
              <a:sym typeface="Arial"/>
            </a:endParaRPr>
          </a:p>
        </p:txBody>
      </p:sp>
    </p:spTree>
  </p:cSld>
  <p:clrMapOvr>
    <a:masterClrMapping/>
  </p:clrMapOvr>
</p:notes>
</file>

<file path=ppt/notesSlides/notesSlide1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1" name="Shape 1611"/>
        <p:cNvGrpSpPr/>
        <p:nvPr/>
      </p:nvGrpSpPr>
      <p:grpSpPr>
        <a:xfrm>
          <a:off x="0" y="0"/>
          <a:ext cx="0" cy="0"/>
          <a:chOff x="0" y="0"/>
          <a:chExt cx="0" cy="0"/>
        </a:xfrm>
      </p:grpSpPr>
      <p:sp>
        <p:nvSpPr>
          <p:cNvPr id="1612" name="Google Shape;1612;p12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1613" name="Google Shape;1613;p12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14" name="Google Shape;1614;p125: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chemeClr val="dk1"/>
                </a:solidFill>
                <a:latin typeface="Arial"/>
                <a:ea typeface="Arial"/>
                <a:cs typeface="Arial"/>
                <a:sym typeface="Arial"/>
              </a:rPr>
              <a:t>‹#›</a:t>
            </a:fld>
            <a:endParaRPr sz="1200">
              <a:solidFill>
                <a:schemeClr val="dk1"/>
              </a:solidFill>
              <a:latin typeface="Arial"/>
              <a:ea typeface="Arial"/>
              <a:cs typeface="Arial"/>
              <a:sym typeface="Arial"/>
            </a:endParaRPr>
          </a:p>
        </p:txBody>
      </p:sp>
    </p:spTree>
  </p:cSld>
  <p:clrMapOvr>
    <a:masterClrMapping/>
  </p:clrMapOvr>
</p:notes>
</file>

<file path=ppt/notesSlides/notesSlide1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5" name="Shape 1625"/>
        <p:cNvGrpSpPr/>
        <p:nvPr/>
      </p:nvGrpSpPr>
      <p:grpSpPr>
        <a:xfrm>
          <a:off x="0" y="0"/>
          <a:ext cx="0" cy="0"/>
          <a:chOff x="0" y="0"/>
          <a:chExt cx="0" cy="0"/>
        </a:xfrm>
      </p:grpSpPr>
      <p:sp>
        <p:nvSpPr>
          <p:cNvPr id="1626" name="Google Shape;1626;p12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1627" name="Google Shape;1627;p12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28" name="Google Shape;1628;p126: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chemeClr val="dk1"/>
                </a:solidFill>
                <a:latin typeface="Arial"/>
                <a:ea typeface="Arial"/>
                <a:cs typeface="Arial"/>
                <a:sym typeface="Arial"/>
              </a:rPr>
              <a:t>‹#›</a:t>
            </a:fld>
            <a:endParaRPr sz="1200">
              <a:solidFill>
                <a:schemeClr val="dk1"/>
              </a:solidFill>
              <a:latin typeface="Arial"/>
              <a:ea typeface="Arial"/>
              <a:cs typeface="Arial"/>
              <a:sym typeface="Arial"/>
            </a:endParaRPr>
          </a:p>
        </p:txBody>
      </p:sp>
    </p:spTree>
  </p:cSld>
  <p:clrMapOvr>
    <a:masterClrMapping/>
  </p:clrMapOvr>
</p:notes>
</file>

<file path=ppt/notesSlides/notesSlide1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9" name="Shape 1639"/>
        <p:cNvGrpSpPr/>
        <p:nvPr/>
      </p:nvGrpSpPr>
      <p:grpSpPr>
        <a:xfrm>
          <a:off x="0" y="0"/>
          <a:ext cx="0" cy="0"/>
          <a:chOff x="0" y="0"/>
          <a:chExt cx="0" cy="0"/>
        </a:xfrm>
      </p:grpSpPr>
      <p:sp>
        <p:nvSpPr>
          <p:cNvPr id="1640" name="Google Shape;1640;p12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41" name="Google Shape;1641;p12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8" name="Shape 1648"/>
        <p:cNvGrpSpPr/>
        <p:nvPr/>
      </p:nvGrpSpPr>
      <p:grpSpPr>
        <a:xfrm>
          <a:off x="0" y="0"/>
          <a:ext cx="0" cy="0"/>
          <a:chOff x="0" y="0"/>
          <a:chExt cx="0" cy="0"/>
        </a:xfrm>
      </p:grpSpPr>
      <p:sp>
        <p:nvSpPr>
          <p:cNvPr id="1649" name="Google Shape;1649;p12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1650" name="Google Shape;1650;p128: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51" name="Google Shape;1651;p128: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chemeClr val="dk1"/>
                </a:solidFill>
                <a:latin typeface="Arial"/>
                <a:ea typeface="Arial"/>
                <a:cs typeface="Arial"/>
                <a:sym typeface="Arial"/>
              </a:rPr>
              <a:t>‹#›</a:t>
            </a:fld>
            <a:endParaRPr sz="1200">
              <a:solidFill>
                <a:schemeClr val="dk1"/>
              </a:solidFill>
              <a:latin typeface="Arial"/>
              <a:ea typeface="Arial"/>
              <a:cs typeface="Arial"/>
              <a:sym typeface="Arial"/>
            </a:endParaRPr>
          </a:p>
        </p:txBody>
      </p:sp>
    </p:spTree>
  </p:cSld>
  <p:clrMapOvr>
    <a:masterClrMapping/>
  </p:clrMapOvr>
</p:notes>
</file>

<file path=ppt/notesSlides/notesSlide1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7" name="Shape 1657"/>
        <p:cNvGrpSpPr/>
        <p:nvPr/>
      </p:nvGrpSpPr>
      <p:grpSpPr>
        <a:xfrm>
          <a:off x="0" y="0"/>
          <a:ext cx="0" cy="0"/>
          <a:chOff x="0" y="0"/>
          <a:chExt cx="0" cy="0"/>
        </a:xfrm>
      </p:grpSpPr>
      <p:sp>
        <p:nvSpPr>
          <p:cNvPr id="1658" name="Google Shape;1658;p12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1659" name="Google Shape;1659;p129: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60" name="Google Shape;1660;p129: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chemeClr val="dk1"/>
                </a:solidFill>
                <a:latin typeface="Arial"/>
                <a:ea typeface="Arial"/>
                <a:cs typeface="Arial"/>
                <a:sym typeface="Arial"/>
              </a:rPr>
              <a:t>‹#›</a:t>
            </a:fld>
            <a:endParaRPr sz="1200">
              <a:solidFill>
                <a:schemeClr val="dk1"/>
              </a:solidFill>
              <a:latin typeface="Arial"/>
              <a:ea typeface="Arial"/>
              <a:cs typeface="Arial"/>
              <a:sym typeface="Aria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 name="Shape 270"/>
        <p:cNvGrpSpPr/>
        <p:nvPr/>
      </p:nvGrpSpPr>
      <p:grpSpPr>
        <a:xfrm>
          <a:off x="0" y="0"/>
          <a:ext cx="0" cy="0"/>
          <a:chOff x="0" y="0"/>
          <a:chExt cx="0" cy="0"/>
        </a:xfrm>
      </p:grpSpPr>
      <p:sp>
        <p:nvSpPr>
          <p:cNvPr id="271" name="Google Shape;271;p1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272" name="Google Shape;272;p1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3" name="Google Shape;273;p13: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chemeClr val="dk1"/>
                </a:solidFill>
                <a:latin typeface="Arial"/>
                <a:ea typeface="Arial"/>
                <a:cs typeface="Arial"/>
                <a:sym typeface="Arial"/>
              </a:rPr>
              <a:t>‹#›</a:t>
            </a:fld>
            <a:endParaRPr sz="1200">
              <a:solidFill>
                <a:schemeClr val="dk1"/>
              </a:solidFill>
              <a:latin typeface="Arial"/>
              <a:ea typeface="Arial"/>
              <a:cs typeface="Arial"/>
              <a:sym typeface="Arial"/>
            </a:endParaRPr>
          </a:p>
        </p:txBody>
      </p:sp>
    </p:spTree>
  </p:cSld>
  <p:clrMapOvr>
    <a:masterClrMapping/>
  </p:clrMapOvr>
</p:notes>
</file>

<file path=ppt/notesSlides/notesSlide1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7" name="Shape 1667"/>
        <p:cNvGrpSpPr/>
        <p:nvPr/>
      </p:nvGrpSpPr>
      <p:grpSpPr>
        <a:xfrm>
          <a:off x="0" y="0"/>
          <a:ext cx="0" cy="0"/>
          <a:chOff x="0" y="0"/>
          <a:chExt cx="0" cy="0"/>
        </a:xfrm>
      </p:grpSpPr>
      <p:sp>
        <p:nvSpPr>
          <p:cNvPr id="1668" name="Google Shape;1668;p13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1669" name="Google Shape;1669;p13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70" name="Google Shape;1670;p130: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chemeClr val="dk1"/>
                </a:solidFill>
                <a:latin typeface="Arial"/>
                <a:ea typeface="Arial"/>
                <a:cs typeface="Arial"/>
                <a:sym typeface="Arial"/>
              </a:rPr>
              <a:t>‹#›</a:t>
            </a:fld>
            <a:endParaRPr sz="1200">
              <a:solidFill>
                <a:schemeClr val="dk1"/>
              </a:solidFill>
              <a:latin typeface="Arial"/>
              <a:ea typeface="Arial"/>
              <a:cs typeface="Arial"/>
              <a:sym typeface="Arial"/>
            </a:endParaRPr>
          </a:p>
        </p:txBody>
      </p:sp>
    </p:spTree>
  </p:cSld>
  <p:clrMapOvr>
    <a:masterClrMapping/>
  </p:clrMapOvr>
</p:notes>
</file>

<file path=ppt/notesSlides/notesSlide1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7" name="Shape 1677"/>
        <p:cNvGrpSpPr/>
        <p:nvPr/>
      </p:nvGrpSpPr>
      <p:grpSpPr>
        <a:xfrm>
          <a:off x="0" y="0"/>
          <a:ext cx="0" cy="0"/>
          <a:chOff x="0" y="0"/>
          <a:chExt cx="0" cy="0"/>
        </a:xfrm>
      </p:grpSpPr>
      <p:sp>
        <p:nvSpPr>
          <p:cNvPr id="1678" name="Google Shape;1678;p13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1679" name="Google Shape;1679;p13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80" name="Google Shape;1680;p131: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chemeClr val="dk1"/>
                </a:solidFill>
                <a:latin typeface="Arial"/>
                <a:ea typeface="Arial"/>
                <a:cs typeface="Arial"/>
                <a:sym typeface="Arial"/>
              </a:rPr>
              <a:t>‹#›</a:t>
            </a:fld>
            <a:endParaRPr sz="1200">
              <a:solidFill>
                <a:schemeClr val="dk1"/>
              </a:solidFill>
              <a:latin typeface="Arial"/>
              <a:ea typeface="Arial"/>
              <a:cs typeface="Arial"/>
              <a:sym typeface="Arial"/>
            </a:endParaRPr>
          </a:p>
        </p:txBody>
      </p:sp>
    </p:spTree>
  </p:cSld>
  <p:clrMapOvr>
    <a:masterClrMapping/>
  </p:clrMapOvr>
</p:notes>
</file>

<file path=ppt/notesSlides/notesSlide1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7" name="Shape 1687"/>
        <p:cNvGrpSpPr/>
        <p:nvPr/>
      </p:nvGrpSpPr>
      <p:grpSpPr>
        <a:xfrm>
          <a:off x="0" y="0"/>
          <a:ext cx="0" cy="0"/>
          <a:chOff x="0" y="0"/>
          <a:chExt cx="0" cy="0"/>
        </a:xfrm>
      </p:grpSpPr>
      <p:sp>
        <p:nvSpPr>
          <p:cNvPr id="1688" name="Google Shape;1688;p13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1689" name="Google Shape;1689;p13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90" name="Google Shape;1690;p132: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chemeClr val="dk1"/>
                </a:solidFill>
                <a:latin typeface="Arial"/>
                <a:ea typeface="Arial"/>
                <a:cs typeface="Arial"/>
                <a:sym typeface="Arial"/>
              </a:rPr>
              <a:t>‹#›</a:t>
            </a:fld>
            <a:endParaRPr sz="1200">
              <a:solidFill>
                <a:schemeClr val="dk1"/>
              </a:solidFill>
              <a:latin typeface="Arial"/>
              <a:ea typeface="Arial"/>
              <a:cs typeface="Arial"/>
              <a:sym typeface="Arial"/>
            </a:endParaRPr>
          </a:p>
        </p:txBody>
      </p:sp>
    </p:spTree>
  </p:cSld>
  <p:clrMapOvr>
    <a:masterClrMapping/>
  </p:clrMapOvr>
</p:notes>
</file>

<file path=ppt/notesSlides/notesSlide1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9" name="Shape 1699"/>
        <p:cNvGrpSpPr/>
        <p:nvPr/>
      </p:nvGrpSpPr>
      <p:grpSpPr>
        <a:xfrm>
          <a:off x="0" y="0"/>
          <a:ext cx="0" cy="0"/>
          <a:chOff x="0" y="0"/>
          <a:chExt cx="0" cy="0"/>
        </a:xfrm>
      </p:grpSpPr>
      <p:sp>
        <p:nvSpPr>
          <p:cNvPr id="1700" name="Google Shape;1700;p13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1701" name="Google Shape;1701;p13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02" name="Google Shape;1702;p133: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chemeClr val="dk1"/>
                </a:solidFill>
                <a:latin typeface="Arial"/>
                <a:ea typeface="Arial"/>
                <a:cs typeface="Arial"/>
                <a:sym typeface="Arial"/>
              </a:rPr>
              <a:t>‹#›</a:t>
            </a:fld>
            <a:endParaRPr sz="1200">
              <a:solidFill>
                <a:schemeClr val="dk1"/>
              </a:solidFill>
              <a:latin typeface="Arial"/>
              <a:ea typeface="Arial"/>
              <a:cs typeface="Arial"/>
              <a:sym typeface="Arial"/>
            </a:endParaRPr>
          </a:p>
        </p:txBody>
      </p:sp>
    </p:spTree>
  </p:cSld>
  <p:clrMapOvr>
    <a:masterClrMapping/>
  </p:clrMapOvr>
</p:notes>
</file>

<file path=ppt/notesSlides/notesSlide1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9" name="Shape 1709"/>
        <p:cNvGrpSpPr/>
        <p:nvPr/>
      </p:nvGrpSpPr>
      <p:grpSpPr>
        <a:xfrm>
          <a:off x="0" y="0"/>
          <a:ext cx="0" cy="0"/>
          <a:chOff x="0" y="0"/>
          <a:chExt cx="0" cy="0"/>
        </a:xfrm>
      </p:grpSpPr>
      <p:sp>
        <p:nvSpPr>
          <p:cNvPr id="1710" name="Google Shape;1710;p13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1711" name="Google Shape;1711;p13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12" name="Google Shape;1712;p134: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chemeClr val="dk1"/>
                </a:solidFill>
                <a:latin typeface="Arial"/>
                <a:ea typeface="Arial"/>
                <a:cs typeface="Arial"/>
                <a:sym typeface="Arial"/>
              </a:rPr>
              <a:t>‹#›</a:t>
            </a:fld>
            <a:endParaRPr sz="1200">
              <a:solidFill>
                <a:schemeClr val="dk1"/>
              </a:solidFill>
              <a:latin typeface="Arial"/>
              <a:ea typeface="Arial"/>
              <a:cs typeface="Arial"/>
              <a:sym typeface="Arial"/>
            </a:endParaRPr>
          </a:p>
        </p:txBody>
      </p:sp>
    </p:spTree>
  </p:cSld>
  <p:clrMapOvr>
    <a:masterClrMapping/>
  </p:clrMapOvr>
</p:notes>
</file>

<file path=ppt/notesSlides/notesSlide1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9" name="Shape 1719"/>
        <p:cNvGrpSpPr/>
        <p:nvPr/>
      </p:nvGrpSpPr>
      <p:grpSpPr>
        <a:xfrm>
          <a:off x="0" y="0"/>
          <a:ext cx="0" cy="0"/>
          <a:chOff x="0" y="0"/>
          <a:chExt cx="0" cy="0"/>
        </a:xfrm>
      </p:grpSpPr>
      <p:sp>
        <p:nvSpPr>
          <p:cNvPr id="1720" name="Google Shape;1720;p13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1721" name="Google Shape;1721;p13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22" name="Google Shape;1722;p135: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chemeClr val="dk1"/>
                </a:solidFill>
                <a:latin typeface="Arial"/>
                <a:ea typeface="Arial"/>
                <a:cs typeface="Arial"/>
                <a:sym typeface="Arial"/>
              </a:rPr>
              <a:t>‹#›</a:t>
            </a:fld>
            <a:endParaRPr sz="1200">
              <a:solidFill>
                <a:schemeClr val="dk1"/>
              </a:solidFill>
              <a:latin typeface="Arial"/>
              <a:ea typeface="Arial"/>
              <a:cs typeface="Arial"/>
              <a:sym typeface="Arial"/>
            </a:endParaRPr>
          </a:p>
        </p:txBody>
      </p:sp>
    </p:spTree>
  </p:cSld>
  <p:clrMapOvr>
    <a:masterClrMapping/>
  </p:clrMapOvr>
</p:notes>
</file>

<file path=ppt/notesSlides/notesSlide1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9" name="Shape 1729"/>
        <p:cNvGrpSpPr/>
        <p:nvPr/>
      </p:nvGrpSpPr>
      <p:grpSpPr>
        <a:xfrm>
          <a:off x="0" y="0"/>
          <a:ext cx="0" cy="0"/>
          <a:chOff x="0" y="0"/>
          <a:chExt cx="0" cy="0"/>
        </a:xfrm>
      </p:grpSpPr>
      <p:sp>
        <p:nvSpPr>
          <p:cNvPr id="1730" name="Google Shape;1730;p13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1731" name="Google Shape;1731;p13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32" name="Google Shape;1732;p136: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chemeClr val="dk1"/>
                </a:solidFill>
                <a:latin typeface="Arial"/>
                <a:ea typeface="Arial"/>
                <a:cs typeface="Arial"/>
                <a:sym typeface="Arial"/>
              </a:rPr>
              <a:t>‹#›</a:t>
            </a:fld>
            <a:endParaRPr sz="1200">
              <a:solidFill>
                <a:schemeClr val="dk1"/>
              </a:solidFill>
              <a:latin typeface="Arial"/>
              <a:ea typeface="Arial"/>
              <a:cs typeface="Arial"/>
              <a:sym typeface="Arial"/>
            </a:endParaRPr>
          </a:p>
        </p:txBody>
      </p:sp>
    </p:spTree>
  </p:cSld>
  <p:clrMapOvr>
    <a:masterClrMapping/>
  </p:clrMapOvr>
</p:notes>
</file>

<file path=ppt/notesSlides/notesSlide1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9" name="Shape 1739"/>
        <p:cNvGrpSpPr/>
        <p:nvPr/>
      </p:nvGrpSpPr>
      <p:grpSpPr>
        <a:xfrm>
          <a:off x="0" y="0"/>
          <a:ext cx="0" cy="0"/>
          <a:chOff x="0" y="0"/>
          <a:chExt cx="0" cy="0"/>
        </a:xfrm>
      </p:grpSpPr>
      <p:sp>
        <p:nvSpPr>
          <p:cNvPr id="1740" name="Google Shape;1740;p13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1741" name="Google Shape;1741;p13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42" name="Google Shape;1742;p137: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chemeClr val="dk1"/>
                </a:solidFill>
                <a:latin typeface="Arial"/>
                <a:ea typeface="Arial"/>
                <a:cs typeface="Arial"/>
                <a:sym typeface="Arial"/>
              </a:rPr>
              <a:t>‹#›</a:t>
            </a:fld>
            <a:endParaRPr sz="1200">
              <a:solidFill>
                <a:schemeClr val="dk1"/>
              </a:solidFill>
              <a:latin typeface="Arial"/>
              <a:ea typeface="Arial"/>
              <a:cs typeface="Arial"/>
              <a:sym typeface="Arial"/>
            </a:endParaRPr>
          </a:p>
        </p:txBody>
      </p:sp>
    </p:spTree>
  </p:cSld>
  <p:clrMapOvr>
    <a:masterClrMapping/>
  </p:clrMapOvr>
</p:notes>
</file>

<file path=ppt/notesSlides/notesSlide1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9" name="Shape 1749"/>
        <p:cNvGrpSpPr/>
        <p:nvPr/>
      </p:nvGrpSpPr>
      <p:grpSpPr>
        <a:xfrm>
          <a:off x="0" y="0"/>
          <a:ext cx="0" cy="0"/>
          <a:chOff x="0" y="0"/>
          <a:chExt cx="0" cy="0"/>
        </a:xfrm>
      </p:grpSpPr>
      <p:sp>
        <p:nvSpPr>
          <p:cNvPr id="1750" name="Google Shape;1750;p13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1751" name="Google Shape;1751;p138: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52" name="Google Shape;1752;p138: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chemeClr val="dk1"/>
                </a:solidFill>
                <a:latin typeface="Arial"/>
                <a:ea typeface="Arial"/>
                <a:cs typeface="Arial"/>
                <a:sym typeface="Arial"/>
              </a:rPr>
              <a:t>‹#›</a:t>
            </a:fld>
            <a:endParaRPr sz="1200">
              <a:solidFill>
                <a:schemeClr val="dk1"/>
              </a:solidFill>
              <a:latin typeface="Arial"/>
              <a:ea typeface="Arial"/>
              <a:cs typeface="Arial"/>
              <a:sym typeface="Arial"/>
            </a:endParaRPr>
          </a:p>
        </p:txBody>
      </p:sp>
    </p:spTree>
  </p:cSld>
  <p:clrMapOvr>
    <a:masterClrMapping/>
  </p:clrMapOvr>
</p:notes>
</file>

<file path=ppt/notesSlides/notesSlide1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9" name="Shape 1759"/>
        <p:cNvGrpSpPr/>
        <p:nvPr/>
      </p:nvGrpSpPr>
      <p:grpSpPr>
        <a:xfrm>
          <a:off x="0" y="0"/>
          <a:ext cx="0" cy="0"/>
          <a:chOff x="0" y="0"/>
          <a:chExt cx="0" cy="0"/>
        </a:xfrm>
      </p:grpSpPr>
      <p:sp>
        <p:nvSpPr>
          <p:cNvPr id="1760" name="Google Shape;1760;p13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1761" name="Google Shape;1761;p139: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62" name="Google Shape;1762;p139: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chemeClr val="dk1"/>
                </a:solidFill>
                <a:latin typeface="Arial"/>
                <a:ea typeface="Arial"/>
                <a:cs typeface="Arial"/>
                <a:sym typeface="Arial"/>
              </a:rPr>
              <a:t>‹#›</a:t>
            </a:fld>
            <a:endParaRPr sz="1200">
              <a:solidFill>
                <a:schemeClr val="dk1"/>
              </a:solidFill>
              <a:latin typeface="Arial"/>
              <a:ea typeface="Arial"/>
              <a:cs typeface="Arial"/>
              <a:sym typeface="Aria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1" name="Shape 281"/>
        <p:cNvGrpSpPr/>
        <p:nvPr/>
      </p:nvGrpSpPr>
      <p:grpSpPr>
        <a:xfrm>
          <a:off x="0" y="0"/>
          <a:ext cx="0" cy="0"/>
          <a:chOff x="0" y="0"/>
          <a:chExt cx="0" cy="0"/>
        </a:xfrm>
      </p:grpSpPr>
      <p:sp>
        <p:nvSpPr>
          <p:cNvPr id="282" name="Google Shape;282;p1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283" name="Google Shape;283;p1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4" name="Google Shape;284;p14: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chemeClr val="dk1"/>
                </a:solidFill>
                <a:latin typeface="Arial"/>
                <a:ea typeface="Arial"/>
                <a:cs typeface="Arial"/>
                <a:sym typeface="Arial"/>
              </a:rPr>
              <a:t>‹#›</a:t>
            </a:fld>
            <a:endParaRPr sz="1200">
              <a:solidFill>
                <a:schemeClr val="dk1"/>
              </a:solidFill>
              <a:latin typeface="Arial"/>
              <a:ea typeface="Arial"/>
              <a:cs typeface="Arial"/>
              <a:sym typeface="Arial"/>
            </a:endParaRPr>
          </a:p>
        </p:txBody>
      </p:sp>
    </p:spTree>
  </p:cSld>
  <p:clrMapOvr>
    <a:masterClrMapping/>
  </p:clrMapOvr>
</p:notes>
</file>

<file path=ppt/notesSlides/notesSlide1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9" name="Shape 1769"/>
        <p:cNvGrpSpPr/>
        <p:nvPr/>
      </p:nvGrpSpPr>
      <p:grpSpPr>
        <a:xfrm>
          <a:off x="0" y="0"/>
          <a:ext cx="0" cy="0"/>
          <a:chOff x="0" y="0"/>
          <a:chExt cx="0" cy="0"/>
        </a:xfrm>
      </p:grpSpPr>
      <p:sp>
        <p:nvSpPr>
          <p:cNvPr id="1770" name="Google Shape;1770;p14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1771" name="Google Shape;1771;p14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72" name="Google Shape;1772;p140: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chemeClr val="dk1"/>
                </a:solidFill>
                <a:latin typeface="Arial"/>
                <a:ea typeface="Arial"/>
                <a:cs typeface="Arial"/>
                <a:sym typeface="Arial"/>
              </a:rPr>
              <a:t>‹#›</a:t>
            </a:fld>
            <a:endParaRPr sz="1200">
              <a:solidFill>
                <a:schemeClr val="dk1"/>
              </a:solidFill>
              <a:latin typeface="Arial"/>
              <a:ea typeface="Arial"/>
              <a:cs typeface="Arial"/>
              <a:sym typeface="Arial"/>
            </a:endParaRPr>
          </a:p>
        </p:txBody>
      </p:sp>
    </p:spTree>
  </p:cSld>
  <p:clrMapOvr>
    <a:masterClrMapping/>
  </p:clrMapOvr>
</p:notes>
</file>

<file path=ppt/notesSlides/notesSlide1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1" name="Shape 1781"/>
        <p:cNvGrpSpPr/>
        <p:nvPr/>
      </p:nvGrpSpPr>
      <p:grpSpPr>
        <a:xfrm>
          <a:off x="0" y="0"/>
          <a:ext cx="0" cy="0"/>
          <a:chOff x="0" y="0"/>
          <a:chExt cx="0" cy="0"/>
        </a:xfrm>
      </p:grpSpPr>
      <p:sp>
        <p:nvSpPr>
          <p:cNvPr id="1782" name="Google Shape;1782;p14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1783" name="Google Shape;1783;p14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84" name="Google Shape;1784;p141: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chemeClr val="dk1"/>
                </a:solidFill>
                <a:latin typeface="Arial"/>
                <a:ea typeface="Arial"/>
                <a:cs typeface="Arial"/>
                <a:sym typeface="Arial"/>
              </a:rPr>
              <a:t>‹#›</a:t>
            </a:fld>
            <a:endParaRPr sz="1200">
              <a:solidFill>
                <a:schemeClr val="dk1"/>
              </a:solidFill>
              <a:latin typeface="Arial"/>
              <a:ea typeface="Arial"/>
              <a:cs typeface="Arial"/>
              <a:sym typeface="Arial"/>
            </a:endParaRPr>
          </a:p>
        </p:txBody>
      </p:sp>
    </p:spTree>
  </p:cSld>
  <p:clrMapOvr>
    <a:masterClrMapping/>
  </p:clrMapOvr>
</p:notes>
</file>

<file path=ppt/notesSlides/notesSlide1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3" name="Shape 1793"/>
        <p:cNvGrpSpPr/>
        <p:nvPr/>
      </p:nvGrpSpPr>
      <p:grpSpPr>
        <a:xfrm>
          <a:off x="0" y="0"/>
          <a:ext cx="0" cy="0"/>
          <a:chOff x="0" y="0"/>
          <a:chExt cx="0" cy="0"/>
        </a:xfrm>
      </p:grpSpPr>
      <p:sp>
        <p:nvSpPr>
          <p:cNvPr id="1794" name="Google Shape;1794;p14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1795" name="Google Shape;1795;p14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96" name="Google Shape;1796;p142: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chemeClr val="dk1"/>
                </a:solidFill>
                <a:latin typeface="Arial"/>
                <a:ea typeface="Arial"/>
                <a:cs typeface="Arial"/>
                <a:sym typeface="Arial"/>
              </a:rPr>
              <a:t>‹#›</a:t>
            </a:fld>
            <a:endParaRPr sz="1200">
              <a:solidFill>
                <a:schemeClr val="dk1"/>
              </a:solidFill>
              <a:latin typeface="Arial"/>
              <a:ea typeface="Arial"/>
              <a:cs typeface="Arial"/>
              <a:sym typeface="Arial"/>
            </a:endParaRPr>
          </a:p>
        </p:txBody>
      </p:sp>
    </p:spTree>
  </p:cSld>
  <p:clrMapOvr>
    <a:masterClrMapping/>
  </p:clrMapOvr>
</p:notes>
</file>

<file path=ppt/notesSlides/notesSlide1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7" name="Shape 1807"/>
        <p:cNvGrpSpPr/>
        <p:nvPr/>
      </p:nvGrpSpPr>
      <p:grpSpPr>
        <a:xfrm>
          <a:off x="0" y="0"/>
          <a:ext cx="0" cy="0"/>
          <a:chOff x="0" y="0"/>
          <a:chExt cx="0" cy="0"/>
        </a:xfrm>
      </p:grpSpPr>
      <p:sp>
        <p:nvSpPr>
          <p:cNvPr id="1808" name="Google Shape;1808;p14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1809" name="Google Shape;1809;p14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10" name="Google Shape;1810;p143: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chemeClr val="dk1"/>
                </a:solidFill>
                <a:latin typeface="Arial"/>
                <a:ea typeface="Arial"/>
                <a:cs typeface="Arial"/>
                <a:sym typeface="Arial"/>
              </a:rPr>
              <a:t>‹#›</a:t>
            </a:fld>
            <a:endParaRPr sz="1200">
              <a:solidFill>
                <a:schemeClr val="dk1"/>
              </a:solidFill>
              <a:latin typeface="Arial"/>
              <a:ea typeface="Arial"/>
              <a:cs typeface="Arial"/>
              <a:sym typeface="Arial"/>
            </a:endParaRPr>
          </a:p>
        </p:txBody>
      </p:sp>
    </p:spTree>
  </p:cSld>
  <p:clrMapOvr>
    <a:masterClrMapping/>
  </p:clrMapOvr>
</p:notes>
</file>

<file path=ppt/notesSlides/notesSlide1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3" name="Shape 1823"/>
        <p:cNvGrpSpPr/>
        <p:nvPr/>
      </p:nvGrpSpPr>
      <p:grpSpPr>
        <a:xfrm>
          <a:off x="0" y="0"/>
          <a:ext cx="0" cy="0"/>
          <a:chOff x="0" y="0"/>
          <a:chExt cx="0" cy="0"/>
        </a:xfrm>
      </p:grpSpPr>
      <p:sp>
        <p:nvSpPr>
          <p:cNvPr id="1824" name="Google Shape;1824;p14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1825" name="Google Shape;1825;p14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26" name="Google Shape;1826;p144: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chemeClr val="dk1"/>
                </a:solidFill>
                <a:latin typeface="Arial"/>
                <a:ea typeface="Arial"/>
                <a:cs typeface="Arial"/>
                <a:sym typeface="Arial"/>
              </a:rPr>
              <a:t>‹#›</a:t>
            </a:fld>
            <a:endParaRPr sz="1200">
              <a:solidFill>
                <a:schemeClr val="dk1"/>
              </a:solidFill>
              <a:latin typeface="Arial"/>
              <a:ea typeface="Arial"/>
              <a:cs typeface="Arial"/>
              <a:sym typeface="Arial"/>
            </a:endParaRPr>
          </a:p>
        </p:txBody>
      </p:sp>
    </p:spTree>
  </p:cSld>
  <p:clrMapOvr>
    <a:masterClrMapping/>
  </p:clrMapOvr>
</p:notes>
</file>

<file path=ppt/notesSlides/notesSlide1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7" name="Shape 1837"/>
        <p:cNvGrpSpPr/>
        <p:nvPr/>
      </p:nvGrpSpPr>
      <p:grpSpPr>
        <a:xfrm>
          <a:off x="0" y="0"/>
          <a:ext cx="0" cy="0"/>
          <a:chOff x="0" y="0"/>
          <a:chExt cx="0" cy="0"/>
        </a:xfrm>
      </p:grpSpPr>
      <p:sp>
        <p:nvSpPr>
          <p:cNvPr id="1838" name="Google Shape;1838;p14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1839" name="Google Shape;1839;p14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40" name="Google Shape;1840;p145: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chemeClr val="dk1"/>
                </a:solidFill>
                <a:latin typeface="Arial"/>
                <a:ea typeface="Arial"/>
                <a:cs typeface="Arial"/>
                <a:sym typeface="Arial"/>
              </a:rPr>
              <a:t>‹#›</a:t>
            </a:fld>
            <a:endParaRPr sz="1200">
              <a:solidFill>
                <a:schemeClr val="dk1"/>
              </a:solidFill>
              <a:latin typeface="Arial"/>
              <a:ea typeface="Arial"/>
              <a:cs typeface="Arial"/>
              <a:sym typeface="Arial"/>
            </a:endParaRPr>
          </a:p>
        </p:txBody>
      </p:sp>
    </p:spTree>
  </p:cSld>
  <p:clrMapOvr>
    <a:masterClrMapping/>
  </p:clrMapOvr>
</p:notes>
</file>

<file path=ppt/notesSlides/notesSlide1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2" name="Shape 1852"/>
        <p:cNvGrpSpPr/>
        <p:nvPr/>
      </p:nvGrpSpPr>
      <p:grpSpPr>
        <a:xfrm>
          <a:off x="0" y="0"/>
          <a:ext cx="0" cy="0"/>
          <a:chOff x="0" y="0"/>
          <a:chExt cx="0" cy="0"/>
        </a:xfrm>
      </p:grpSpPr>
      <p:sp>
        <p:nvSpPr>
          <p:cNvPr id="1853" name="Google Shape;1853;p14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1854" name="Google Shape;1854;p14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55" name="Google Shape;1855;p146: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chemeClr val="dk1"/>
                </a:solidFill>
                <a:latin typeface="Arial"/>
                <a:ea typeface="Arial"/>
                <a:cs typeface="Arial"/>
                <a:sym typeface="Arial"/>
              </a:rPr>
              <a:t>‹#›</a:t>
            </a:fld>
            <a:endParaRPr sz="1200">
              <a:solidFill>
                <a:schemeClr val="dk1"/>
              </a:solidFill>
              <a:latin typeface="Arial"/>
              <a:ea typeface="Arial"/>
              <a:cs typeface="Arial"/>
              <a:sym typeface="Arial"/>
            </a:endParaRPr>
          </a:p>
        </p:txBody>
      </p:sp>
    </p:spTree>
  </p:cSld>
  <p:clrMapOvr>
    <a:masterClrMapping/>
  </p:clrMapOvr>
</p:notes>
</file>

<file path=ppt/notesSlides/notesSlide1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7" name="Shape 1867"/>
        <p:cNvGrpSpPr/>
        <p:nvPr/>
      </p:nvGrpSpPr>
      <p:grpSpPr>
        <a:xfrm>
          <a:off x="0" y="0"/>
          <a:ext cx="0" cy="0"/>
          <a:chOff x="0" y="0"/>
          <a:chExt cx="0" cy="0"/>
        </a:xfrm>
      </p:grpSpPr>
      <p:sp>
        <p:nvSpPr>
          <p:cNvPr id="1868" name="Google Shape;1868;p14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1869" name="Google Shape;1869;p14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70" name="Google Shape;1870;p147: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chemeClr val="dk1"/>
                </a:solidFill>
                <a:latin typeface="Arial"/>
                <a:ea typeface="Arial"/>
                <a:cs typeface="Arial"/>
                <a:sym typeface="Arial"/>
              </a:rPr>
              <a:t>‹#›</a:t>
            </a:fld>
            <a:endParaRPr sz="1200">
              <a:solidFill>
                <a:schemeClr val="dk1"/>
              </a:solidFill>
              <a:latin typeface="Arial"/>
              <a:ea typeface="Arial"/>
              <a:cs typeface="Arial"/>
              <a:sym typeface="Arial"/>
            </a:endParaRPr>
          </a:p>
        </p:txBody>
      </p:sp>
    </p:spTree>
  </p:cSld>
  <p:clrMapOvr>
    <a:masterClrMapping/>
  </p:clrMapOvr>
</p:notes>
</file>

<file path=ppt/notesSlides/notesSlide1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1" name="Shape 1881"/>
        <p:cNvGrpSpPr/>
        <p:nvPr/>
      </p:nvGrpSpPr>
      <p:grpSpPr>
        <a:xfrm>
          <a:off x="0" y="0"/>
          <a:ext cx="0" cy="0"/>
          <a:chOff x="0" y="0"/>
          <a:chExt cx="0" cy="0"/>
        </a:xfrm>
      </p:grpSpPr>
      <p:sp>
        <p:nvSpPr>
          <p:cNvPr id="1882" name="Google Shape;1882;p14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1883" name="Google Shape;1883;p148: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84" name="Google Shape;1884;p148: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chemeClr val="dk1"/>
                </a:solidFill>
                <a:latin typeface="Arial"/>
                <a:ea typeface="Arial"/>
                <a:cs typeface="Arial"/>
                <a:sym typeface="Arial"/>
              </a:rPr>
              <a:t>‹#›</a:t>
            </a:fld>
            <a:endParaRPr sz="1200">
              <a:solidFill>
                <a:schemeClr val="dk1"/>
              </a:solidFill>
              <a:latin typeface="Arial"/>
              <a:ea typeface="Arial"/>
              <a:cs typeface="Arial"/>
              <a:sym typeface="Arial"/>
            </a:endParaRPr>
          </a:p>
        </p:txBody>
      </p:sp>
    </p:spTree>
  </p:cSld>
  <p:clrMapOvr>
    <a:masterClrMapping/>
  </p:clrMapOvr>
</p:notes>
</file>

<file path=ppt/notesSlides/notesSlide1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5" name="Shape 1895"/>
        <p:cNvGrpSpPr/>
        <p:nvPr/>
      </p:nvGrpSpPr>
      <p:grpSpPr>
        <a:xfrm>
          <a:off x="0" y="0"/>
          <a:ext cx="0" cy="0"/>
          <a:chOff x="0" y="0"/>
          <a:chExt cx="0" cy="0"/>
        </a:xfrm>
      </p:grpSpPr>
      <p:sp>
        <p:nvSpPr>
          <p:cNvPr id="1896" name="Google Shape;1896;p14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97" name="Google Shape;1897;p14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2" name="Shape 292"/>
        <p:cNvGrpSpPr/>
        <p:nvPr/>
      </p:nvGrpSpPr>
      <p:grpSpPr>
        <a:xfrm>
          <a:off x="0" y="0"/>
          <a:ext cx="0" cy="0"/>
          <a:chOff x="0" y="0"/>
          <a:chExt cx="0" cy="0"/>
        </a:xfrm>
      </p:grpSpPr>
      <p:sp>
        <p:nvSpPr>
          <p:cNvPr id="293" name="Google Shape;293;p1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294" name="Google Shape;294;p1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5" name="Google Shape;295;p15: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chemeClr val="dk1"/>
                </a:solidFill>
                <a:latin typeface="Arial"/>
                <a:ea typeface="Arial"/>
                <a:cs typeface="Arial"/>
                <a:sym typeface="Arial"/>
              </a:rPr>
              <a:t>‹#›</a:t>
            </a:fld>
            <a:endParaRPr sz="1200">
              <a:solidFill>
                <a:schemeClr val="dk1"/>
              </a:solidFill>
              <a:latin typeface="Arial"/>
              <a:ea typeface="Arial"/>
              <a:cs typeface="Arial"/>
              <a:sym typeface="Arial"/>
            </a:endParaRPr>
          </a:p>
        </p:txBody>
      </p:sp>
    </p:spTree>
  </p:cSld>
  <p:clrMapOvr>
    <a:masterClrMapping/>
  </p:clrMapOvr>
</p:notes>
</file>

<file path=ppt/notesSlides/notesSlide1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4" name="Shape 1904"/>
        <p:cNvGrpSpPr/>
        <p:nvPr/>
      </p:nvGrpSpPr>
      <p:grpSpPr>
        <a:xfrm>
          <a:off x="0" y="0"/>
          <a:ext cx="0" cy="0"/>
          <a:chOff x="0" y="0"/>
          <a:chExt cx="0" cy="0"/>
        </a:xfrm>
      </p:grpSpPr>
      <p:sp>
        <p:nvSpPr>
          <p:cNvPr id="1905" name="Google Shape;1905;p15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06" name="Google Shape;1906;p15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2" name="Shape 1912"/>
        <p:cNvGrpSpPr/>
        <p:nvPr/>
      </p:nvGrpSpPr>
      <p:grpSpPr>
        <a:xfrm>
          <a:off x="0" y="0"/>
          <a:ext cx="0" cy="0"/>
          <a:chOff x="0" y="0"/>
          <a:chExt cx="0" cy="0"/>
        </a:xfrm>
      </p:grpSpPr>
      <p:sp>
        <p:nvSpPr>
          <p:cNvPr id="1913" name="Google Shape;1913;p15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14" name="Google Shape;1914;p15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1" name="Shape 1921"/>
        <p:cNvGrpSpPr/>
        <p:nvPr/>
      </p:nvGrpSpPr>
      <p:grpSpPr>
        <a:xfrm>
          <a:off x="0" y="0"/>
          <a:ext cx="0" cy="0"/>
          <a:chOff x="0" y="0"/>
          <a:chExt cx="0" cy="0"/>
        </a:xfrm>
      </p:grpSpPr>
      <p:sp>
        <p:nvSpPr>
          <p:cNvPr id="1922" name="Google Shape;1922;p15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23" name="Google Shape;1923;p15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9" name="Shape 1929"/>
        <p:cNvGrpSpPr/>
        <p:nvPr/>
      </p:nvGrpSpPr>
      <p:grpSpPr>
        <a:xfrm>
          <a:off x="0" y="0"/>
          <a:ext cx="0" cy="0"/>
          <a:chOff x="0" y="0"/>
          <a:chExt cx="0" cy="0"/>
        </a:xfrm>
      </p:grpSpPr>
      <p:sp>
        <p:nvSpPr>
          <p:cNvPr id="1930" name="Google Shape;1930;p15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31" name="Google Shape;1931;p15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8" name="Shape 1938"/>
        <p:cNvGrpSpPr/>
        <p:nvPr/>
      </p:nvGrpSpPr>
      <p:grpSpPr>
        <a:xfrm>
          <a:off x="0" y="0"/>
          <a:ext cx="0" cy="0"/>
          <a:chOff x="0" y="0"/>
          <a:chExt cx="0" cy="0"/>
        </a:xfrm>
      </p:grpSpPr>
      <p:sp>
        <p:nvSpPr>
          <p:cNvPr id="1939" name="Google Shape;1939;p15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1940" name="Google Shape;1940;p15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41" name="Google Shape;1941;p154: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chemeClr val="dk1"/>
                </a:solidFill>
                <a:latin typeface="Arial"/>
                <a:ea typeface="Arial"/>
                <a:cs typeface="Arial"/>
                <a:sym typeface="Arial"/>
              </a:rPr>
              <a:t>‹#›</a:t>
            </a:fld>
            <a:endParaRPr sz="1200">
              <a:solidFill>
                <a:schemeClr val="dk1"/>
              </a:solidFill>
              <a:latin typeface="Arial"/>
              <a:ea typeface="Arial"/>
              <a:cs typeface="Arial"/>
              <a:sym typeface="Arial"/>
            </a:endParaRPr>
          </a:p>
        </p:txBody>
      </p:sp>
    </p:spTree>
  </p:cSld>
  <p:clrMapOvr>
    <a:masterClrMapping/>
  </p:clrMapOvr>
</p:notes>
</file>

<file path=ppt/notesSlides/notesSlide1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7" name="Shape 1947"/>
        <p:cNvGrpSpPr/>
        <p:nvPr/>
      </p:nvGrpSpPr>
      <p:grpSpPr>
        <a:xfrm>
          <a:off x="0" y="0"/>
          <a:ext cx="0" cy="0"/>
          <a:chOff x="0" y="0"/>
          <a:chExt cx="0" cy="0"/>
        </a:xfrm>
      </p:grpSpPr>
      <p:sp>
        <p:nvSpPr>
          <p:cNvPr id="1948" name="Google Shape;1948;p15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49" name="Google Shape;1949;p15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6" name="Shape 1956"/>
        <p:cNvGrpSpPr/>
        <p:nvPr/>
      </p:nvGrpSpPr>
      <p:grpSpPr>
        <a:xfrm>
          <a:off x="0" y="0"/>
          <a:ext cx="0" cy="0"/>
          <a:chOff x="0" y="0"/>
          <a:chExt cx="0" cy="0"/>
        </a:xfrm>
      </p:grpSpPr>
      <p:sp>
        <p:nvSpPr>
          <p:cNvPr id="1957" name="Google Shape;1957;p15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58" name="Google Shape;1958;p15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5" name="Shape 1965"/>
        <p:cNvGrpSpPr/>
        <p:nvPr/>
      </p:nvGrpSpPr>
      <p:grpSpPr>
        <a:xfrm>
          <a:off x="0" y="0"/>
          <a:ext cx="0" cy="0"/>
          <a:chOff x="0" y="0"/>
          <a:chExt cx="0" cy="0"/>
        </a:xfrm>
      </p:grpSpPr>
      <p:sp>
        <p:nvSpPr>
          <p:cNvPr id="1966" name="Google Shape;1966;p15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1967" name="Google Shape;1967;p15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68" name="Google Shape;1968;p157: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chemeClr val="dk1"/>
                </a:solidFill>
                <a:latin typeface="Arial"/>
                <a:ea typeface="Arial"/>
                <a:cs typeface="Arial"/>
                <a:sym typeface="Arial"/>
              </a:rPr>
              <a:t>‹#›</a:t>
            </a:fld>
            <a:endParaRPr sz="1200">
              <a:solidFill>
                <a:schemeClr val="dk1"/>
              </a:solidFill>
              <a:latin typeface="Arial"/>
              <a:ea typeface="Arial"/>
              <a:cs typeface="Arial"/>
              <a:sym typeface="Arial"/>
            </a:endParaRPr>
          </a:p>
        </p:txBody>
      </p:sp>
    </p:spTree>
  </p:cSld>
  <p:clrMapOvr>
    <a:masterClrMapping/>
  </p:clrMapOvr>
</p:notes>
</file>

<file path=ppt/notesSlides/notesSlide1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4" name="Shape 1974"/>
        <p:cNvGrpSpPr/>
        <p:nvPr/>
      </p:nvGrpSpPr>
      <p:grpSpPr>
        <a:xfrm>
          <a:off x="0" y="0"/>
          <a:ext cx="0" cy="0"/>
          <a:chOff x="0" y="0"/>
          <a:chExt cx="0" cy="0"/>
        </a:xfrm>
      </p:grpSpPr>
      <p:sp>
        <p:nvSpPr>
          <p:cNvPr id="1975" name="Google Shape;1975;p15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1976" name="Google Shape;1976;p158: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77" name="Google Shape;1977;p158: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chemeClr val="dk1"/>
                </a:solidFill>
                <a:latin typeface="Arial"/>
                <a:ea typeface="Arial"/>
                <a:cs typeface="Arial"/>
                <a:sym typeface="Arial"/>
              </a:rPr>
              <a:t>‹#›</a:t>
            </a:fld>
            <a:endParaRPr sz="1200">
              <a:solidFill>
                <a:schemeClr val="dk1"/>
              </a:solidFill>
              <a:latin typeface="Arial"/>
              <a:ea typeface="Arial"/>
              <a:cs typeface="Arial"/>
              <a:sym typeface="Arial"/>
            </a:endParaRPr>
          </a:p>
        </p:txBody>
      </p:sp>
    </p:spTree>
  </p:cSld>
  <p:clrMapOvr>
    <a:masterClrMapping/>
  </p:clrMapOvr>
</p:notes>
</file>

<file path=ppt/notesSlides/notesSlide1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3" name="Shape 1983"/>
        <p:cNvGrpSpPr/>
        <p:nvPr/>
      </p:nvGrpSpPr>
      <p:grpSpPr>
        <a:xfrm>
          <a:off x="0" y="0"/>
          <a:ext cx="0" cy="0"/>
          <a:chOff x="0" y="0"/>
          <a:chExt cx="0" cy="0"/>
        </a:xfrm>
      </p:grpSpPr>
      <p:sp>
        <p:nvSpPr>
          <p:cNvPr id="1984" name="Google Shape;1984;p15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85" name="Google Shape;1985;p15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5" name="Shape 305"/>
        <p:cNvGrpSpPr/>
        <p:nvPr/>
      </p:nvGrpSpPr>
      <p:grpSpPr>
        <a:xfrm>
          <a:off x="0" y="0"/>
          <a:ext cx="0" cy="0"/>
          <a:chOff x="0" y="0"/>
          <a:chExt cx="0" cy="0"/>
        </a:xfrm>
      </p:grpSpPr>
      <p:sp>
        <p:nvSpPr>
          <p:cNvPr id="306" name="Google Shape;306;p1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307" name="Google Shape;307;p1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8" name="Google Shape;308;p16: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chemeClr val="dk1"/>
                </a:solidFill>
                <a:latin typeface="Arial"/>
                <a:ea typeface="Arial"/>
                <a:cs typeface="Arial"/>
                <a:sym typeface="Arial"/>
              </a:rPr>
              <a:t>‹#›</a:t>
            </a:fld>
            <a:endParaRPr sz="1200">
              <a:solidFill>
                <a:schemeClr val="dk1"/>
              </a:solidFill>
              <a:latin typeface="Arial"/>
              <a:ea typeface="Arial"/>
              <a:cs typeface="Arial"/>
              <a:sym typeface="Arial"/>
            </a:endParaRPr>
          </a:p>
        </p:txBody>
      </p:sp>
    </p:spTree>
  </p:cSld>
  <p:clrMapOvr>
    <a:masterClrMapping/>
  </p:clrMapOvr>
</p:notes>
</file>

<file path=ppt/notesSlides/notesSlide1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9" name="Shape 1989"/>
        <p:cNvGrpSpPr/>
        <p:nvPr/>
      </p:nvGrpSpPr>
      <p:grpSpPr>
        <a:xfrm>
          <a:off x="0" y="0"/>
          <a:ext cx="0" cy="0"/>
          <a:chOff x="0" y="0"/>
          <a:chExt cx="0" cy="0"/>
        </a:xfrm>
      </p:grpSpPr>
      <p:sp>
        <p:nvSpPr>
          <p:cNvPr id="1990" name="Google Shape;1990;p16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91" name="Google Shape;1991;p16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5" name="Shape 1995"/>
        <p:cNvGrpSpPr/>
        <p:nvPr/>
      </p:nvGrpSpPr>
      <p:grpSpPr>
        <a:xfrm>
          <a:off x="0" y="0"/>
          <a:ext cx="0" cy="0"/>
          <a:chOff x="0" y="0"/>
          <a:chExt cx="0" cy="0"/>
        </a:xfrm>
      </p:grpSpPr>
      <p:sp>
        <p:nvSpPr>
          <p:cNvPr id="1996" name="Google Shape;1996;p16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97" name="Google Shape;1997;p16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6" name="Shape 2006"/>
        <p:cNvGrpSpPr/>
        <p:nvPr/>
      </p:nvGrpSpPr>
      <p:grpSpPr>
        <a:xfrm>
          <a:off x="0" y="0"/>
          <a:ext cx="0" cy="0"/>
          <a:chOff x="0" y="0"/>
          <a:chExt cx="0" cy="0"/>
        </a:xfrm>
      </p:grpSpPr>
      <p:sp>
        <p:nvSpPr>
          <p:cNvPr id="2007" name="Google Shape;2007;p16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08" name="Google Shape;2008;p16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6" name="Shape 2016"/>
        <p:cNvGrpSpPr/>
        <p:nvPr/>
      </p:nvGrpSpPr>
      <p:grpSpPr>
        <a:xfrm>
          <a:off x="0" y="0"/>
          <a:ext cx="0" cy="0"/>
          <a:chOff x="0" y="0"/>
          <a:chExt cx="0" cy="0"/>
        </a:xfrm>
      </p:grpSpPr>
      <p:sp>
        <p:nvSpPr>
          <p:cNvPr id="2017" name="Google Shape;2017;p16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18" name="Google Shape;2018;p16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7" name="Shape 2027"/>
        <p:cNvGrpSpPr/>
        <p:nvPr/>
      </p:nvGrpSpPr>
      <p:grpSpPr>
        <a:xfrm>
          <a:off x="0" y="0"/>
          <a:ext cx="0" cy="0"/>
          <a:chOff x="0" y="0"/>
          <a:chExt cx="0" cy="0"/>
        </a:xfrm>
      </p:grpSpPr>
      <p:sp>
        <p:nvSpPr>
          <p:cNvPr id="2028" name="Google Shape;2028;p16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29" name="Google Shape;2029;p16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7" name="Shape 2037"/>
        <p:cNvGrpSpPr/>
        <p:nvPr/>
      </p:nvGrpSpPr>
      <p:grpSpPr>
        <a:xfrm>
          <a:off x="0" y="0"/>
          <a:ext cx="0" cy="0"/>
          <a:chOff x="0" y="0"/>
          <a:chExt cx="0" cy="0"/>
        </a:xfrm>
      </p:grpSpPr>
      <p:sp>
        <p:nvSpPr>
          <p:cNvPr id="2038" name="Google Shape;2038;p16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39" name="Google Shape;2039;p16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8" name="Shape 2048"/>
        <p:cNvGrpSpPr/>
        <p:nvPr/>
      </p:nvGrpSpPr>
      <p:grpSpPr>
        <a:xfrm>
          <a:off x="0" y="0"/>
          <a:ext cx="0" cy="0"/>
          <a:chOff x="0" y="0"/>
          <a:chExt cx="0" cy="0"/>
        </a:xfrm>
      </p:grpSpPr>
      <p:sp>
        <p:nvSpPr>
          <p:cNvPr id="2049" name="Google Shape;2049;p16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50" name="Google Shape;2050;p16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8" name="Shape 2058"/>
        <p:cNvGrpSpPr/>
        <p:nvPr/>
      </p:nvGrpSpPr>
      <p:grpSpPr>
        <a:xfrm>
          <a:off x="0" y="0"/>
          <a:ext cx="0" cy="0"/>
          <a:chOff x="0" y="0"/>
          <a:chExt cx="0" cy="0"/>
        </a:xfrm>
      </p:grpSpPr>
      <p:sp>
        <p:nvSpPr>
          <p:cNvPr id="2059" name="Google Shape;2059;p16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60" name="Google Shape;2060;p16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9" name="Shape 2069"/>
        <p:cNvGrpSpPr/>
        <p:nvPr/>
      </p:nvGrpSpPr>
      <p:grpSpPr>
        <a:xfrm>
          <a:off x="0" y="0"/>
          <a:ext cx="0" cy="0"/>
          <a:chOff x="0" y="0"/>
          <a:chExt cx="0" cy="0"/>
        </a:xfrm>
      </p:grpSpPr>
      <p:sp>
        <p:nvSpPr>
          <p:cNvPr id="2070" name="Google Shape;2070;p16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71" name="Google Shape;2071;p16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9" name="Shape 2079"/>
        <p:cNvGrpSpPr/>
        <p:nvPr/>
      </p:nvGrpSpPr>
      <p:grpSpPr>
        <a:xfrm>
          <a:off x="0" y="0"/>
          <a:ext cx="0" cy="0"/>
          <a:chOff x="0" y="0"/>
          <a:chExt cx="0" cy="0"/>
        </a:xfrm>
      </p:grpSpPr>
      <p:sp>
        <p:nvSpPr>
          <p:cNvPr id="2080" name="Google Shape;2080;p16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81" name="Google Shape;2081;p16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7" name="Shape 317"/>
        <p:cNvGrpSpPr/>
        <p:nvPr/>
      </p:nvGrpSpPr>
      <p:grpSpPr>
        <a:xfrm>
          <a:off x="0" y="0"/>
          <a:ext cx="0" cy="0"/>
          <a:chOff x="0" y="0"/>
          <a:chExt cx="0" cy="0"/>
        </a:xfrm>
      </p:grpSpPr>
      <p:sp>
        <p:nvSpPr>
          <p:cNvPr id="318" name="Google Shape;318;p1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319" name="Google Shape;319;p1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0" name="Google Shape;320;p17: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chemeClr val="dk1"/>
                </a:solidFill>
                <a:latin typeface="Arial"/>
                <a:ea typeface="Arial"/>
                <a:cs typeface="Arial"/>
                <a:sym typeface="Arial"/>
              </a:rPr>
              <a:t>‹#›</a:t>
            </a:fld>
            <a:endParaRPr sz="1200">
              <a:solidFill>
                <a:schemeClr val="dk1"/>
              </a:solidFill>
              <a:latin typeface="Arial"/>
              <a:ea typeface="Arial"/>
              <a:cs typeface="Arial"/>
              <a:sym typeface="Arial"/>
            </a:endParaRPr>
          </a:p>
        </p:txBody>
      </p:sp>
    </p:spTree>
  </p:cSld>
  <p:clrMapOvr>
    <a:masterClrMapping/>
  </p:clrMapOvr>
</p:notes>
</file>

<file path=ppt/notesSlides/notesSlide1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0" name="Shape 2090"/>
        <p:cNvGrpSpPr/>
        <p:nvPr/>
      </p:nvGrpSpPr>
      <p:grpSpPr>
        <a:xfrm>
          <a:off x="0" y="0"/>
          <a:ext cx="0" cy="0"/>
          <a:chOff x="0" y="0"/>
          <a:chExt cx="0" cy="0"/>
        </a:xfrm>
      </p:grpSpPr>
      <p:sp>
        <p:nvSpPr>
          <p:cNvPr id="2091" name="Google Shape;2091;p17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92" name="Google Shape;2092;p17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0" name="Shape 2100"/>
        <p:cNvGrpSpPr/>
        <p:nvPr/>
      </p:nvGrpSpPr>
      <p:grpSpPr>
        <a:xfrm>
          <a:off x="0" y="0"/>
          <a:ext cx="0" cy="0"/>
          <a:chOff x="0" y="0"/>
          <a:chExt cx="0" cy="0"/>
        </a:xfrm>
      </p:grpSpPr>
      <p:sp>
        <p:nvSpPr>
          <p:cNvPr id="2101" name="Google Shape;2101;p17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02" name="Google Shape;2102;p17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1" name="Shape 2111"/>
        <p:cNvGrpSpPr/>
        <p:nvPr/>
      </p:nvGrpSpPr>
      <p:grpSpPr>
        <a:xfrm>
          <a:off x="0" y="0"/>
          <a:ext cx="0" cy="0"/>
          <a:chOff x="0" y="0"/>
          <a:chExt cx="0" cy="0"/>
        </a:xfrm>
      </p:grpSpPr>
      <p:sp>
        <p:nvSpPr>
          <p:cNvPr id="2112" name="Google Shape;2112;p17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13" name="Google Shape;2113;p17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1" name="Shape 2121"/>
        <p:cNvGrpSpPr/>
        <p:nvPr/>
      </p:nvGrpSpPr>
      <p:grpSpPr>
        <a:xfrm>
          <a:off x="0" y="0"/>
          <a:ext cx="0" cy="0"/>
          <a:chOff x="0" y="0"/>
          <a:chExt cx="0" cy="0"/>
        </a:xfrm>
      </p:grpSpPr>
      <p:sp>
        <p:nvSpPr>
          <p:cNvPr id="2122" name="Google Shape;2122;p17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23" name="Google Shape;2123;p17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2" name="Shape 2132"/>
        <p:cNvGrpSpPr/>
        <p:nvPr/>
      </p:nvGrpSpPr>
      <p:grpSpPr>
        <a:xfrm>
          <a:off x="0" y="0"/>
          <a:ext cx="0" cy="0"/>
          <a:chOff x="0" y="0"/>
          <a:chExt cx="0" cy="0"/>
        </a:xfrm>
      </p:grpSpPr>
      <p:sp>
        <p:nvSpPr>
          <p:cNvPr id="2133" name="Google Shape;2133;p17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34" name="Google Shape;2134;p17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2" name="Shape 2142"/>
        <p:cNvGrpSpPr/>
        <p:nvPr/>
      </p:nvGrpSpPr>
      <p:grpSpPr>
        <a:xfrm>
          <a:off x="0" y="0"/>
          <a:ext cx="0" cy="0"/>
          <a:chOff x="0" y="0"/>
          <a:chExt cx="0" cy="0"/>
        </a:xfrm>
      </p:grpSpPr>
      <p:sp>
        <p:nvSpPr>
          <p:cNvPr id="2143" name="Google Shape;2143;p17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44" name="Google Shape;2144;p17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3" name="Shape 2153"/>
        <p:cNvGrpSpPr/>
        <p:nvPr/>
      </p:nvGrpSpPr>
      <p:grpSpPr>
        <a:xfrm>
          <a:off x="0" y="0"/>
          <a:ext cx="0" cy="0"/>
          <a:chOff x="0" y="0"/>
          <a:chExt cx="0" cy="0"/>
        </a:xfrm>
      </p:grpSpPr>
      <p:sp>
        <p:nvSpPr>
          <p:cNvPr id="2154" name="Google Shape;2154;p17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55" name="Google Shape;2155;p17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3" name="Shape 2163"/>
        <p:cNvGrpSpPr/>
        <p:nvPr/>
      </p:nvGrpSpPr>
      <p:grpSpPr>
        <a:xfrm>
          <a:off x="0" y="0"/>
          <a:ext cx="0" cy="0"/>
          <a:chOff x="0" y="0"/>
          <a:chExt cx="0" cy="0"/>
        </a:xfrm>
      </p:grpSpPr>
      <p:sp>
        <p:nvSpPr>
          <p:cNvPr id="2164" name="Google Shape;2164;p17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65" name="Google Shape;2165;p17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2" name="Shape 2172"/>
        <p:cNvGrpSpPr/>
        <p:nvPr/>
      </p:nvGrpSpPr>
      <p:grpSpPr>
        <a:xfrm>
          <a:off x="0" y="0"/>
          <a:ext cx="0" cy="0"/>
          <a:chOff x="0" y="0"/>
          <a:chExt cx="0" cy="0"/>
        </a:xfrm>
      </p:grpSpPr>
      <p:sp>
        <p:nvSpPr>
          <p:cNvPr id="2173" name="Google Shape;2173;p17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74" name="Google Shape;2174;p17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1" name="Shape 2181"/>
        <p:cNvGrpSpPr/>
        <p:nvPr/>
      </p:nvGrpSpPr>
      <p:grpSpPr>
        <a:xfrm>
          <a:off x="0" y="0"/>
          <a:ext cx="0" cy="0"/>
          <a:chOff x="0" y="0"/>
          <a:chExt cx="0" cy="0"/>
        </a:xfrm>
      </p:grpSpPr>
      <p:sp>
        <p:nvSpPr>
          <p:cNvPr id="2182" name="Google Shape;2182;p17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83" name="Google Shape;2183;p17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9" name="Shape 329"/>
        <p:cNvGrpSpPr/>
        <p:nvPr/>
      </p:nvGrpSpPr>
      <p:grpSpPr>
        <a:xfrm>
          <a:off x="0" y="0"/>
          <a:ext cx="0" cy="0"/>
          <a:chOff x="0" y="0"/>
          <a:chExt cx="0" cy="0"/>
        </a:xfrm>
      </p:grpSpPr>
      <p:sp>
        <p:nvSpPr>
          <p:cNvPr id="330" name="Google Shape;330;p1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331" name="Google Shape;331;p18: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2" name="Google Shape;332;p18: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chemeClr val="dk1"/>
                </a:solidFill>
                <a:latin typeface="Arial"/>
                <a:ea typeface="Arial"/>
                <a:cs typeface="Arial"/>
                <a:sym typeface="Arial"/>
              </a:rPr>
              <a:t>‹#›</a:t>
            </a:fld>
            <a:endParaRPr sz="1200">
              <a:solidFill>
                <a:schemeClr val="dk1"/>
              </a:solidFill>
              <a:latin typeface="Arial"/>
              <a:ea typeface="Arial"/>
              <a:cs typeface="Arial"/>
              <a:sym typeface="Arial"/>
            </a:endParaRPr>
          </a:p>
        </p:txBody>
      </p:sp>
    </p:spTree>
  </p:cSld>
  <p:clrMapOvr>
    <a:masterClrMapping/>
  </p:clrMapOvr>
</p:notes>
</file>

<file path=ppt/notesSlides/notesSlide18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1" name="Shape 2191"/>
        <p:cNvGrpSpPr/>
        <p:nvPr/>
      </p:nvGrpSpPr>
      <p:grpSpPr>
        <a:xfrm>
          <a:off x="0" y="0"/>
          <a:ext cx="0" cy="0"/>
          <a:chOff x="0" y="0"/>
          <a:chExt cx="0" cy="0"/>
        </a:xfrm>
      </p:grpSpPr>
      <p:sp>
        <p:nvSpPr>
          <p:cNvPr id="2192" name="Google Shape;2192;p18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93" name="Google Shape;2193;p18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1" name="Shape 2201"/>
        <p:cNvGrpSpPr/>
        <p:nvPr/>
      </p:nvGrpSpPr>
      <p:grpSpPr>
        <a:xfrm>
          <a:off x="0" y="0"/>
          <a:ext cx="0" cy="0"/>
          <a:chOff x="0" y="0"/>
          <a:chExt cx="0" cy="0"/>
        </a:xfrm>
      </p:grpSpPr>
      <p:sp>
        <p:nvSpPr>
          <p:cNvPr id="2202" name="Google Shape;2202;p18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03" name="Google Shape;2203;p18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0" name="Shape 2210"/>
        <p:cNvGrpSpPr/>
        <p:nvPr/>
      </p:nvGrpSpPr>
      <p:grpSpPr>
        <a:xfrm>
          <a:off x="0" y="0"/>
          <a:ext cx="0" cy="0"/>
          <a:chOff x="0" y="0"/>
          <a:chExt cx="0" cy="0"/>
        </a:xfrm>
      </p:grpSpPr>
      <p:sp>
        <p:nvSpPr>
          <p:cNvPr id="2211" name="Google Shape;2211;p18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12" name="Google Shape;2212;p18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9" name="Shape 2219"/>
        <p:cNvGrpSpPr/>
        <p:nvPr/>
      </p:nvGrpSpPr>
      <p:grpSpPr>
        <a:xfrm>
          <a:off x="0" y="0"/>
          <a:ext cx="0" cy="0"/>
          <a:chOff x="0" y="0"/>
          <a:chExt cx="0" cy="0"/>
        </a:xfrm>
      </p:grpSpPr>
      <p:sp>
        <p:nvSpPr>
          <p:cNvPr id="2220" name="Google Shape;2220;p18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21" name="Google Shape;2221;p18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9" name="Shape 2229"/>
        <p:cNvGrpSpPr/>
        <p:nvPr/>
      </p:nvGrpSpPr>
      <p:grpSpPr>
        <a:xfrm>
          <a:off x="0" y="0"/>
          <a:ext cx="0" cy="0"/>
          <a:chOff x="0" y="0"/>
          <a:chExt cx="0" cy="0"/>
        </a:xfrm>
      </p:grpSpPr>
      <p:sp>
        <p:nvSpPr>
          <p:cNvPr id="2230" name="Google Shape;2230;p18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31" name="Google Shape;2231;p18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9" name="Shape 2239"/>
        <p:cNvGrpSpPr/>
        <p:nvPr/>
      </p:nvGrpSpPr>
      <p:grpSpPr>
        <a:xfrm>
          <a:off x="0" y="0"/>
          <a:ext cx="0" cy="0"/>
          <a:chOff x="0" y="0"/>
          <a:chExt cx="0" cy="0"/>
        </a:xfrm>
      </p:grpSpPr>
      <p:sp>
        <p:nvSpPr>
          <p:cNvPr id="2240" name="Google Shape;2240;p18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41" name="Google Shape;2241;p18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9" name="Shape 2249"/>
        <p:cNvGrpSpPr/>
        <p:nvPr/>
      </p:nvGrpSpPr>
      <p:grpSpPr>
        <a:xfrm>
          <a:off x="0" y="0"/>
          <a:ext cx="0" cy="0"/>
          <a:chOff x="0" y="0"/>
          <a:chExt cx="0" cy="0"/>
        </a:xfrm>
      </p:grpSpPr>
      <p:sp>
        <p:nvSpPr>
          <p:cNvPr id="2250" name="Google Shape;2250;p18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51" name="Google Shape;2251;p18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9" name="Shape 2259"/>
        <p:cNvGrpSpPr/>
        <p:nvPr/>
      </p:nvGrpSpPr>
      <p:grpSpPr>
        <a:xfrm>
          <a:off x="0" y="0"/>
          <a:ext cx="0" cy="0"/>
          <a:chOff x="0" y="0"/>
          <a:chExt cx="0" cy="0"/>
        </a:xfrm>
      </p:grpSpPr>
      <p:sp>
        <p:nvSpPr>
          <p:cNvPr id="2260" name="Google Shape;2260;p18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61" name="Google Shape;2261;p18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0" name="Shape 2270"/>
        <p:cNvGrpSpPr/>
        <p:nvPr/>
      </p:nvGrpSpPr>
      <p:grpSpPr>
        <a:xfrm>
          <a:off x="0" y="0"/>
          <a:ext cx="0" cy="0"/>
          <a:chOff x="0" y="0"/>
          <a:chExt cx="0" cy="0"/>
        </a:xfrm>
      </p:grpSpPr>
      <p:sp>
        <p:nvSpPr>
          <p:cNvPr id="2271" name="Google Shape;2271;p18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72" name="Google Shape;2272;p18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1" name="Shape 2281"/>
        <p:cNvGrpSpPr/>
        <p:nvPr/>
      </p:nvGrpSpPr>
      <p:grpSpPr>
        <a:xfrm>
          <a:off x="0" y="0"/>
          <a:ext cx="0" cy="0"/>
          <a:chOff x="0" y="0"/>
          <a:chExt cx="0" cy="0"/>
        </a:xfrm>
      </p:grpSpPr>
      <p:sp>
        <p:nvSpPr>
          <p:cNvPr id="2282" name="Google Shape;2282;p18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83" name="Google Shape;2283;p18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1" name="Shape 341"/>
        <p:cNvGrpSpPr/>
        <p:nvPr/>
      </p:nvGrpSpPr>
      <p:grpSpPr>
        <a:xfrm>
          <a:off x="0" y="0"/>
          <a:ext cx="0" cy="0"/>
          <a:chOff x="0" y="0"/>
          <a:chExt cx="0" cy="0"/>
        </a:xfrm>
      </p:grpSpPr>
      <p:sp>
        <p:nvSpPr>
          <p:cNvPr id="342" name="Google Shape;342;p1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343" name="Google Shape;343;p19: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4" name="Google Shape;344;p19: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chemeClr val="dk1"/>
                </a:solidFill>
                <a:latin typeface="Arial"/>
                <a:ea typeface="Arial"/>
                <a:cs typeface="Arial"/>
                <a:sym typeface="Arial"/>
              </a:rPr>
              <a:t>‹#›</a:t>
            </a:fld>
            <a:endParaRPr sz="1200">
              <a:solidFill>
                <a:schemeClr val="dk1"/>
              </a:solidFill>
              <a:latin typeface="Arial"/>
              <a:ea typeface="Arial"/>
              <a:cs typeface="Arial"/>
              <a:sym typeface="Arial"/>
            </a:endParaRPr>
          </a:p>
        </p:txBody>
      </p:sp>
    </p:spTree>
  </p:cSld>
  <p:clrMapOvr>
    <a:masterClrMapping/>
  </p:clrMapOvr>
</p:notes>
</file>

<file path=ppt/notesSlides/notesSlide19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2" name="Shape 2292"/>
        <p:cNvGrpSpPr/>
        <p:nvPr/>
      </p:nvGrpSpPr>
      <p:grpSpPr>
        <a:xfrm>
          <a:off x="0" y="0"/>
          <a:ext cx="0" cy="0"/>
          <a:chOff x="0" y="0"/>
          <a:chExt cx="0" cy="0"/>
        </a:xfrm>
      </p:grpSpPr>
      <p:sp>
        <p:nvSpPr>
          <p:cNvPr id="2293" name="Google Shape;2293;p19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94" name="Google Shape;2294;p19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3" name="Shape 2303"/>
        <p:cNvGrpSpPr/>
        <p:nvPr/>
      </p:nvGrpSpPr>
      <p:grpSpPr>
        <a:xfrm>
          <a:off x="0" y="0"/>
          <a:ext cx="0" cy="0"/>
          <a:chOff x="0" y="0"/>
          <a:chExt cx="0" cy="0"/>
        </a:xfrm>
      </p:grpSpPr>
      <p:sp>
        <p:nvSpPr>
          <p:cNvPr id="2304" name="Google Shape;2304;p19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05" name="Google Shape;2305;p19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4" name="Shape 2314"/>
        <p:cNvGrpSpPr/>
        <p:nvPr/>
      </p:nvGrpSpPr>
      <p:grpSpPr>
        <a:xfrm>
          <a:off x="0" y="0"/>
          <a:ext cx="0" cy="0"/>
          <a:chOff x="0" y="0"/>
          <a:chExt cx="0" cy="0"/>
        </a:xfrm>
      </p:grpSpPr>
      <p:sp>
        <p:nvSpPr>
          <p:cNvPr id="2315" name="Google Shape;2315;p19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16" name="Google Shape;2316;p19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5" name="Shape 2325"/>
        <p:cNvGrpSpPr/>
        <p:nvPr/>
      </p:nvGrpSpPr>
      <p:grpSpPr>
        <a:xfrm>
          <a:off x="0" y="0"/>
          <a:ext cx="0" cy="0"/>
          <a:chOff x="0" y="0"/>
          <a:chExt cx="0" cy="0"/>
        </a:xfrm>
      </p:grpSpPr>
      <p:sp>
        <p:nvSpPr>
          <p:cNvPr id="2326" name="Google Shape;2326;p19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27" name="Google Shape;2327;p19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5" name="Shape 2335"/>
        <p:cNvGrpSpPr/>
        <p:nvPr/>
      </p:nvGrpSpPr>
      <p:grpSpPr>
        <a:xfrm>
          <a:off x="0" y="0"/>
          <a:ext cx="0" cy="0"/>
          <a:chOff x="0" y="0"/>
          <a:chExt cx="0" cy="0"/>
        </a:xfrm>
      </p:grpSpPr>
      <p:sp>
        <p:nvSpPr>
          <p:cNvPr id="2336" name="Google Shape;2336;p19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37" name="Google Shape;2337;p19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44" name="Shape 2344"/>
        <p:cNvGrpSpPr/>
        <p:nvPr/>
      </p:nvGrpSpPr>
      <p:grpSpPr>
        <a:xfrm>
          <a:off x="0" y="0"/>
          <a:ext cx="0" cy="0"/>
          <a:chOff x="0" y="0"/>
          <a:chExt cx="0" cy="0"/>
        </a:xfrm>
      </p:grpSpPr>
      <p:sp>
        <p:nvSpPr>
          <p:cNvPr id="2345" name="Google Shape;2345;p19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46" name="Google Shape;2346;p19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3" name="Shape 2353"/>
        <p:cNvGrpSpPr/>
        <p:nvPr/>
      </p:nvGrpSpPr>
      <p:grpSpPr>
        <a:xfrm>
          <a:off x="0" y="0"/>
          <a:ext cx="0" cy="0"/>
          <a:chOff x="0" y="0"/>
          <a:chExt cx="0" cy="0"/>
        </a:xfrm>
      </p:grpSpPr>
      <p:sp>
        <p:nvSpPr>
          <p:cNvPr id="2354" name="Google Shape;2354;p19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55" name="Google Shape;2355;p19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2" name="Shape 2362"/>
        <p:cNvGrpSpPr/>
        <p:nvPr/>
      </p:nvGrpSpPr>
      <p:grpSpPr>
        <a:xfrm>
          <a:off x="0" y="0"/>
          <a:ext cx="0" cy="0"/>
          <a:chOff x="0" y="0"/>
          <a:chExt cx="0" cy="0"/>
        </a:xfrm>
      </p:grpSpPr>
      <p:sp>
        <p:nvSpPr>
          <p:cNvPr id="2363" name="Google Shape;2363;p19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64" name="Google Shape;2364;p19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3" name="Shape 2373"/>
        <p:cNvGrpSpPr/>
        <p:nvPr/>
      </p:nvGrpSpPr>
      <p:grpSpPr>
        <a:xfrm>
          <a:off x="0" y="0"/>
          <a:ext cx="0" cy="0"/>
          <a:chOff x="0" y="0"/>
          <a:chExt cx="0" cy="0"/>
        </a:xfrm>
      </p:grpSpPr>
      <p:sp>
        <p:nvSpPr>
          <p:cNvPr id="2374" name="Google Shape;2374;p19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75" name="Google Shape;2375;p19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4" name="Shape 2384"/>
        <p:cNvGrpSpPr/>
        <p:nvPr/>
      </p:nvGrpSpPr>
      <p:grpSpPr>
        <a:xfrm>
          <a:off x="0" y="0"/>
          <a:ext cx="0" cy="0"/>
          <a:chOff x="0" y="0"/>
          <a:chExt cx="0" cy="0"/>
        </a:xfrm>
      </p:grpSpPr>
      <p:sp>
        <p:nvSpPr>
          <p:cNvPr id="2385" name="Google Shape;2385;p19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86" name="Google Shape;2386;p19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p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6" name="Google Shape;166;p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3" name="Shape 353"/>
        <p:cNvGrpSpPr/>
        <p:nvPr/>
      </p:nvGrpSpPr>
      <p:grpSpPr>
        <a:xfrm>
          <a:off x="0" y="0"/>
          <a:ext cx="0" cy="0"/>
          <a:chOff x="0" y="0"/>
          <a:chExt cx="0" cy="0"/>
        </a:xfrm>
      </p:grpSpPr>
      <p:sp>
        <p:nvSpPr>
          <p:cNvPr id="354" name="Google Shape;354;p2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355" name="Google Shape;355;p2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6" name="Google Shape;356;p20: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chemeClr val="dk1"/>
                </a:solidFill>
                <a:latin typeface="Arial"/>
                <a:ea typeface="Arial"/>
                <a:cs typeface="Arial"/>
                <a:sym typeface="Arial"/>
              </a:rPr>
              <a:t>‹#›</a:t>
            </a:fld>
            <a:endParaRPr sz="1200">
              <a:solidFill>
                <a:schemeClr val="dk1"/>
              </a:solidFill>
              <a:latin typeface="Arial"/>
              <a:ea typeface="Arial"/>
              <a:cs typeface="Arial"/>
              <a:sym typeface="Arial"/>
            </a:endParaRPr>
          </a:p>
        </p:txBody>
      </p:sp>
    </p:spTree>
  </p:cSld>
  <p:clrMapOvr>
    <a:masterClrMapping/>
  </p:clrMapOvr>
</p:notes>
</file>

<file path=ppt/notesSlides/notesSlide20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3" name="Shape 2393"/>
        <p:cNvGrpSpPr/>
        <p:nvPr/>
      </p:nvGrpSpPr>
      <p:grpSpPr>
        <a:xfrm>
          <a:off x="0" y="0"/>
          <a:ext cx="0" cy="0"/>
          <a:chOff x="0" y="0"/>
          <a:chExt cx="0" cy="0"/>
        </a:xfrm>
      </p:grpSpPr>
      <p:sp>
        <p:nvSpPr>
          <p:cNvPr id="2394" name="Google Shape;2394;p20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95" name="Google Shape;2395;p20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2" name="Shape 2402"/>
        <p:cNvGrpSpPr/>
        <p:nvPr/>
      </p:nvGrpSpPr>
      <p:grpSpPr>
        <a:xfrm>
          <a:off x="0" y="0"/>
          <a:ext cx="0" cy="0"/>
          <a:chOff x="0" y="0"/>
          <a:chExt cx="0" cy="0"/>
        </a:xfrm>
      </p:grpSpPr>
      <p:sp>
        <p:nvSpPr>
          <p:cNvPr id="2403" name="Google Shape;2403;p20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04" name="Google Shape;2404;p20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1" name="Shape 2411"/>
        <p:cNvGrpSpPr/>
        <p:nvPr/>
      </p:nvGrpSpPr>
      <p:grpSpPr>
        <a:xfrm>
          <a:off x="0" y="0"/>
          <a:ext cx="0" cy="0"/>
          <a:chOff x="0" y="0"/>
          <a:chExt cx="0" cy="0"/>
        </a:xfrm>
      </p:grpSpPr>
      <p:sp>
        <p:nvSpPr>
          <p:cNvPr id="2412" name="Google Shape;2412;p20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13" name="Google Shape;2413;p20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0" name="Shape 2420"/>
        <p:cNvGrpSpPr/>
        <p:nvPr/>
      </p:nvGrpSpPr>
      <p:grpSpPr>
        <a:xfrm>
          <a:off x="0" y="0"/>
          <a:ext cx="0" cy="0"/>
          <a:chOff x="0" y="0"/>
          <a:chExt cx="0" cy="0"/>
        </a:xfrm>
      </p:grpSpPr>
      <p:sp>
        <p:nvSpPr>
          <p:cNvPr id="2421" name="Google Shape;2421;p20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22" name="Google Shape;2422;p20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9" name="Shape 2429"/>
        <p:cNvGrpSpPr/>
        <p:nvPr/>
      </p:nvGrpSpPr>
      <p:grpSpPr>
        <a:xfrm>
          <a:off x="0" y="0"/>
          <a:ext cx="0" cy="0"/>
          <a:chOff x="0" y="0"/>
          <a:chExt cx="0" cy="0"/>
        </a:xfrm>
      </p:grpSpPr>
      <p:sp>
        <p:nvSpPr>
          <p:cNvPr id="2430" name="Google Shape;2430;p20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31" name="Google Shape;2431;p20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8" name="Shape 2438"/>
        <p:cNvGrpSpPr/>
        <p:nvPr/>
      </p:nvGrpSpPr>
      <p:grpSpPr>
        <a:xfrm>
          <a:off x="0" y="0"/>
          <a:ext cx="0" cy="0"/>
          <a:chOff x="0" y="0"/>
          <a:chExt cx="0" cy="0"/>
        </a:xfrm>
      </p:grpSpPr>
      <p:sp>
        <p:nvSpPr>
          <p:cNvPr id="2439" name="Google Shape;2439;p20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40" name="Google Shape;2440;p20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9" name="Shape 2449"/>
        <p:cNvGrpSpPr/>
        <p:nvPr/>
      </p:nvGrpSpPr>
      <p:grpSpPr>
        <a:xfrm>
          <a:off x="0" y="0"/>
          <a:ext cx="0" cy="0"/>
          <a:chOff x="0" y="0"/>
          <a:chExt cx="0" cy="0"/>
        </a:xfrm>
      </p:grpSpPr>
      <p:sp>
        <p:nvSpPr>
          <p:cNvPr id="2450" name="Google Shape;2450;p20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51" name="Google Shape;2451;p20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0" name="Shape 2460"/>
        <p:cNvGrpSpPr/>
        <p:nvPr/>
      </p:nvGrpSpPr>
      <p:grpSpPr>
        <a:xfrm>
          <a:off x="0" y="0"/>
          <a:ext cx="0" cy="0"/>
          <a:chOff x="0" y="0"/>
          <a:chExt cx="0" cy="0"/>
        </a:xfrm>
      </p:grpSpPr>
      <p:sp>
        <p:nvSpPr>
          <p:cNvPr id="2461" name="Google Shape;2461;p20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62" name="Google Shape;2462;p20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71" name="Shape 2471"/>
        <p:cNvGrpSpPr/>
        <p:nvPr/>
      </p:nvGrpSpPr>
      <p:grpSpPr>
        <a:xfrm>
          <a:off x="0" y="0"/>
          <a:ext cx="0" cy="0"/>
          <a:chOff x="0" y="0"/>
          <a:chExt cx="0" cy="0"/>
        </a:xfrm>
      </p:grpSpPr>
      <p:sp>
        <p:nvSpPr>
          <p:cNvPr id="2472" name="Google Shape;2472;p20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73" name="Google Shape;2473;p20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1" name="Shape 2481"/>
        <p:cNvGrpSpPr/>
        <p:nvPr/>
      </p:nvGrpSpPr>
      <p:grpSpPr>
        <a:xfrm>
          <a:off x="0" y="0"/>
          <a:ext cx="0" cy="0"/>
          <a:chOff x="0" y="0"/>
          <a:chExt cx="0" cy="0"/>
        </a:xfrm>
      </p:grpSpPr>
      <p:sp>
        <p:nvSpPr>
          <p:cNvPr id="2482" name="Google Shape;2482;p20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83" name="Google Shape;2483;p20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6" name="Shape 366"/>
        <p:cNvGrpSpPr/>
        <p:nvPr/>
      </p:nvGrpSpPr>
      <p:grpSpPr>
        <a:xfrm>
          <a:off x="0" y="0"/>
          <a:ext cx="0" cy="0"/>
          <a:chOff x="0" y="0"/>
          <a:chExt cx="0" cy="0"/>
        </a:xfrm>
      </p:grpSpPr>
      <p:sp>
        <p:nvSpPr>
          <p:cNvPr id="367" name="Google Shape;367;p2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368" name="Google Shape;368;p2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9" name="Google Shape;369;p21: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chemeClr val="dk1"/>
                </a:solidFill>
                <a:latin typeface="Arial"/>
                <a:ea typeface="Arial"/>
                <a:cs typeface="Arial"/>
                <a:sym typeface="Arial"/>
              </a:rPr>
              <a:t>‹#›</a:t>
            </a:fld>
            <a:endParaRPr sz="1200">
              <a:solidFill>
                <a:schemeClr val="dk1"/>
              </a:solidFill>
              <a:latin typeface="Arial"/>
              <a:ea typeface="Arial"/>
              <a:cs typeface="Arial"/>
              <a:sym typeface="Arial"/>
            </a:endParaRPr>
          </a:p>
        </p:txBody>
      </p:sp>
    </p:spTree>
  </p:cSld>
  <p:clrMapOvr>
    <a:masterClrMapping/>
  </p:clrMapOvr>
</p:notes>
</file>

<file path=ppt/notesSlides/notesSlide2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91" name="Shape 2491"/>
        <p:cNvGrpSpPr/>
        <p:nvPr/>
      </p:nvGrpSpPr>
      <p:grpSpPr>
        <a:xfrm>
          <a:off x="0" y="0"/>
          <a:ext cx="0" cy="0"/>
          <a:chOff x="0" y="0"/>
          <a:chExt cx="0" cy="0"/>
        </a:xfrm>
      </p:grpSpPr>
      <p:sp>
        <p:nvSpPr>
          <p:cNvPr id="2492" name="Google Shape;2492;p21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93" name="Google Shape;2493;p21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8" name="Shape 378"/>
        <p:cNvGrpSpPr/>
        <p:nvPr/>
      </p:nvGrpSpPr>
      <p:grpSpPr>
        <a:xfrm>
          <a:off x="0" y="0"/>
          <a:ext cx="0" cy="0"/>
          <a:chOff x="0" y="0"/>
          <a:chExt cx="0" cy="0"/>
        </a:xfrm>
      </p:grpSpPr>
      <p:sp>
        <p:nvSpPr>
          <p:cNvPr id="379" name="Google Shape;379;p2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380" name="Google Shape;380;p2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1" name="Google Shape;381;p22: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chemeClr val="dk1"/>
                </a:solidFill>
                <a:latin typeface="Arial"/>
                <a:ea typeface="Arial"/>
                <a:cs typeface="Arial"/>
                <a:sym typeface="Arial"/>
              </a:rPr>
              <a:t>‹#›</a:t>
            </a:fld>
            <a:endParaRPr sz="1200">
              <a:solidFill>
                <a:schemeClr val="dk1"/>
              </a:solidFill>
              <a:latin typeface="Arial"/>
              <a:ea typeface="Arial"/>
              <a:cs typeface="Arial"/>
              <a:sym typeface="Arial"/>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0" name="Shape 390"/>
        <p:cNvGrpSpPr/>
        <p:nvPr/>
      </p:nvGrpSpPr>
      <p:grpSpPr>
        <a:xfrm>
          <a:off x="0" y="0"/>
          <a:ext cx="0" cy="0"/>
          <a:chOff x="0" y="0"/>
          <a:chExt cx="0" cy="0"/>
        </a:xfrm>
      </p:grpSpPr>
      <p:sp>
        <p:nvSpPr>
          <p:cNvPr id="391" name="Google Shape;391;p2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392" name="Google Shape;392;p2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3" name="Google Shape;393;p23: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chemeClr val="dk1"/>
                </a:solidFill>
                <a:latin typeface="Arial"/>
                <a:ea typeface="Arial"/>
                <a:cs typeface="Arial"/>
                <a:sym typeface="Arial"/>
              </a:rPr>
              <a:t>‹#›</a:t>
            </a:fld>
            <a:endParaRPr sz="1200">
              <a:solidFill>
                <a:schemeClr val="dk1"/>
              </a:solidFill>
              <a:latin typeface="Arial"/>
              <a:ea typeface="Arial"/>
              <a:cs typeface="Arial"/>
              <a:sym typeface="Aria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2" name="Shape 402"/>
        <p:cNvGrpSpPr/>
        <p:nvPr/>
      </p:nvGrpSpPr>
      <p:grpSpPr>
        <a:xfrm>
          <a:off x="0" y="0"/>
          <a:ext cx="0" cy="0"/>
          <a:chOff x="0" y="0"/>
          <a:chExt cx="0" cy="0"/>
        </a:xfrm>
      </p:grpSpPr>
      <p:sp>
        <p:nvSpPr>
          <p:cNvPr id="403" name="Google Shape;403;p2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404" name="Google Shape;404;p2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5" name="Google Shape;405;p24: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chemeClr val="dk1"/>
                </a:solidFill>
                <a:latin typeface="Arial"/>
                <a:ea typeface="Arial"/>
                <a:cs typeface="Arial"/>
                <a:sym typeface="Arial"/>
              </a:rPr>
              <a:t>‹#›</a:t>
            </a:fld>
            <a:endParaRPr sz="1200">
              <a:solidFill>
                <a:schemeClr val="dk1"/>
              </a:solidFill>
              <a:latin typeface="Arial"/>
              <a:ea typeface="Arial"/>
              <a:cs typeface="Arial"/>
              <a:sym typeface="Arial"/>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6" name="Shape 416"/>
        <p:cNvGrpSpPr/>
        <p:nvPr/>
      </p:nvGrpSpPr>
      <p:grpSpPr>
        <a:xfrm>
          <a:off x="0" y="0"/>
          <a:ext cx="0" cy="0"/>
          <a:chOff x="0" y="0"/>
          <a:chExt cx="0" cy="0"/>
        </a:xfrm>
      </p:grpSpPr>
      <p:sp>
        <p:nvSpPr>
          <p:cNvPr id="417" name="Google Shape;417;p2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418" name="Google Shape;418;p2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9" name="Google Shape;419;p25: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chemeClr val="dk1"/>
                </a:solidFill>
                <a:latin typeface="Arial"/>
                <a:ea typeface="Arial"/>
                <a:cs typeface="Arial"/>
                <a:sym typeface="Arial"/>
              </a:rPr>
              <a:t>‹#›</a:t>
            </a:fld>
            <a:endParaRPr sz="1200">
              <a:solidFill>
                <a:schemeClr val="dk1"/>
              </a:solidFill>
              <a:latin typeface="Arial"/>
              <a:ea typeface="Arial"/>
              <a:cs typeface="Arial"/>
              <a:sym typeface="Arial"/>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0" name="Shape 430"/>
        <p:cNvGrpSpPr/>
        <p:nvPr/>
      </p:nvGrpSpPr>
      <p:grpSpPr>
        <a:xfrm>
          <a:off x="0" y="0"/>
          <a:ext cx="0" cy="0"/>
          <a:chOff x="0" y="0"/>
          <a:chExt cx="0" cy="0"/>
        </a:xfrm>
      </p:grpSpPr>
      <p:sp>
        <p:nvSpPr>
          <p:cNvPr id="431" name="Google Shape;431;p2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2" name="Google Shape;432;p2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9" name="Shape 439"/>
        <p:cNvGrpSpPr/>
        <p:nvPr/>
      </p:nvGrpSpPr>
      <p:grpSpPr>
        <a:xfrm>
          <a:off x="0" y="0"/>
          <a:ext cx="0" cy="0"/>
          <a:chOff x="0" y="0"/>
          <a:chExt cx="0" cy="0"/>
        </a:xfrm>
      </p:grpSpPr>
      <p:sp>
        <p:nvSpPr>
          <p:cNvPr id="440" name="Google Shape;440;p2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441" name="Google Shape;441;p2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2" name="Google Shape;442;p27: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chemeClr val="dk1"/>
                </a:solidFill>
                <a:latin typeface="Arial"/>
                <a:ea typeface="Arial"/>
                <a:cs typeface="Arial"/>
                <a:sym typeface="Arial"/>
              </a:rPr>
              <a:t>‹#›</a:t>
            </a:fld>
            <a:endParaRPr sz="1200">
              <a:solidFill>
                <a:schemeClr val="dk1"/>
              </a:solidFill>
              <a:latin typeface="Arial"/>
              <a:ea typeface="Arial"/>
              <a:cs typeface="Arial"/>
              <a:sym typeface="Arial"/>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8" name="Shape 448"/>
        <p:cNvGrpSpPr/>
        <p:nvPr/>
      </p:nvGrpSpPr>
      <p:grpSpPr>
        <a:xfrm>
          <a:off x="0" y="0"/>
          <a:ext cx="0" cy="0"/>
          <a:chOff x="0" y="0"/>
          <a:chExt cx="0" cy="0"/>
        </a:xfrm>
      </p:grpSpPr>
      <p:sp>
        <p:nvSpPr>
          <p:cNvPr id="449" name="Google Shape;449;p2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450" name="Google Shape;450;p28: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1" name="Google Shape;451;p28: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chemeClr val="dk1"/>
                </a:solidFill>
                <a:latin typeface="Arial"/>
                <a:ea typeface="Arial"/>
                <a:cs typeface="Arial"/>
                <a:sym typeface="Arial"/>
              </a:rPr>
              <a:t>‹#›</a:t>
            </a:fld>
            <a:endParaRPr sz="1200">
              <a:solidFill>
                <a:schemeClr val="dk1"/>
              </a:solidFill>
              <a:latin typeface="Arial"/>
              <a:ea typeface="Arial"/>
              <a:cs typeface="Arial"/>
              <a:sym typeface="Arial"/>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8" name="Shape 458"/>
        <p:cNvGrpSpPr/>
        <p:nvPr/>
      </p:nvGrpSpPr>
      <p:grpSpPr>
        <a:xfrm>
          <a:off x="0" y="0"/>
          <a:ext cx="0" cy="0"/>
          <a:chOff x="0" y="0"/>
          <a:chExt cx="0" cy="0"/>
        </a:xfrm>
      </p:grpSpPr>
      <p:sp>
        <p:nvSpPr>
          <p:cNvPr id="459" name="Google Shape;459;p2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460" name="Google Shape;460;p29: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1" name="Google Shape;461;p29: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chemeClr val="dk1"/>
                </a:solidFill>
                <a:latin typeface="Arial"/>
                <a:ea typeface="Arial"/>
                <a:cs typeface="Arial"/>
                <a:sym typeface="Arial"/>
              </a:rPr>
              <a:t>‹#›</a:t>
            </a:fld>
            <a:endParaRPr sz="1200">
              <a:solidFill>
                <a:schemeClr val="dk1"/>
              </a:solidFill>
              <a:latin typeface="Arial"/>
              <a:ea typeface="Arial"/>
              <a:cs typeface="Arial"/>
              <a:sym typeface="Aria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p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4" name="Google Shape;174;p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8" name="Shape 468"/>
        <p:cNvGrpSpPr/>
        <p:nvPr/>
      </p:nvGrpSpPr>
      <p:grpSpPr>
        <a:xfrm>
          <a:off x="0" y="0"/>
          <a:ext cx="0" cy="0"/>
          <a:chOff x="0" y="0"/>
          <a:chExt cx="0" cy="0"/>
        </a:xfrm>
      </p:grpSpPr>
      <p:sp>
        <p:nvSpPr>
          <p:cNvPr id="469" name="Google Shape;469;p3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470" name="Google Shape;470;p3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1" name="Google Shape;471;p30: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chemeClr val="dk1"/>
                </a:solidFill>
                <a:latin typeface="Arial"/>
                <a:ea typeface="Arial"/>
                <a:cs typeface="Arial"/>
                <a:sym typeface="Arial"/>
              </a:rPr>
              <a:t>‹#›</a:t>
            </a:fld>
            <a:endParaRPr sz="1200">
              <a:solidFill>
                <a:schemeClr val="dk1"/>
              </a:solidFill>
              <a:latin typeface="Arial"/>
              <a:ea typeface="Arial"/>
              <a:cs typeface="Arial"/>
              <a:sym typeface="Arial"/>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8" name="Shape 478"/>
        <p:cNvGrpSpPr/>
        <p:nvPr/>
      </p:nvGrpSpPr>
      <p:grpSpPr>
        <a:xfrm>
          <a:off x="0" y="0"/>
          <a:ext cx="0" cy="0"/>
          <a:chOff x="0" y="0"/>
          <a:chExt cx="0" cy="0"/>
        </a:xfrm>
      </p:grpSpPr>
      <p:sp>
        <p:nvSpPr>
          <p:cNvPr id="479" name="Google Shape;479;p3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480" name="Google Shape;480;p3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1" name="Google Shape;481;p31: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chemeClr val="dk1"/>
                </a:solidFill>
                <a:latin typeface="Arial"/>
                <a:ea typeface="Arial"/>
                <a:cs typeface="Arial"/>
                <a:sym typeface="Arial"/>
              </a:rPr>
              <a:t>‹#›</a:t>
            </a:fld>
            <a:endParaRPr sz="1200">
              <a:solidFill>
                <a:schemeClr val="dk1"/>
              </a:solidFill>
              <a:latin typeface="Arial"/>
              <a:ea typeface="Arial"/>
              <a:cs typeface="Arial"/>
              <a:sym typeface="Arial"/>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8" name="Shape 488"/>
        <p:cNvGrpSpPr/>
        <p:nvPr/>
      </p:nvGrpSpPr>
      <p:grpSpPr>
        <a:xfrm>
          <a:off x="0" y="0"/>
          <a:ext cx="0" cy="0"/>
          <a:chOff x="0" y="0"/>
          <a:chExt cx="0" cy="0"/>
        </a:xfrm>
      </p:grpSpPr>
      <p:sp>
        <p:nvSpPr>
          <p:cNvPr id="489" name="Google Shape;489;p3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490" name="Google Shape;490;p3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1" name="Google Shape;491;p32: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chemeClr val="dk1"/>
                </a:solidFill>
                <a:latin typeface="Arial"/>
                <a:ea typeface="Arial"/>
                <a:cs typeface="Arial"/>
                <a:sym typeface="Arial"/>
              </a:rPr>
              <a:t>‹#›</a:t>
            </a:fld>
            <a:endParaRPr sz="1200">
              <a:solidFill>
                <a:schemeClr val="dk1"/>
              </a:solidFill>
              <a:latin typeface="Arial"/>
              <a:ea typeface="Arial"/>
              <a:cs typeface="Arial"/>
              <a:sym typeface="Arial"/>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8" name="Shape 498"/>
        <p:cNvGrpSpPr/>
        <p:nvPr/>
      </p:nvGrpSpPr>
      <p:grpSpPr>
        <a:xfrm>
          <a:off x="0" y="0"/>
          <a:ext cx="0" cy="0"/>
          <a:chOff x="0" y="0"/>
          <a:chExt cx="0" cy="0"/>
        </a:xfrm>
      </p:grpSpPr>
      <p:sp>
        <p:nvSpPr>
          <p:cNvPr id="499" name="Google Shape;499;p3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0" name="Google Shape;500;p3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7" name="Shape 507"/>
        <p:cNvGrpSpPr/>
        <p:nvPr/>
      </p:nvGrpSpPr>
      <p:grpSpPr>
        <a:xfrm>
          <a:off x="0" y="0"/>
          <a:ext cx="0" cy="0"/>
          <a:chOff x="0" y="0"/>
          <a:chExt cx="0" cy="0"/>
        </a:xfrm>
      </p:grpSpPr>
      <p:sp>
        <p:nvSpPr>
          <p:cNvPr id="508" name="Google Shape;508;p3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509" name="Google Shape;509;p3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0" name="Google Shape;510;p34: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chemeClr val="dk1"/>
                </a:solidFill>
                <a:latin typeface="Arial"/>
                <a:ea typeface="Arial"/>
                <a:cs typeface="Arial"/>
                <a:sym typeface="Arial"/>
              </a:rPr>
              <a:t>‹#›</a:t>
            </a:fld>
            <a:endParaRPr sz="1200">
              <a:solidFill>
                <a:schemeClr val="dk1"/>
              </a:solidFill>
              <a:latin typeface="Arial"/>
              <a:ea typeface="Arial"/>
              <a:cs typeface="Arial"/>
              <a:sym typeface="Arial"/>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6" name="Shape 516"/>
        <p:cNvGrpSpPr/>
        <p:nvPr/>
      </p:nvGrpSpPr>
      <p:grpSpPr>
        <a:xfrm>
          <a:off x="0" y="0"/>
          <a:ext cx="0" cy="0"/>
          <a:chOff x="0" y="0"/>
          <a:chExt cx="0" cy="0"/>
        </a:xfrm>
      </p:grpSpPr>
      <p:sp>
        <p:nvSpPr>
          <p:cNvPr id="517" name="Google Shape;517;p3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518" name="Google Shape;518;p3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9" name="Google Shape;519;p35: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chemeClr val="dk1"/>
                </a:solidFill>
                <a:latin typeface="Arial"/>
                <a:ea typeface="Arial"/>
                <a:cs typeface="Arial"/>
                <a:sym typeface="Arial"/>
              </a:rPr>
              <a:t>‹#›</a:t>
            </a:fld>
            <a:endParaRPr sz="1200">
              <a:solidFill>
                <a:schemeClr val="dk1"/>
              </a:solidFill>
              <a:latin typeface="Arial"/>
              <a:ea typeface="Arial"/>
              <a:cs typeface="Arial"/>
              <a:sym typeface="Arial"/>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7" name="Shape 527"/>
        <p:cNvGrpSpPr/>
        <p:nvPr/>
      </p:nvGrpSpPr>
      <p:grpSpPr>
        <a:xfrm>
          <a:off x="0" y="0"/>
          <a:ext cx="0" cy="0"/>
          <a:chOff x="0" y="0"/>
          <a:chExt cx="0" cy="0"/>
        </a:xfrm>
      </p:grpSpPr>
      <p:sp>
        <p:nvSpPr>
          <p:cNvPr id="528" name="Google Shape;528;p3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529" name="Google Shape;529;p3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0" name="Google Shape;530;p36: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chemeClr val="dk1"/>
                </a:solidFill>
                <a:latin typeface="Arial"/>
                <a:ea typeface="Arial"/>
                <a:cs typeface="Arial"/>
                <a:sym typeface="Arial"/>
              </a:rPr>
              <a:t>‹#›</a:t>
            </a:fld>
            <a:endParaRPr sz="1200">
              <a:solidFill>
                <a:schemeClr val="dk1"/>
              </a:solidFill>
              <a:latin typeface="Arial"/>
              <a:ea typeface="Arial"/>
              <a:cs typeface="Arial"/>
              <a:sym typeface="Arial"/>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8" name="Shape 538"/>
        <p:cNvGrpSpPr/>
        <p:nvPr/>
      </p:nvGrpSpPr>
      <p:grpSpPr>
        <a:xfrm>
          <a:off x="0" y="0"/>
          <a:ext cx="0" cy="0"/>
          <a:chOff x="0" y="0"/>
          <a:chExt cx="0" cy="0"/>
        </a:xfrm>
      </p:grpSpPr>
      <p:sp>
        <p:nvSpPr>
          <p:cNvPr id="539" name="Google Shape;539;p3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540" name="Google Shape;540;p3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1" name="Google Shape;541;p37: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chemeClr val="dk1"/>
                </a:solidFill>
                <a:latin typeface="Arial"/>
                <a:ea typeface="Arial"/>
                <a:cs typeface="Arial"/>
                <a:sym typeface="Arial"/>
              </a:rPr>
              <a:t>‹#›</a:t>
            </a:fld>
            <a:endParaRPr sz="1200">
              <a:solidFill>
                <a:schemeClr val="dk1"/>
              </a:solidFill>
              <a:latin typeface="Arial"/>
              <a:ea typeface="Arial"/>
              <a:cs typeface="Arial"/>
              <a:sym typeface="Arial"/>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7" name="Shape 547"/>
        <p:cNvGrpSpPr/>
        <p:nvPr/>
      </p:nvGrpSpPr>
      <p:grpSpPr>
        <a:xfrm>
          <a:off x="0" y="0"/>
          <a:ext cx="0" cy="0"/>
          <a:chOff x="0" y="0"/>
          <a:chExt cx="0" cy="0"/>
        </a:xfrm>
      </p:grpSpPr>
      <p:sp>
        <p:nvSpPr>
          <p:cNvPr id="548" name="Google Shape;548;p3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549" name="Google Shape;549;p38: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0" name="Google Shape;550;p38: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chemeClr val="dk1"/>
                </a:solidFill>
                <a:latin typeface="Arial"/>
                <a:ea typeface="Arial"/>
                <a:cs typeface="Arial"/>
                <a:sym typeface="Arial"/>
              </a:rPr>
              <a:t>‹#›</a:t>
            </a:fld>
            <a:endParaRPr sz="1200">
              <a:solidFill>
                <a:schemeClr val="dk1"/>
              </a:solidFill>
              <a:latin typeface="Arial"/>
              <a:ea typeface="Arial"/>
              <a:cs typeface="Arial"/>
              <a:sym typeface="Arial"/>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8" name="Shape 558"/>
        <p:cNvGrpSpPr/>
        <p:nvPr/>
      </p:nvGrpSpPr>
      <p:grpSpPr>
        <a:xfrm>
          <a:off x="0" y="0"/>
          <a:ext cx="0" cy="0"/>
          <a:chOff x="0" y="0"/>
          <a:chExt cx="0" cy="0"/>
        </a:xfrm>
      </p:grpSpPr>
      <p:sp>
        <p:nvSpPr>
          <p:cNvPr id="559" name="Google Shape;559;p3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560" name="Google Shape;560;p39: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1" name="Google Shape;561;p39: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chemeClr val="dk1"/>
                </a:solidFill>
                <a:latin typeface="Arial"/>
                <a:ea typeface="Arial"/>
                <a:cs typeface="Arial"/>
                <a:sym typeface="Arial"/>
              </a:rPr>
              <a:t>‹#›</a:t>
            </a:fld>
            <a:endParaRPr sz="1200">
              <a:solidFill>
                <a:schemeClr val="dk1"/>
              </a:solidFill>
              <a:latin typeface="Arial"/>
              <a:ea typeface="Arial"/>
              <a:cs typeface="Arial"/>
              <a:sym typeface="Aria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p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3" name="Google Shape;183;p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1" name="Shape 571"/>
        <p:cNvGrpSpPr/>
        <p:nvPr/>
      </p:nvGrpSpPr>
      <p:grpSpPr>
        <a:xfrm>
          <a:off x="0" y="0"/>
          <a:ext cx="0" cy="0"/>
          <a:chOff x="0" y="0"/>
          <a:chExt cx="0" cy="0"/>
        </a:xfrm>
      </p:grpSpPr>
      <p:sp>
        <p:nvSpPr>
          <p:cNvPr id="572" name="Google Shape;572;p4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573" name="Google Shape;573;p4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4" name="Google Shape;574;p40: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chemeClr val="dk1"/>
                </a:solidFill>
                <a:latin typeface="Arial"/>
                <a:ea typeface="Arial"/>
                <a:cs typeface="Arial"/>
                <a:sym typeface="Arial"/>
              </a:rPr>
              <a:t>‹#›</a:t>
            </a:fld>
            <a:endParaRPr sz="1200">
              <a:solidFill>
                <a:schemeClr val="dk1"/>
              </a:solidFill>
              <a:latin typeface="Arial"/>
              <a:ea typeface="Arial"/>
              <a:cs typeface="Arial"/>
              <a:sym typeface="Arial"/>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2" name="Shape 582"/>
        <p:cNvGrpSpPr/>
        <p:nvPr/>
      </p:nvGrpSpPr>
      <p:grpSpPr>
        <a:xfrm>
          <a:off x="0" y="0"/>
          <a:ext cx="0" cy="0"/>
          <a:chOff x="0" y="0"/>
          <a:chExt cx="0" cy="0"/>
        </a:xfrm>
      </p:grpSpPr>
      <p:sp>
        <p:nvSpPr>
          <p:cNvPr id="583" name="Google Shape;583;p4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584" name="Google Shape;584;p4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5" name="Google Shape;585;p41: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chemeClr val="dk1"/>
                </a:solidFill>
                <a:latin typeface="Arial"/>
                <a:ea typeface="Arial"/>
                <a:cs typeface="Arial"/>
                <a:sym typeface="Arial"/>
              </a:rPr>
              <a:t>‹#›</a:t>
            </a:fld>
            <a:endParaRPr sz="1200">
              <a:solidFill>
                <a:schemeClr val="dk1"/>
              </a:solidFill>
              <a:latin typeface="Arial"/>
              <a:ea typeface="Arial"/>
              <a:cs typeface="Arial"/>
              <a:sym typeface="Arial"/>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3" name="Shape 593"/>
        <p:cNvGrpSpPr/>
        <p:nvPr/>
      </p:nvGrpSpPr>
      <p:grpSpPr>
        <a:xfrm>
          <a:off x="0" y="0"/>
          <a:ext cx="0" cy="0"/>
          <a:chOff x="0" y="0"/>
          <a:chExt cx="0" cy="0"/>
        </a:xfrm>
      </p:grpSpPr>
      <p:sp>
        <p:nvSpPr>
          <p:cNvPr id="594" name="Google Shape;594;p4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595" name="Google Shape;595;p4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6" name="Google Shape;596;p42: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chemeClr val="dk1"/>
                </a:solidFill>
                <a:latin typeface="Arial"/>
                <a:ea typeface="Arial"/>
                <a:cs typeface="Arial"/>
                <a:sym typeface="Arial"/>
              </a:rPr>
              <a:t>‹#›</a:t>
            </a:fld>
            <a:endParaRPr sz="1200">
              <a:solidFill>
                <a:schemeClr val="dk1"/>
              </a:solidFill>
              <a:latin typeface="Arial"/>
              <a:ea typeface="Arial"/>
              <a:cs typeface="Arial"/>
              <a:sym typeface="Arial"/>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4" name="Shape 604"/>
        <p:cNvGrpSpPr/>
        <p:nvPr/>
      </p:nvGrpSpPr>
      <p:grpSpPr>
        <a:xfrm>
          <a:off x="0" y="0"/>
          <a:ext cx="0" cy="0"/>
          <a:chOff x="0" y="0"/>
          <a:chExt cx="0" cy="0"/>
        </a:xfrm>
      </p:grpSpPr>
      <p:sp>
        <p:nvSpPr>
          <p:cNvPr id="605" name="Google Shape;605;p4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606" name="Google Shape;606;p4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07" name="Google Shape;607;p43: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chemeClr val="dk1"/>
                </a:solidFill>
                <a:latin typeface="Arial"/>
                <a:ea typeface="Arial"/>
                <a:cs typeface="Arial"/>
                <a:sym typeface="Arial"/>
              </a:rPr>
              <a:t>‹#›</a:t>
            </a:fld>
            <a:endParaRPr sz="1200">
              <a:solidFill>
                <a:schemeClr val="dk1"/>
              </a:solidFill>
              <a:latin typeface="Arial"/>
              <a:ea typeface="Arial"/>
              <a:cs typeface="Arial"/>
              <a:sym typeface="Arial"/>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5" name="Shape 615"/>
        <p:cNvGrpSpPr/>
        <p:nvPr/>
      </p:nvGrpSpPr>
      <p:grpSpPr>
        <a:xfrm>
          <a:off x="0" y="0"/>
          <a:ext cx="0" cy="0"/>
          <a:chOff x="0" y="0"/>
          <a:chExt cx="0" cy="0"/>
        </a:xfrm>
      </p:grpSpPr>
      <p:sp>
        <p:nvSpPr>
          <p:cNvPr id="616" name="Google Shape;616;p4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617" name="Google Shape;617;p4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18" name="Google Shape;618;p44: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chemeClr val="dk1"/>
                </a:solidFill>
                <a:latin typeface="Arial"/>
                <a:ea typeface="Arial"/>
                <a:cs typeface="Arial"/>
                <a:sym typeface="Arial"/>
              </a:rPr>
              <a:t>‹#›</a:t>
            </a:fld>
            <a:endParaRPr sz="1200">
              <a:solidFill>
                <a:schemeClr val="dk1"/>
              </a:solidFill>
              <a:latin typeface="Arial"/>
              <a:ea typeface="Arial"/>
              <a:cs typeface="Arial"/>
              <a:sym typeface="Arial"/>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6" name="Shape 626"/>
        <p:cNvGrpSpPr/>
        <p:nvPr/>
      </p:nvGrpSpPr>
      <p:grpSpPr>
        <a:xfrm>
          <a:off x="0" y="0"/>
          <a:ext cx="0" cy="0"/>
          <a:chOff x="0" y="0"/>
          <a:chExt cx="0" cy="0"/>
        </a:xfrm>
      </p:grpSpPr>
      <p:sp>
        <p:nvSpPr>
          <p:cNvPr id="627" name="Google Shape;627;p4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628" name="Google Shape;628;p4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29" name="Google Shape;629;p45: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chemeClr val="dk1"/>
                </a:solidFill>
                <a:latin typeface="Arial"/>
                <a:ea typeface="Arial"/>
                <a:cs typeface="Arial"/>
                <a:sym typeface="Arial"/>
              </a:rPr>
              <a:t>‹#›</a:t>
            </a:fld>
            <a:endParaRPr sz="1200">
              <a:solidFill>
                <a:schemeClr val="dk1"/>
              </a:solidFill>
              <a:latin typeface="Arial"/>
              <a:ea typeface="Arial"/>
              <a:cs typeface="Arial"/>
              <a:sym typeface="Arial"/>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8" name="Shape 638"/>
        <p:cNvGrpSpPr/>
        <p:nvPr/>
      </p:nvGrpSpPr>
      <p:grpSpPr>
        <a:xfrm>
          <a:off x="0" y="0"/>
          <a:ext cx="0" cy="0"/>
          <a:chOff x="0" y="0"/>
          <a:chExt cx="0" cy="0"/>
        </a:xfrm>
      </p:grpSpPr>
      <p:sp>
        <p:nvSpPr>
          <p:cNvPr id="639" name="Google Shape;639;p4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640" name="Google Shape;640;p4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41" name="Google Shape;641;p46: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chemeClr val="dk1"/>
                </a:solidFill>
                <a:latin typeface="Arial"/>
                <a:ea typeface="Arial"/>
                <a:cs typeface="Arial"/>
                <a:sym typeface="Arial"/>
              </a:rPr>
              <a:t>‹#›</a:t>
            </a:fld>
            <a:endParaRPr sz="1200">
              <a:solidFill>
                <a:schemeClr val="dk1"/>
              </a:solidFill>
              <a:latin typeface="Arial"/>
              <a:ea typeface="Arial"/>
              <a:cs typeface="Arial"/>
              <a:sym typeface="Arial"/>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0" name="Shape 650"/>
        <p:cNvGrpSpPr/>
        <p:nvPr/>
      </p:nvGrpSpPr>
      <p:grpSpPr>
        <a:xfrm>
          <a:off x="0" y="0"/>
          <a:ext cx="0" cy="0"/>
          <a:chOff x="0" y="0"/>
          <a:chExt cx="0" cy="0"/>
        </a:xfrm>
      </p:grpSpPr>
      <p:sp>
        <p:nvSpPr>
          <p:cNvPr id="651" name="Google Shape;651;p4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652" name="Google Shape;652;p4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53" name="Google Shape;653;p47: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chemeClr val="dk1"/>
                </a:solidFill>
                <a:latin typeface="Arial"/>
                <a:ea typeface="Arial"/>
                <a:cs typeface="Arial"/>
                <a:sym typeface="Arial"/>
              </a:rPr>
              <a:t>‹#›</a:t>
            </a:fld>
            <a:endParaRPr sz="1200">
              <a:solidFill>
                <a:schemeClr val="dk1"/>
              </a:solidFill>
              <a:latin typeface="Arial"/>
              <a:ea typeface="Arial"/>
              <a:cs typeface="Arial"/>
              <a:sym typeface="Arial"/>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0" name="Shape 660"/>
        <p:cNvGrpSpPr/>
        <p:nvPr/>
      </p:nvGrpSpPr>
      <p:grpSpPr>
        <a:xfrm>
          <a:off x="0" y="0"/>
          <a:ext cx="0" cy="0"/>
          <a:chOff x="0" y="0"/>
          <a:chExt cx="0" cy="0"/>
        </a:xfrm>
      </p:grpSpPr>
      <p:sp>
        <p:nvSpPr>
          <p:cNvPr id="661" name="Google Shape;661;p4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662" name="Google Shape;662;p48: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63" name="Google Shape;663;p48: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chemeClr val="dk1"/>
                </a:solidFill>
                <a:latin typeface="Arial"/>
                <a:ea typeface="Arial"/>
                <a:cs typeface="Arial"/>
                <a:sym typeface="Arial"/>
              </a:rPr>
              <a:t>‹#›</a:t>
            </a:fld>
            <a:endParaRPr sz="1200">
              <a:solidFill>
                <a:schemeClr val="dk1"/>
              </a:solidFill>
              <a:latin typeface="Arial"/>
              <a:ea typeface="Arial"/>
              <a:cs typeface="Arial"/>
              <a:sym typeface="Arial"/>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1" name="Shape 671"/>
        <p:cNvGrpSpPr/>
        <p:nvPr/>
      </p:nvGrpSpPr>
      <p:grpSpPr>
        <a:xfrm>
          <a:off x="0" y="0"/>
          <a:ext cx="0" cy="0"/>
          <a:chOff x="0" y="0"/>
          <a:chExt cx="0" cy="0"/>
        </a:xfrm>
      </p:grpSpPr>
      <p:sp>
        <p:nvSpPr>
          <p:cNvPr id="672" name="Google Shape;672;p4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673" name="Google Shape;673;p49: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74" name="Google Shape;674;p49: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chemeClr val="dk1"/>
                </a:solidFill>
                <a:latin typeface="Arial"/>
                <a:ea typeface="Arial"/>
                <a:cs typeface="Arial"/>
                <a:sym typeface="Arial"/>
              </a:rPr>
              <a:t>‹#›</a:t>
            </a:fld>
            <a:endParaRPr sz="1200">
              <a:solidFill>
                <a:schemeClr val="dk1"/>
              </a:solidFill>
              <a:latin typeface="Arial"/>
              <a:ea typeface="Arial"/>
              <a:cs typeface="Arial"/>
              <a:sym typeface="Aria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p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1" name="Google Shape;191;p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1" name="Shape 681"/>
        <p:cNvGrpSpPr/>
        <p:nvPr/>
      </p:nvGrpSpPr>
      <p:grpSpPr>
        <a:xfrm>
          <a:off x="0" y="0"/>
          <a:ext cx="0" cy="0"/>
          <a:chOff x="0" y="0"/>
          <a:chExt cx="0" cy="0"/>
        </a:xfrm>
      </p:grpSpPr>
      <p:sp>
        <p:nvSpPr>
          <p:cNvPr id="682" name="Google Shape;682;p5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683" name="Google Shape;683;p5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84" name="Google Shape;684;p50: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chemeClr val="dk1"/>
                </a:solidFill>
                <a:latin typeface="Arial"/>
                <a:ea typeface="Arial"/>
                <a:cs typeface="Arial"/>
                <a:sym typeface="Arial"/>
              </a:rPr>
              <a:t>‹#›</a:t>
            </a:fld>
            <a:endParaRPr sz="1200">
              <a:solidFill>
                <a:schemeClr val="dk1"/>
              </a:solidFill>
              <a:latin typeface="Arial"/>
              <a:ea typeface="Arial"/>
              <a:cs typeface="Arial"/>
              <a:sym typeface="Arial"/>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1" name="Shape 691"/>
        <p:cNvGrpSpPr/>
        <p:nvPr/>
      </p:nvGrpSpPr>
      <p:grpSpPr>
        <a:xfrm>
          <a:off x="0" y="0"/>
          <a:ext cx="0" cy="0"/>
          <a:chOff x="0" y="0"/>
          <a:chExt cx="0" cy="0"/>
        </a:xfrm>
      </p:grpSpPr>
      <p:sp>
        <p:nvSpPr>
          <p:cNvPr id="692" name="Google Shape;692;p5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693" name="Google Shape;693;p5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94" name="Google Shape;694;p51: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chemeClr val="dk1"/>
                </a:solidFill>
                <a:latin typeface="Arial"/>
                <a:ea typeface="Arial"/>
                <a:cs typeface="Arial"/>
                <a:sym typeface="Arial"/>
              </a:rPr>
              <a:t>‹#›</a:t>
            </a:fld>
            <a:endParaRPr sz="1200">
              <a:solidFill>
                <a:schemeClr val="dk1"/>
              </a:solidFill>
              <a:latin typeface="Arial"/>
              <a:ea typeface="Arial"/>
              <a:cs typeface="Arial"/>
              <a:sym typeface="Arial"/>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1" name="Shape 701"/>
        <p:cNvGrpSpPr/>
        <p:nvPr/>
      </p:nvGrpSpPr>
      <p:grpSpPr>
        <a:xfrm>
          <a:off x="0" y="0"/>
          <a:ext cx="0" cy="0"/>
          <a:chOff x="0" y="0"/>
          <a:chExt cx="0" cy="0"/>
        </a:xfrm>
      </p:grpSpPr>
      <p:sp>
        <p:nvSpPr>
          <p:cNvPr id="702" name="Google Shape;702;p5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703" name="Google Shape;703;p5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04" name="Google Shape;704;p52: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chemeClr val="dk1"/>
                </a:solidFill>
                <a:latin typeface="Arial"/>
                <a:ea typeface="Arial"/>
                <a:cs typeface="Arial"/>
                <a:sym typeface="Arial"/>
              </a:rPr>
              <a:t>‹#›</a:t>
            </a:fld>
            <a:endParaRPr sz="1200">
              <a:solidFill>
                <a:schemeClr val="dk1"/>
              </a:solidFill>
              <a:latin typeface="Arial"/>
              <a:ea typeface="Arial"/>
              <a:cs typeface="Arial"/>
              <a:sym typeface="Arial"/>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1" name="Shape 711"/>
        <p:cNvGrpSpPr/>
        <p:nvPr/>
      </p:nvGrpSpPr>
      <p:grpSpPr>
        <a:xfrm>
          <a:off x="0" y="0"/>
          <a:ext cx="0" cy="0"/>
          <a:chOff x="0" y="0"/>
          <a:chExt cx="0" cy="0"/>
        </a:xfrm>
      </p:grpSpPr>
      <p:sp>
        <p:nvSpPr>
          <p:cNvPr id="712" name="Google Shape;712;p5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713" name="Google Shape;713;p5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14" name="Google Shape;714;p53: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chemeClr val="dk1"/>
                </a:solidFill>
                <a:latin typeface="Arial"/>
                <a:ea typeface="Arial"/>
                <a:cs typeface="Arial"/>
                <a:sym typeface="Arial"/>
              </a:rPr>
              <a:t>‹#›</a:t>
            </a:fld>
            <a:endParaRPr sz="1200">
              <a:solidFill>
                <a:schemeClr val="dk1"/>
              </a:solidFill>
              <a:latin typeface="Arial"/>
              <a:ea typeface="Arial"/>
              <a:cs typeface="Arial"/>
              <a:sym typeface="Arial"/>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2" name="Shape 722"/>
        <p:cNvGrpSpPr/>
        <p:nvPr/>
      </p:nvGrpSpPr>
      <p:grpSpPr>
        <a:xfrm>
          <a:off x="0" y="0"/>
          <a:ext cx="0" cy="0"/>
          <a:chOff x="0" y="0"/>
          <a:chExt cx="0" cy="0"/>
        </a:xfrm>
      </p:grpSpPr>
      <p:sp>
        <p:nvSpPr>
          <p:cNvPr id="723" name="Google Shape;723;p5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724" name="Google Shape;724;p5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25" name="Google Shape;725;p54: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chemeClr val="dk1"/>
                </a:solidFill>
                <a:latin typeface="Arial"/>
                <a:ea typeface="Arial"/>
                <a:cs typeface="Arial"/>
                <a:sym typeface="Arial"/>
              </a:rPr>
              <a:t>‹#›</a:t>
            </a:fld>
            <a:endParaRPr sz="1200">
              <a:solidFill>
                <a:schemeClr val="dk1"/>
              </a:solidFill>
              <a:latin typeface="Arial"/>
              <a:ea typeface="Arial"/>
              <a:cs typeface="Arial"/>
              <a:sym typeface="Arial"/>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2" name="Shape 732"/>
        <p:cNvGrpSpPr/>
        <p:nvPr/>
      </p:nvGrpSpPr>
      <p:grpSpPr>
        <a:xfrm>
          <a:off x="0" y="0"/>
          <a:ext cx="0" cy="0"/>
          <a:chOff x="0" y="0"/>
          <a:chExt cx="0" cy="0"/>
        </a:xfrm>
      </p:grpSpPr>
      <p:sp>
        <p:nvSpPr>
          <p:cNvPr id="733" name="Google Shape;733;p5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34" name="Google Shape;734;p5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1" name="Shape 741"/>
        <p:cNvGrpSpPr/>
        <p:nvPr/>
      </p:nvGrpSpPr>
      <p:grpSpPr>
        <a:xfrm>
          <a:off x="0" y="0"/>
          <a:ext cx="0" cy="0"/>
          <a:chOff x="0" y="0"/>
          <a:chExt cx="0" cy="0"/>
        </a:xfrm>
      </p:grpSpPr>
      <p:sp>
        <p:nvSpPr>
          <p:cNvPr id="742" name="Google Shape;742;p5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743" name="Google Shape;743;p5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44" name="Google Shape;744;p56: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chemeClr val="dk1"/>
                </a:solidFill>
                <a:latin typeface="Arial"/>
                <a:ea typeface="Arial"/>
                <a:cs typeface="Arial"/>
                <a:sym typeface="Arial"/>
              </a:rPr>
              <a:t>‹#›</a:t>
            </a:fld>
            <a:endParaRPr sz="1200">
              <a:solidFill>
                <a:schemeClr val="dk1"/>
              </a:solidFill>
              <a:latin typeface="Arial"/>
              <a:ea typeface="Arial"/>
              <a:cs typeface="Arial"/>
              <a:sym typeface="Arial"/>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0" name="Shape 750"/>
        <p:cNvGrpSpPr/>
        <p:nvPr/>
      </p:nvGrpSpPr>
      <p:grpSpPr>
        <a:xfrm>
          <a:off x="0" y="0"/>
          <a:ext cx="0" cy="0"/>
          <a:chOff x="0" y="0"/>
          <a:chExt cx="0" cy="0"/>
        </a:xfrm>
      </p:grpSpPr>
      <p:sp>
        <p:nvSpPr>
          <p:cNvPr id="751" name="Google Shape;751;p5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752" name="Google Shape;752;p5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53" name="Google Shape;753;p57: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chemeClr val="dk1"/>
                </a:solidFill>
                <a:latin typeface="Arial"/>
                <a:ea typeface="Arial"/>
                <a:cs typeface="Arial"/>
                <a:sym typeface="Arial"/>
              </a:rPr>
              <a:t>‹#›</a:t>
            </a:fld>
            <a:endParaRPr sz="1200">
              <a:solidFill>
                <a:schemeClr val="dk1"/>
              </a:solidFill>
              <a:latin typeface="Arial"/>
              <a:ea typeface="Arial"/>
              <a:cs typeface="Arial"/>
              <a:sym typeface="Arial"/>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1" name="Shape 761"/>
        <p:cNvGrpSpPr/>
        <p:nvPr/>
      </p:nvGrpSpPr>
      <p:grpSpPr>
        <a:xfrm>
          <a:off x="0" y="0"/>
          <a:ext cx="0" cy="0"/>
          <a:chOff x="0" y="0"/>
          <a:chExt cx="0" cy="0"/>
        </a:xfrm>
      </p:grpSpPr>
      <p:sp>
        <p:nvSpPr>
          <p:cNvPr id="762" name="Google Shape;762;p5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763" name="Google Shape;763;p58: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64" name="Google Shape;764;p58: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chemeClr val="dk1"/>
                </a:solidFill>
                <a:latin typeface="Arial"/>
                <a:ea typeface="Arial"/>
                <a:cs typeface="Arial"/>
                <a:sym typeface="Arial"/>
              </a:rPr>
              <a:t>‹#›</a:t>
            </a:fld>
            <a:endParaRPr sz="1200">
              <a:solidFill>
                <a:schemeClr val="dk1"/>
              </a:solidFill>
              <a:latin typeface="Arial"/>
              <a:ea typeface="Arial"/>
              <a:cs typeface="Arial"/>
              <a:sym typeface="Arial"/>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2" name="Shape 772"/>
        <p:cNvGrpSpPr/>
        <p:nvPr/>
      </p:nvGrpSpPr>
      <p:grpSpPr>
        <a:xfrm>
          <a:off x="0" y="0"/>
          <a:ext cx="0" cy="0"/>
          <a:chOff x="0" y="0"/>
          <a:chExt cx="0" cy="0"/>
        </a:xfrm>
      </p:grpSpPr>
      <p:sp>
        <p:nvSpPr>
          <p:cNvPr id="773" name="Google Shape;773;p5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774" name="Google Shape;774;p59: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75" name="Google Shape;775;p59: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chemeClr val="dk1"/>
                </a:solidFill>
                <a:latin typeface="Arial"/>
                <a:ea typeface="Arial"/>
                <a:cs typeface="Arial"/>
                <a:sym typeface="Arial"/>
              </a:rPr>
              <a:t>‹#›</a:t>
            </a:fld>
            <a:endParaRPr sz="1200">
              <a:solidFill>
                <a:schemeClr val="dk1"/>
              </a:solidFill>
              <a:latin typeface="Arial"/>
              <a:ea typeface="Arial"/>
              <a:cs typeface="Arial"/>
              <a:sym typeface="Aria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p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0" name="Google Shape;200;p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3" name="Shape 783"/>
        <p:cNvGrpSpPr/>
        <p:nvPr/>
      </p:nvGrpSpPr>
      <p:grpSpPr>
        <a:xfrm>
          <a:off x="0" y="0"/>
          <a:ext cx="0" cy="0"/>
          <a:chOff x="0" y="0"/>
          <a:chExt cx="0" cy="0"/>
        </a:xfrm>
      </p:grpSpPr>
      <p:sp>
        <p:nvSpPr>
          <p:cNvPr id="784" name="Google Shape;784;p6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785" name="Google Shape;785;p6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86" name="Google Shape;786;p60: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chemeClr val="dk1"/>
                </a:solidFill>
                <a:latin typeface="Arial"/>
                <a:ea typeface="Arial"/>
                <a:cs typeface="Arial"/>
                <a:sym typeface="Arial"/>
              </a:rPr>
              <a:t>‹#›</a:t>
            </a:fld>
            <a:endParaRPr sz="1200">
              <a:solidFill>
                <a:schemeClr val="dk1"/>
              </a:solidFill>
              <a:latin typeface="Arial"/>
              <a:ea typeface="Arial"/>
              <a:cs typeface="Arial"/>
              <a:sym typeface="Arial"/>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2" name="Shape 792"/>
        <p:cNvGrpSpPr/>
        <p:nvPr/>
      </p:nvGrpSpPr>
      <p:grpSpPr>
        <a:xfrm>
          <a:off x="0" y="0"/>
          <a:ext cx="0" cy="0"/>
          <a:chOff x="0" y="0"/>
          <a:chExt cx="0" cy="0"/>
        </a:xfrm>
      </p:grpSpPr>
      <p:sp>
        <p:nvSpPr>
          <p:cNvPr id="793" name="Google Shape;793;p6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94" name="Google Shape;794;p6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4" name="Shape 804"/>
        <p:cNvGrpSpPr/>
        <p:nvPr/>
      </p:nvGrpSpPr>
      <p:grpSpPr>
        <a:xfrm>
          <a:off x="0" y="0"/>
          <a:ext cx="0" cy="0"/>
          <a:chOff x="0" y="0"/>
          <a:chExt cx="0" cy="0"/>
        </a:xfrm>
      </p:grpSpPr>
      <p:sp>
        <p:nvSpPr>
          <p:cNvPr id="805" name="Google Shape;805;p6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06" name="Google Shape;806;p6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6" name="Shape 816"/>
        <p:cNvGrpSpPr/>
        <p:nvPr/>
      </p:nvGrpSpPr>
      <p:grpSpPr>
        <a:xfrm>
          <a:off x="0" y="0"/>
          <a:ext cx="0" cy="0"/>
          <a:chOff x="0" y="0"/>
          <a:chExt cx="0" cy="0"/>
        </a:xfrm>
      </p:grpSpPr>
      <p:sp>
        <p:nvSpPr>
          <p:cNvPr id="817" name="Google Shape;817;p6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18" name="Google Shape;818;p6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8" name="Shape 828"/>
        <p:cNvGrpSpPr/>
        <p:nvPr/>
      </p:nvGrpSpPr>
      <p:grpSpPr>
        <a:xfrm>
          <a:off x="0" y="0"/>
          <a:ext cx="0" cy="0"/>
          <a:chOff x="0" y="0"/>
          <a:chExt cx="0" cy="0"/>
        </a:xfrm>
      </p:grpSpPr>
      <p:sp>
        <p:nvSpPr>
          <p:cNvPr id="829" name="Google Shape;829;p6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30" name="Google Shape;830;p6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0" name="Shape 840"/>
        <p:cNvGrpSpPr/>
        <p:nvPr/>
      </p:nvGrpSpPr>
      <p:grpSpPr>
        <a:xfrm>
          <a:off x="0" y="0"/>
          <a:ext cx="0" cy="0"/>
          <a:chOff x="0" y="0"/>
          <a:chExt cx="0" cy="0"/>
        </a:xfrm>
      </p:grpSpPr>
      <p:sp>
        <p:nvSpPr>
          <p:cNvPr id="841" name="Google Shape;841;p6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42" name="Google Shape;842;p6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4" name="Shape 854"/>
        <p:cNvGrpSpPr/>
        <p:nvPr/>
      </p:nvGrpSpPr>
      <p:grpSpPr>
        <a:xfrm>
          <a:off x="0" y="0"/>
          <a:ext cx="0" cy="0"/>
          <a:chOff x="0" y="0"/>
          <a:chExt cx="0" cy="0"/>
        </a:xfrm>
      </p:grpSpPr>
      <p:sp>
        <p:nvSpPr>
          <p:cNvPr id="855" name="Google Shape;855;p6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56" name="Google Shape;856;p6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6" name="Shape 866"/>
        <p:cNvGrpSpPr/>
        <p:nvPr/>
      </p:nvGrpSpPr>
      <p:grpSpPr>
        <a:xfrm>
          <a:off x="0" y="0"/>
          <a:ext cx="0" cy="0"/>
          <a:chOff x="0" y="0"/>
          <a:chExt cx="0" cy="0"/>
        </a:xfrm>
      </p:grpSpPr>
      <p:sp>
        <p:nvSpPr>
          <p:cNvPr id="867" name="Google Shape;867;p6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68" name="Google Shape;868;p6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6" name="Shape 876"/>
        <p:cNvGrpSpPr/>
        <p:nvPr/>
      </p:nvGrpSpPr>
      <p:grpSpPr>
        <a:xfrm>
          <a:off x="0" y="0"/>
          <a:ext cx="0" cy="0"/>
          <a:chOff x="0" y="0"/>
          <a:chExt cx="0" cy="0"/>
        </a:xfrm>
      </p:grpSpPr>
      <p:sp>
        <p:nvSpPr>
          <p:cNvPr id="877" name="Google Shape;877;p6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78" name="Google Shape;878;p6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1" name="Shape 891"/>
        <p:cNvGrpSpPr/>
        <p:nvPr/>
      </p:nvGrpSpPr>
      <p:grpSpPr>
        <a:xfrm>
          <a:off x="0" y="0"/>
          <a:ext cx="0" cy="0"/>
          <a:chOff x="0" y="0"/>
          <a:chExt cx="0" cy="0"/>
        </a:xfrm>
      </p:grpSpPr>
      <p:sp>
        <p:nvSpPr>
          <p:cNvPr id="892" name="Google Shape;892;p6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93" name="Google Shape;893;p6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p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8" name="Google Shape;208;p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3" name="Shape 903"/>
        <p:cNvGrpSpPr/>
        <p:nvPr/>
      </p:nvGrpSpPr>
      <p:grpSpPr>
        <a:xfrm>
          <a:off x="0" y="0"/>
          <a:ext cx="0" cy="0"/>
          <a:chOff x="0" y="0"/>
          <a:chExt cx="0" cy="0"/>
        </a:xfrm>
      </p:grpSpPr>
      <p:sp>
        <p:nvSpPr>
          <p:cNvPr id="904" name="Google Shape;904;p7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05" name="Google Shape;905;p7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5" name="Shape 915"/>
        <p:cNvGrpSpPr/>
        <p:nvPr/>
      </p:nvGrpSpPr>
      <p:grpSpPr>
        <a:xfrm>
          <a:off x="0" y="0"/>
          <a:ext cx="0" cy="0"/>
          <a:chOff x="0" y="0"/>
          <a:chExt cx="0" cy="0"/>
        </a:xfrm>
      </p:grpSpPr>
      <p:sp>
        <p:nvSpPr>
          <p:cNvPr id="916" name="Google Shape;916;p7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17" name="Google Shape;917;p7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7" name="Shape 927"/>
        <p:cNvGrpSpPr/>
        <p:nvPr/>
      </p:nvGrpSpPr>
      <p:grpSpPr>
        <a:xfrm>
          <a:off x="0" y="0"/>
          <a:ext cx="0" cy="0"/>
          <a:chOff x="0" y="0"/>
          <a:chExt cx="0" cy="0"/>
        </a:xfrm>
      </p:grpSpPr>
      <p:sp>
        <p:nvSpPr>
          <p:cNvPr id="928" name="Google Shape;928;p7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29" name="Google Shape;929;p7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9" name="Shape 939"/>
        <p:cNvGrpSpPr/>
        <p:nvPr/>
      </p:nvGrpSpPr>
      <p:grpSpPr>
        <a:xfrm>
          <a:off x="0" y="0"/>
          <a:ext cx="0" cy="0"/>
          <a:chOff x="0" y="0"/>
          <a:chExt cx="0" cy="0"/>
        </a:xfrm>
      </p:grpSpPr>
      <p:sp>
        <p:nvSpPr>
          <p:cNvPr id="940" name="Google Shape;940;p7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41" name="Google Shape;941;p7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3" name="Shape 953"/>
        <p:cNvGrpSpPr/>
        <p:nvPr/>
      </p:nvGrpSpPr>
      <p:grpSpPr>
        <a:xfrm>
          <a:off x="0" y="0"/>
          <a:ext cx="0" cy="0"/>
          <a:chOff x="0" y="0"/>
          <a:chExt cx="0" cy="0"/>
        </a:xfrm>
      </p:grpSpPr>
      <p:sp>
        <p:nvSpPr>
          <p:cNvPr id="954" name="Google Shape;954;p7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55" name="Google Shape;955;p7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5" name="Shape 965"/>
        <p:cNvGrpSpPr/>
        <p:nvPr/>
      </p:nvGrpSpPr>
      <p:grpSpPr>
        <a:xfrm>
          <a:off x="0" y="0"/>
          <a:ext cx="0" cy="0"/>
          <a:chOff x="0" y="0"/>
          <a:chExt cx="0" cy="0"/>
        </a:xfrm>
      </p:grpSpPr>
      <p:sp>
        <p:nvSpPr>
          <p:cNvPr id="966" name="Google Shape;966;p7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67" name="Google Shape;967;p7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8" name="Shape 978"/>
        <p:cNvGrpSpPr/>
        <p:nvPr/>
      </p:nvGrpSpPr>
      <p:grpSpPr>
        <a:xfrm>
          <a:off x="0" y="0"/>
          <a:ext cx="0" cy="0"/>
          <a:chOff x="0" y="0"/>
          <a:chExt cx="0" cy="0"/>
        </a:xfrm>
      </p:grpSpPr>
      <p:sp>
        <p:nvSpPr>
          <p:cNvPr id="979" name="Google Shape;979;p7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80" name="Google Shape;980;p7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0" name="Shape 990"/>
        <p:cNvGrpSpPr/>
        <p:nvPr/>
      </p:nvGrpSpPr>
      <p:grpSpPr>
        <a:xfrm>
          <a:off x="0" y="0"/>
          <a:ext cx="0" cy="0"/>
          <a:chOff x="0" y="0"/>
          <a:chExt cx="0" cy="0"/>
        </a:xfrm>
      </p:grpSpPr>
      <p:sp>
        <p:nvSpPr>
          <p:cNvPr id="991" name="Google Shape;991;p7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92" name="Google Shape;992;p7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2" name="Shape 1002"/>
        <p:cNvGrpSpPr/>
        <p:nvPr/>
      </p:nvGrpSpPr>
      <p:grpSpPr>
        <a:xfrm>
          <a:off x="0" y="0"/>
          <a:ext cx="0" cy="0"/>
          <a:chOff x="0" y="0"/>
          <a:chExt cx="0" cy="0"/>
        </a:xfrm>
      </p:grpSpPr>
      <p:sp>
        <p:nvSpPr>
          <p:cNvPr id="1003" name="Google Shape;1003;p7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04" name="Google Shape;1004;p7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4" name="Shape 1014"/>
        <p:cNvGrpSpPr/>
        <p:nvPr/>
      </p:nvGrpSpPr>
      <p:grpSpPr>
        <a:xfrm>
          <a:off x="0" y="0"/>
          <a:ext cx="0" cy="0"/>
          <a:chOff x="0" y="0"/>
          <a:chExt cx="0" cy="0"/>
        </a:xfrm>
      </p:grpSpPr>
      <p:sp>
        <p:nvSpPr>
          <p:cNvPr id="1015" name="Google Shape;1015;p7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16" name="Google Shape;1016;p7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 name="Shape 215"/>
        <p:cNvGrpSpPr/>
        <p:nvPr/>
      </p:nvGrpSpPr>
      <p:grpSpPr>
        <a:xfrm>
          <a:off x="0" y="0"/>
          <a:ext cx="0" cy="0"/>
          <a:chOff x="0" y="0"/>
          <a:chExt cx="0" cy="0"/>
        </a:xfrm>
      </p:grpSpPr>
      <p:sp>
        <p:nvSpPr>
          <p:cNvPr id="216" name="Google Shape;216;p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217" name="Google Shape;217;p8: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8" name="Google Shape;218;p8: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chemeClr val="dk1"/>
                </a:solidFill>
                <a:latin typeface="Arial"/>
                <a:ea typeface="Arial"/>
                <a:cs typeface="Arial"/>
                <a:sym typeface="Arial"/>
              </a:rPr>
              <a:t>‹#›</a:t>
            </a:fld>
            <a:endParaRPr sz="1200">
              <a:solidFill>
                <a:schemeClr val="dk1"/>
              </a:solidFill>
              <a:latin typeface="Arial"/>
              <a:ea typeface="Arial"/>
              <a:cs typeface="Arial"/>
              <a:sym typeface="Arial"/>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3" name="Shape 1023"/>
        <p:cNvGrpSpPr/>
        <p:nvPr/>
      </p:nvGrpSpPr>
      <p:grpSpPr>
        <a:xfrm>
          <a:off x="0" y="0"/>
          <a:ext cx="0" cy="0"/>
          <a:chOff x="0" y="0"/>
          <a:chExt cx="0" cy="0"/>
        </a:xfrm>
      </p:grpSpPr>
      <p:sp>
        <p:nvSpPr>
          <p:cNvPr id="1024" name="Google Shape;1024;p8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25" name="Google Shape;1025;p8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5" name="Shape 1035"/>
        <p:cNvGrpSpPr/>
        <p:nvPr/>
      </p:nvGrpSpPr>
      <p:grpSpPr>
        <a:xfrm>
          <a:off x="0" y="0"/>
          <a:ext cx="0" cy="0"/>
          <a:chOff x="0" y="0"/>
          <a:chExt cx="0" cy="0"/>
        </a:xfrm>
      </p:grpSpPr>
      <p:sp>
        <p:nvSpPr>
          <p:cNvPr id="1036" name="Google Shape;1036;p8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37" name="Google Shape;1037;p8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7" name="Shape 1047"/>
        <p:cNvGrpSpPr/>
        <p:nvPr/>
      </p:nvGrpSpPr>
      <p:grpSpPr>
        <a:xfrm>
          <a:off x="0" y="0"/>
          <a:ext cx="0" cy="0"/>
          <a:chOff x="0" y="0"/>
          <a:chExt cx="0" cy="0"/>
        </a:xfrm>
      </p:grpSpPr>
      <p:sp>
        <p:nvSpPr>
          <p:cNvPr id="1048" name="Google Shape;1048;p8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49" name="Google Shape;1049;p8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1" name="Shape 1061"/>
        <p:cNvGrpSpPr/>
        <p:nvPr/>
      </p:nvGrpSpPr>
      <p:grpSpPr>
        <a:xfrm>
          <a:off x="0" y="0"/>
          <a:ext cx="0" cy="0"/>
          <a:chOff x="0" y="0"/>
          <a:chExt cx="0" cy="0"/>
        </a:xfrm>
      </p:grpSpPr>
      <p:sp>
        <p:nvSpPr>
          <p:cNvPr id="1062" name="Google Shape;1062;p8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63" name="Google Shape;1063;p8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5" name="Shape 1075"/>
        <p:cNvGrpSpPr/>
        <p:nvPr/>
      </p:nvGrpSpPr>
      <p:grpSpPr>
        <a:xfrm>
          <a:off x="0" y="0"/>
          <a:ext cx="0" cy="0"/>
          <a:chOff x="0" y="0"/>
          <a:chExt cx="0" cy="0"/>
        </a:xfrm>
      </p:grpSpPr>
      <p:sp>
        <p:nvSpPr>
          <p:cNvPr id="1076" name="Google Shape;1076;p8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77" name="Google Shape;1077;p8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2" name="Shape 1082"/>
        <p:cNvGrpSpPr/>
        <p:nvPr/>
      </p:nvGrpSpPr>
      <p:grpSpPr>
        <a:xfrm>
          <a:off x="0" y="0"/>
          <a:ext cx="0" cy="0"/>
          <a:chOff x="0" y="0"/>
          <a:chExt cx="0" cy="0"/>
        </a:xfrm>
      </p:grpSpPr>
      <p:sp>
        <p:nvSpPr>
          <p:cNvPr id="1083" name="Google Shape;1083;p8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84" name="Google Shape;1084;p8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9" name="Shape 1089"/>
        <p:cNvGrpSpPr/>
        <p:nvPr/>
      </p:nvGrpSpPr>
      <p:grpSpPr>
        <a:xfrm>
          <a:off x="0" y="0"/>
          <a:ext cx="0" cy="0"/>
          <a:chOff x="0" y="0"/>
          <a:chExt cx="0" cy="0"/>
        </a:xfrm>
      </p:grpSpPr>
      <p:sp>
        <p:nvSpPr>
          <p:cNvPr id="1090" name="Google Shape;1090;p8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91" name="Google Shape;1091;p8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6" name="Shape 1096"/>
        <p:cNvGrpSpPr/>
        <p:nvPr/>
      </p:nvGrpSpPr>
      <p:grpSpPr>
        <a:xfrm>
          <a:off x="0" y="0"/>
          <a:ext cx="0" cy="0"/>
          <a:chOff x="0" y="0"/>
          <a:chExt cx="0" cy="0"/>
        </a:xfrm>
      </p:grpSpPr>
      <p:sp>
        <p:nvSpPr>
          <p:cNvPr id="1097" name="Google Shape;1097;p8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98" name="Google Shape;1098;p8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6" name="Shape 1106"/>
        <p:cNvGrpSpPr/>
        <p:nvPr/>
      </p:nvGrpSpPr>
      <p:grpSpPr>
        <a:xfrm>
          <a:off x="0" y="0"/>
          <a:ext cx="0" cy="0"/>
          <a:chOff x="0" y="0"/>
          <a:chExt cx="0" cy="0"/>
        </a:xfrm>
      </p:grpSpPr>
      <p:sp>
        <p:nvSpPr>
          <p:cNvPr id="1107" name="Google Shape;1107;p8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08" name="Google Shape;1108;p8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5" name="Shape 1115"/>
        <p:cNvGrpSpPr/>
        <p:nvPr/>
      </p:nvGrpSpPr>
      <p:grpSpPr>
        <a:xfrm>
          <a:off x="0" y="0"/>
          <a:ext cx="0" cy="0"/>
          <a:chOff x="0" y="0"/>
          <a:chExt cx="0" cy="0"/>
        </a:xfrm>
      </p:grpSpPr>
      <p:sp>
        <p:nvSpPr>
          <p:cNvPr id="1116" name="Google Shape;1116;p8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17" name="Google Shape;1117;p8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 name="Shape 224"/>
        <p:cNvGrpSpPr/>
        <p:nvPr/>
      </p:nvGrpSpPr>
      <p:grpSpPr>
        <a:xfrm>
          <a:off x="0" y="0"/>
          <a:ext cx="0" cy="0"/>
          <a:chOff x="0" y="0"/>
          <a:chExt cx="0" cy="0"/>
        </a:xfrm>
      </p:grpSpPr>
      <p:sp>
        <p:nvSpPr>
          <p:cNvPr id="225" name="Google Shape;225;p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226" name="Google Shape;226;p9: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7" name="Google Shape;227;p9: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chemeClr val="dk1"/>
                </a:solidFill>
                <a:latin typeface="Arial"/>
                <a:ea typeface="Arial"/>
                <a:cs typeface="Arial"/>
                <a:sym typeface="Arial"/>
              </a:rPr>
              <a:t>‹#›</a:t>
            </a:fld>
            <a:endParaRPr sz="1200">
              <a:solidFill>
                <a:schemeClr val="dk1"/>
              </a:solidFill>
              <a:latin typeface="Arial"/>
              <a:ea typeface="Arial"/>
              <a:cs typeface="Arial"/>
              <a:sym typeface="Arial"/>
            </a:endParaRPr>
          </a:p>
        </p:txBody>
      </p:sp>
    </p:spTree>
  </p:cSld>
  <p:clrMapOvr>
    <a:masterClrMapping/>
  </p:clrMapOvr>
</p:notes>
</file>

<file path=ppt/notesSlides/notesSlide9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0" name="Shape 1130"/>
        <p:cNvGrpSpPr/>
        <p:nvPr/>
      </p:nvGrpSpPr>
      <p:grpSpPr>
        <a:xfrm>
          <a:off x="0" y="0"/>
          <a:ext cx="0" cy="0"/>
          <a:chOff x="0" y="0"/>
          <a:chExt cx="0" cy="0"/>
        </a:xfrm>
      </p:grpSpPr>
      <p:sp>
        <p:nvSpPr>
          <p:cNvPr id="1131" name="Google Shape;1131;p9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32" name="Google Shape;1132;p9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5" name="Shape 1145"/>
        <p:cNvGrpSpPr/>
        <p:nvPr/>
      </p:nvGrpSpPr>
      <p:grpSpPr>
        <a:xfrm>
          <a:off x="0" y="0"/>
          <a:ext cx="0" cy="0"/>
          <a:chOff x="0" y="0"/>
          <a:chExt cx="0" cy="0"/>
        </a:xfrm>
      </p:grpSpPr>
      <p:sp>
        <p:nvSpPr>
          <p:cNvPr id="1146" name="Google Shape;1146;p9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47" name="Google Shape;1147;p9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1" name="Shape 1161"/>
        <p:cNvGrpSpPr/>
        <p:nvPr/>
      </p:nvGrpSpPr>
      <p:grpSpPr>
        <a:xfrm>
          <a:off x="0" y="0"/>
          <a:ext cx="0" cy="0"/>
          <a:chOff x="0" y="0"/>
          <a:chExt cx="0" cy="0"/>
        </a:xfrm>
      </p:grpSpPr>
      <p:sp>
        <p:nvSpPr>
          <p:cNvPr id="1162" name="Google Shape;1162;p9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63" name="Google Shape;1163;p9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9" name="Shape 1179"/>
        <p:cNvGrpSpPr/>
        <p:nvPr/>
      </p:nvGrpSpPr>
      <p:grpSpPr>
        <a:xfrm>
          <a:off x="0" y="0"/>
          <a:ext cx="0" cy="0"/>
          <a:chOff x="0" y="0"/>
          <a:chExt cx="0" cy="0"/>
        </a:xfrm>
      </p:grpSpPr>
      <p:sp>
        <p:nvSpPr>
          <p:cNvPr id="1180" name="Google Shape;1180;p9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81" name="Google Shape;1181;p9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5" name="Shape 1195"/>
        <p:cNvGrpSpPr/>
        <p:nvPr/>
      </p:nvGrpSpPr>
      <p:grpSpPr>
        <a:xfrm>
          <a:off x="0" y="0"/>
          <a:ext cx="0" cy="0"/>
          <a:chOff x="0" y="0"/>
          <a:chExt cx="0" cy="0"/>
        </a:xfrm>
      </p:grpSpPr>
      <p:sp>
        <p:nvSpPr>
          <p:cNvPr id="1196" name="Google Shape;1196;p9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97" name="Google Shape;1197;p9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1" name="Shape 1211"/>
        <p:cNvGrpSpPr/>
        <p:nvPr/>
      </p:nvGrpSpPr>
      <p:grpSpPr>
        <a:xfrm>
          <a:off x="0" y="0"/>
          <a:ext cx="0" cy="0"/>
          <a:chOff x="0" y="0"/>
          <a:chExt cx="0" cy="0"/>
        </a:xfrm>
      </p:grpSpPr>
      <p:sp>
        <p:nvSpPr>
          <p:cNvPr id="1212" name="Google Shape;1212;p9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13" name="Google Shape;1213;p9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9" name="Shape 1229"/>
        <p:cNvGrpSpPr/>
        <p:nvPr/>
      </p:nvGrpSpPr>
      <p:grpSpPr>
        <a:xfrm>
          <a:off x="0" y="0"/>
          <a:ext cx="0" cy="0"/>
          <a:chOff x="0" y="0"/>
          <a:chExt cx="0" cy="0"/>
        </a:xfrm>
      </p:grpSpPr>
      <p:sp>
        <p:nvSpPr>
          <p:cNvPr id="1230" name="Google Shape;1230;p9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31" name="Google Shape;1231;p9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7" name="Shape 1247"/>
        <p:cNvGrpSpPr/>
        <p:nvPr/>
      </p:nvGrpSpPr>
      <p:grpSpPr>
        <a:xfrm>
          <a:off x="0" y="0"/>
          <a:ext cx="0" cy="0"/>
          <a:chOff x="0" y="0"/>
          <a:chExt cx="0" cy="0"/>
        </a:xfrm>
      </p:grpSpPr>
      <p:sp>
        <p:nvSpPr>
          <p:cNvPr id="1248" name="Google Shape;1248;p9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49" name="Google Shape;1249;p9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6" name="Shape 1266"/>
        <p:cNvGrpSpPr/>
        <p:nvPr/>
      </p:nvGrpSpPr>
      <p:grpSpPr>
        <a:xfrm>
          <a:off x="0" y="0"/>
          <a:ext cx="0" cy="0"/>
          <a:chOff x="0" y="0"/>
          <a:chExt cx="0" cy="0"/>
        </a:xfrm>
      </p:grpSpPr>
      <p:sp>
        <p:nvSpPr>
          <p:cNvPr id="1267" name="Google Shape;1267;p9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68" name="Google Shape;1268;p9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4" name="Shape 1284"/>
        <p:cNvGrpSpPr/>
        <p:nvPr/>
      </p:nvGrpSpPr>
      <p:grpSpPr>
        <a:xfrm>
          <a:off x="0" y="0"/>
          <a:ext cx="0" cy="0"/>
          <a:chOff x="0" y="0"/>
          <a:chExt cx="0" cy="0"/>
        </a:xfrm>
      </p:grpSpPr>
      <p:sp>
        <p:nvSpPr>
          <p:cNvPr id="1285" name="Google Shape;1285;p9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86" name="Google Shape;1286;p9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able" type="tbl">
  <p:cSld name="TABLE">
    <p:spTree>
      <p:nvGrpSpPr>
        <p:cNvPr id="48" name="Shape 48"/>
        <p:cNvGrpSpPr/>
        <p:nvPr/>
      </p:nvGrpSpPr>
      <p:grpSpPr>
        <a:xfrm>
          <a:off x="0" y="0"/>
          <a:ext cx="0" cy="0"/>
          <a:chOff x="0" y="0"/>
          <a:chExt cx="0" cy="0"/>
        </a:xfrm>
      </p:grpSpPr>
      <p:sp>
        <p:nvSpPr>
          <p:cNvPr id="49" name="Google Shape;49;p212"/>
          <p:cNvSpPr txBox="1"/>
          <p:nvPr>
            <p:ph type="title"/>
          </p:nvPr>
        </p:nvSpPr>
        <p:spPr>
          <a:xfrm>
            <a:off x="457200" y="122238"/>
            <a:ext cx="7543800" cy="1295400"/>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0" name="Google Shape;50;p212"/>
          <p:cNvSpPr txBox="1"/>
          <p:nvPr>
            <p:ph idx="10" type="dt"/>
          </p:nvPr>
        </p:nvSpPr>
        <p:spPr>
          <a:xfrm>
            <a:off x="457200" y="6248400"/>
            <a:ext cx="2133600" cy="457200"/>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 name="Google Shape;51;p212"/>
          <p:cNvSpPr txBox="1"/>
          <p:nvPr>
            <p:ph idx="11" type="ftr"/>
          </p:nvPr>
        </p:nvSpPr>
        <p:spPr>
          <a:xfrm>
            <a:off x="3124200" y="6248400"/>
            <a:ext cx="2895600" cy="457200"/>
          </a:xfrm>
          <a:prstGeom prst="rect">
            <a:avLst/>
          </a:prstGeom>
          <a:noFill/>
          <a:ln>
            <a:noFill/>
          </a:ln>
        </p:spPr>
        <p:txBody>
          <a:bodyPr anchorCtr="0" anchor="t"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212"/>
          <p:cNvSpPr txBox="1"/>
          <p:nvPr>
            <p:ph idx="12" type="sldNum"/>
          </p:nvPr>
        </p:nvSpPr>
        <p:spPr>
          <a:xfrm>
            <a:off x="7010400" y="0"/>
            <a:ext cx="2133600" cy="457200"/>
          </a:xfrm>
          <a:prstGeom prst="rect">
            <a:avLst/>
          </a:prstGeom>
          <a:noFill/>
          <a:ln>
            <a:noFill/>
          </a:ln>
        </p:spPr>
        <p:txBody>
          <a:bodyPr anchorCtr="0" anchor="t" bIns="45700" lIns="91425" spcFirstLastPara="1" rIns="91425" wrap="square" tIns="45700">
            <a:noAutofit/>
          </a:bodyPr>
          <a:lstStyle>
            <a:lvl1pPr indent="0" lvl="0" marL="0" marR="0" algn="r">
              <a:spcBef>
                <a:spcPts val="0"/>
              </a:spcBef>
              <a:buNone/>
              <a:defRPr sz="1000">
                <a:solidFill>
                  <a:schemeClr val="dk1"/>
                </a:solidFill>
                <a:latin typeface="Arial"/>
                <a:ea typeface="Arial"/>
                <a:cs typeface="Arial"/>
                <a:sym typeface="Arial"/>
              </a:defRPr>
            </a:lvl1pPr>
            <a:lvl2pPr indent="0" lvl="1" marL="0" marR="0" algn="r">
              <a:spcBef>
                <a:spcPts val="0"/>
              </a:spcBef>
              <a:buNone/>
              <a:defRPr sz="1000">
                <a:solidFill>
                  <a:schemeClr val="dk1"/>
                </a:solidFill>
                <a:latin typeface="Arial"/>
                <a:ea typeface="Arial"/>
                <a:cs typeface="Arial"/>
                <a:sym typeface="Arial"/>
              </a:defRPr>
            </a:lvl2pPr>
            <a:lvl3pPr indent="0" lvl="2" marL="0" marR="0" algn="r">
              <a:spcBef>
                <a:spcPts val="0"/>
              </a:spcBef>
              <a:buNone/>
              <a:defRPr sz="1000">
                <a:solidFill>
                  <a:schemeClr val="dk1"/>
                </a:solidFill>
                <a:latin typeface="Arial"/>
                <a:ea typeface="Arial"/>
                <a:cs typeface="Arial"/>
                <a:sym typeface="Arial"/>
              </a:defRPr>
            </a:lvl3pPr>
            <a:lvl4pPr indent="0" lvl="3" marL="0" marR="0" algn="r">
              <a:spcBef>
                <a:spcPts val="0"/>
              </a:spcBef>
              <a:buNone/>
              <a:defRPr sz="1000">
                <a:solidFill>
                  <a:schemeClr val="dk1"/>
                </a:solidFill>
                <a:latin typeface="Arial"/>
                <a:ea typeface="Arial"/>
                <a:cs typeface="Arial"/>
                <a:sym typeface="Arial"/>
              </a:defRPr>
            </a:lvl4pPr>
            <a:lvl5pPr indent="0" lvl="4" marL="0" marR="0" algn="r">
              <a:spcBef>
                <a:spcPts val="0"/>
              </a:spcBef>
              <a:buNone/>
              <a:defRPr sz="1000">
                <a:solidFill>
                  <a:schemeClr val="dk1"/>
                </a:solidFill>
                <a:latin typeface="Arial"/>
                <a:ea typeface="Arial"/>
                <a:cs typeface="Arial"/>
                <a:sym typeface="Arial"/>
              </a:defRPr>
            </a:lvl5pPr>
            <a:lvl6pPr indent="0" lvl="5" marL="0" marR="0" algn="r">
              <a:spcBef>
                <a:spcPts val="0"/>
              </a:spcBef>
              <a:buNone/>
              <a:defRPr sz="1000">
                <a:solidFill>
                  <a:schemeClr val="dk1"/>
                </a:solidFill>
                <a:latin typeface="Arial"/>
                <a:ea typeface="Arial"/>
                <a:cs typeface="Arial"/>
                <a:sym typeface="Arial"/>
              </a:defRPr>
            </a:lvl6pPr>
            <a:lvl7pPr indent="0" lvl="6" marL="0" marR="0" algn="r">
              <a:spcBef>
                <a:spcPts val="0"/>
              </a:spcBef>
              <a:buNone/>
              <a:defRPr sz="1000">
                <a:solidFill>
                  <a:schemeClr val="dk1"/>
                </a:solidFill>
                <a:latin typeface="Arial"/>
                <a:ea typeface="Arial"/>
                <a:cs typeface="Arial"/>
                <a:sym typeface="Arial"/>
              </a:defRPr>
            </a:lvl7pPr>
            <a:lvl8pPr indent="0" lvl="7" marL="0" marR="0" algn="r">
              <a:spcBef>
                <a:spcPts val="0"/>
              </a:spcBef>
              <a:buNone/>
              <a:defRPr sz="1000">
                <a:solidFill>
                  <a:schemeClr val="dk1"/>
                </a:solidFill>
                <a:latin typeface="Arial"/>
                <a:ea typeface="Arial"/>
                <a:cs typeface="Arial"/>
                <a:sym typeface="Arial"/>
              </a:defRPr>
            </a:lvl8pPr>
            <a:lvl9pPr indent="0" lvl="8" marL="0" marR="0" algn="r">
              <a:spcBef>
                <a:spcPts val="0"/>
              </a:spcBef>
              <a:buNone/>
              <a:defRPr sz="1000">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37" name="Shape 137"/>
        <p:cNvGrpSpPr/>
        <p:nvPr/>
      </p:nvGrpSpPr>
      <p:grpSpPr>
        <a:xfrm>
          <a:off x="0" y="0"/>
          <a:ext cx="0" cy="0"/>
          <a:chOff x="0" y="0"/>
          <a:chExt cx="0" cy="0"/>
        </a:xfrm>
      </p:grpSpPr>
      <p:sp>
        <p:nvSpPr>
          <p:cNvPr id="138" name="Google Shape;138;p221"/>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b="1" sz="20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9" name="Google Shape;139;p221"/>
          <p:cNvSpPr/>
          <p:nvPr>
            <p:ph idx="2" type="pic"/>
          </p:nvPr>
        </p:nvSpPr>
        <p:spPr>
          <a:xfrm>
            <a:off x="1792288" y="612775"/>
            <a:ext cx="5486400" cy="4114800"/>
          </a:xfrm>
          <a:prstGeom prst="rect">
            <a:avLst/>
          </a:prstGeom>
          <a:noFill/>
          <a:ln>
            <a:noFill/>
          </a:ln>
        </p:spPr>
      </p:sp>
      <p:sp>
        <p:nvSpPr>
          <p:cNvPr id="140" name="Google Shape;140;p221"/>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Autofit/>
          </a:bodyPr>
          <a:lstStyle>
            <a:lvl1pPr indent="-228600" lvl="0" marL="457200" algn="l">
              <a:spcBef>
                <a:spcPts val="280"/>
              </a:spcBef>
              <a:spcAft>
                <a:spcPts val="0"/>
              </a:spcAft>
              <a:buSzPts val="980"/>
              <a:buNone/>
              <a:defRPr sz="1400"/>
            </a:lvl1pPr>
            <a:lvl2pPr indent="-228600" lvl="1" marL="914400" algn="l">
              <a:spcBef>
                <a:spcPts val="240"/>
              </a:spcBef>
              <a:spcAft>
                <a:spcPts val="0"/>
              </a:spcAft>
              <a:buSzPts val="840"/>
              <a:buNone/>
              <a:defRPr sz="1200"/>
            </a:lvl2pPr>
            <a:lvl3pPr indent="-228600" lvl="2" marL="1371600" algn="l">
              <a:spcBef>
                <a:spcPts val="200"/>
              </a:spcBef>
              <a:spcAft>
                <a:spcPts val="0"/>
              </a:spcAft>
              <a:buSzPts val="700"/>
              <a:buNone/>
              <a:defRPr sz="1000"/>
            </a:lvl3pPr>
            <a:lvl4pPr indent="-228600" lvl="3" marL="1828800" algn="l">
              <a:spcBef>
                <a:spcPts val="180"/>
              </a:spcBef>
              <a:spcAft>
                <a:spcPts val="0"/>
              </a:spcAft>
              <a:buSzPts val="675"/>
              <a:buNone/>
              <a:defRPr sz="900"/>
            </a:lvl4pPr>
            <a:lvl5pPr indent="-228600" lvl="4" marL="2286000" algn="l">
              <a:spcBef>
                <a:spcPts val="180"/>
              </a:spcBef>
              <a:spcAft>
                <a:spcPts val="0"/>
              </a:spcAft>
              <a:buSzPts val="720"/>
              <a:buNone/>
              <a:defRPr sz="900"/>
            </a:lvl5pPr>
            <a:lvl6pPr indent="-228600" lvl="5" marL="2743200" algn="l">
              <a:spcBef>
                <a:spcPts val="180"/>
              </a:spcBef>
              <a:spcAft>
                <a:spcPts val="0"/>
              </a:spcAft>
              <a:buSzPts val="720"/>
              <a:buNone/>
              <a:defRPr sz="900"/>
            </a:lvl6pPr>
            <a:lvl7pPr indent="-228600" lvl="6" marL="3200400" algn="l">
              <a:spcBef>
                <a:spcPts val="180"/>
              </a:spcBef>
              <a:spcAft>
                <a:spcPts val="0"/>
              </a:spcAft>
              <a:buSzPts val="720"/>
              <a:buNone/>
              <a:defRPr sz="900"/>
            </a:lvl7pPr>
            <a:lvl8pPr indent="-228600" lvl="7" marL="3657600" algn="l">
              <a:spcBef>
                <a:spcPts val="180"/>
              </a:spcBef>
              <a:spcAft>
                <a:spcPts val="0"/>
              </a:spcAft>
              <a:buSzPts val="720"/>
              <a:buNone/>
              <a:defRPr sz="900"/>
            </a:lvl8pPr>
            <a:lvl9pPr indent="-228600" lvl="8" marL="4114800" algn="l">
              <a:spcBef>
                <a:spcPts val="180"/>
              </a:spcBef>
              <a:spcAft>
                <a:spcPts val="0"/>
              </a:spcAft>
              <a:buSzPts val="720"/>
              <a:buNone/>
              <a:defRPr sz="900"/>
            </a:lvl9pPr>
          </a:lstStyle>
          <a:p/>
        </p:txBody>
      </p:sp>
      <p:sp>
        <p:nvSpPr>
          <p:cNvPr id="141" name="Google Shape;141;p221"/>
          <p:cNvSpPr txBox="1"/>
          <p:nvPr>
            <p:ph idx="10" type="dt"/>
          </p:nvPr>
        </p:nvSpPr>
        <p:spPr>
          <a:xfrm>
            <a:off x="457200" y="6248400"/>
            <a:ext cx="2133600" cy="457200"/>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2" name="Google Shape;142;p221"/>
          <p:cNvSpPr txBox="1"/>
          <p:nvPr>
            <p:ph idx="11" type="ftr"/>
          </p:nvPr>
        </p:nvSpPr>
        <p:spPr>
          <a:xfrm>
            <a:off x="3124200" y="6248400"/>
            <a:ext cx="2895600" cy="457200"/>
          </a:xfrm>
          <a:prstGeom prst="rect">
            <a:avLst/>
          </a:prstGeom>
          <a:noFill/>
          <a:ln>
            <a:noFill/>
          </a:ln>
        </p:spPr>
        <p:txBody>
          <a:bodyPr anchorCtr="0" anchor="t"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3" name="Google Shape;143;p221"/>
          <p:cNvSpPr txBox="1"/>
          <p:nvPr>
            <p:ph idx="12" type="sldNum"/>
          </p:nvPr>
        </p:nvSpPr>
        <p:spPr>
          <a:xfrm>
            <a:off x="6553200" y="6248400"/>
            <a:ext cx="2133600" cy="457200"/>
          </a:xfrm>
          <a:prstGeom prst="rect">
            <a:avLst/>
          </a:prstGeom>
          <a:noFill/>
          <a:ln>
            <a:noFill/>
          </a:ln>
        </p:spPr>
        <p:txBody>
          <a:bodyPr anchorCtr="0" anchor="t" bIns="45700" lIns="91425" spcFirstLastPara="1" rIns="91425" wrap="square" tIns="45700">
            <a:noAutofit/>
          </a:bodyPr>
          <a:lstStyle>
            <a:lvl1pPr indent="0" lvl="0" marL="0" algn="r">
              <a:spcBef>
                <a:spcPts val="0"/>
              </a:spcBef>
              <a:buNone/>
              <a:defRPr sz="1000">
                <a:solidFill>
                  <a:schemeClr val="dk1"/>
                </a:solidFill>
                <a:latin typeface="Arial"/>
                <a:ea typeface="Arial"/>
                <a:cs typeface="Arial"/>
                <a:sym typeface="Arial"/>
              </a:defRPr>
            </a:lvl1pPr>
            <a:lvl2pPr indent="0" lvl="1" marL="0" algn="r">
              <a:spcBef>
                <a:spcPts val="0"/>
              </a:spcBef>
              <a:buNone/>
              <a:defRPr sz="1000">
                <a:solidFill>
                  <a:schemeClr val="dk1"/>
                </a:solidFill>
                <a:latin typeface="Arial"/>
                <a:ea typeface="Arial"/>
                <a:cs typeface="Arial"/>
                <a:sym typeface="Arial"/>
              </a:defRPr>
            </a:lvl2pPr>
            <a:lvl3pPr indent="0" lvl="2" marL="0" algn="r">
              <a:spcBef>
                <a:spcPts val="0"/>
              </a:spcBef>
              <a:buNone/>
              <a:defRPr sz="1000">
                <a:solidFill>
                  <a:schemeClr val="dk1"/>
                </a:solidFill>
                <a:latin typeface="Arial"/>
                <a:ea typeface="Arial"/>
                <a:cs typeface="Arial"/>
                <a:sym typeface="Arial"/>
              </a:defRPr>
            </a:lvl3pPr>
            <a:lvl4pPr indent="0" lvl="3" marL="0" algn="r">
              <a:spcBef>
                <a:spcPts val="0"/>
              </a:spcBef>
              <a:buNone/>
              <a:defRPr sz="1000">
                <a:solidFill>
                  <a:schemeClr val="dk1"/>
                </a:solidFill>
                <a:latin typeface="Arial"/>
                <a:ea typeface="Arial"/>
                <a:cs typeface="Arial"/>
                <a:sym typeface="Arial"/>
              </a:defRPr>
            </a:lvl4pPr>
            <a:lvl5pPr indent="0" lvl="4" marL="0" algn="r">
              <a:spcBef>
                <a:spcPts val="0"/>
              </a:spcBef>
              <a:buNone/>
              <a:defRPr sz="1000">
                <a:solidFill>
                  <a:schemeClr val="dk1"/>
                </a:solidFill>
                <a:latin typeface="Arial"/>
                <a:ea typeface="Arial"/>
                <a:cs typeface="Arial"/>
                <a:sym typeface="Arial"/>
              </a:defRPr>
            </a:lvl5pPr>
            <a:lvl6pPr indent="0" lvl="5" marL="0" algn="r">
              <a:spcBef>
                <a:spcPts val="0"/>
              </a:spcBef>
              <a:buNone/>
              <a:defRPr sz="1000">
                <a:solidFill>
                  <a:schemeClr val="dk1"/>
                </a:solidFill>
                <a:latin typeface="Arial"/>
                <a:ea typeface="Arial"/>
                <a:cs typeface="Arial"/>
                <a:sym typeface="Arial"/>
              </a:defRPr>
            </a:lvl6pPr>
            <a:lvl7pPr indent="0" lvl="6" marL="0" algn="r">
              <a:spcBef>
                <a:spcPts val="0"/>
              </a:spcBef>
              <a:buNone/>
              <a:defRPr sz="1000">
                <a:solidFill>
                  <a:schemeClr val="dk1"/>
                </a:solidFill>
                <a:latin typeface="Arial"/>
                <a:ea typeface="Arial"/>
                <a:cs typeface="Arial"/>
                <a:sym typeface="Arial"/>
              </a:defRPr>
            </a:lvl7pPr>
            <a:lvl8pPr indent="0" lvl="7" marL="0" algn="r">
              <a:spcBef>
                <a:spcPts val="0"/>
              </a:spcBef>
              <a:buNone/>
              <a:defRPr sz="1000">
                <a:solidFill>
                  <a:schemeClr val="dk1"/>
                </a:solidFill>
                <a:latin typeface="Arial"/>
                <a:ea typeface="Arial"/>
                <a:cs typeface="Arial"/>
                <a:sym typeface="Arial"/>
              </a:defRPr>
            </a:lvl8pPr>
            <a:lvl9pPr indent="0" lvl="8" marL="0" algn="r">
              <a:spcBef>
                <a:spcPts val="0"/>
              </a:spcBef>
              <a:buNone/>
              <a:defRPr sz="1000">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44" name="Shape 144"/>
        <p:cNvGrpSpPr/>
        <p:nvPr/>
      </p:nvGrpSpPr>
      <p:grpSpPr>
        <a:xfrm>
          <a:off x="0" y="0"/>
          <a:ext cx="0" cy="0"/>
          <a:chOff x="0" y="0"/>
          <a:chExt cx="0" cy="0"/>
        </a:xfrm>
      </p:grpSpPr>
      <p:sp>
        <p:nvSpPr>
          <p:cNvPr id="145" name="Google Shape;145;p222"/>
          <p:cNvSpPr txBox="1"/>
          <p:nvPr>
            <p:ph type="title"/>
          </p:nvPr>
        </p:nvSpPr>
        <p:spPr>
          <a:xfrm>
            <a:off x="457200" y="122238"/>
            <a:ext cx="7543800" cy="1295400"/>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6" name="Google Shape;146;p222"/>
          <p:cNvSpPr txBox="1"/>
          <p:nvPr>
            <p:ph idx="1" type="body"/>
          </p:nvPr>
        </p:nvSpPr>
        <p:spPr>
          <a:xfrm rot="5400000">
            <a:off x="2366169" y="-189706"/>
            <a:ext cx="4411662" cy="8229600"/>
          </a:xfrm>
          <a:prstGeom prst="rect">
            <a:avLst/>
          </a:prstGeom>
          <a:noFill/>
          <a:ln>
            <a:noFill/>
          </a:ln>
        </p:spPr>
        <p:txBody>
          <a:bodyPr anchorCtr="0" anchor="t" bIns="45700" lIns="91425" spcFirstLastPara="1" rIns="91425" wrap="square" tIns="45700">
            <a:noAutofit/>
          </a:bodyPr>
          <a:lstStyle>
            <a:lvl1pPr indent="-308610" lvl="0" marL="457200" algn="l">
              <a:spcBef>
                <a:spcPts val="360"/>
              </a:spcBef>
              <a:spcAft>
                <a:spcPts val="0"/>
              </a:spcAft>
              <a:buSzPts val="1260"/>
              <a:buChar char="●"/>
              <a:defRPr/>
            </a:lvl1pPr>
            <a:lvl2pPr indent="-308610" lvl="1" marL="914400" algn="l">
              <a:spcBef>
                <a:spcPts val="360"/>
              </a:spcBef>
              <a:spcAft>
                <a:spcPts val="0"/>
              </a:spcAft>
              <a:buSzPts val="1260"/>
              <a:buChar char="●"/>
              <a:defRPr/>
            </a:lvl2pPr>
            <a:lvl3pPr indent="-308610" lvl="2" marL="1371600" algn="l">
              <a:spcBef>
                <a:spcPts val="360"/>
              </a:spcBef>
              <a:spcAft>
                <a:spcPts val="0"/>
              </a:spcAft>
              <a:buSzPts val="1260"/>
              <a:buChar char="●"/>
              <a:defRPr/>
            </a:lvl3pPr>
            <a:lvl4pPr indent="-314325" lvl="3" marL="1828800" algn="l">
              <a:spcBef>
                <a:spcPts val="360"/>
              </a:spcBef>
              <a:spcAft>
                <a:spcPts val="0"/>
              </a:spcAft>
              <a:buSzPts val="1350"/>
              <a:buChar char="▪"/>
              <a:defRPr/>
            </a:lvl4pPr>
            <a:lvl5pPr indent="-320040" lvl="4" marL="2286000" algn="l">
              <a:spcBef>
                <a:spcPts val="360"/>
              </a:spcBef>
              <a:spcAft>
                <a:spcPts val="0"/>
              </a:spcAft>
              <a:buSzPts val="1440"/>
              <a:buChar char="▪"/>
              <a:defRPr/>
            </a:lvl5pPr>
            <a:lvl6pPr indent="-320040" lvl="5" marL="2743200" algn="l">
              <a:spcBef>
                <a:spcPts val="360"/>
              </a:spcBef>
              <a:spcAft>
                <a:spcPts val="0"/>
              </a:spcAft>
              <a:buSzPts val="1440"/>
              <a:buChar char="▪"/>
              <a:defRPr/>
            </a:lvl6pPr>
            <a:lvl7pPr indent="-320040" lvl="6" marL="3200400" algn="l">
              <a:spcBef>
                <a:spcPts val="360"/>
              </a:spcBef>
              <a:spcAft>
                <a:spcPts val="0"/>
              </a:spcAft>
              <a:buSzPts val="1440"/>
              <a:buChar char="▪"/>
              <a:defRPr/>
            </a:lvl7pPr>
            <a:lvl8pPr indent="-320040" lvl="7" marL="3657600" algn="l">
              <a:spcBef>
                <a:spcPts val="360"/>
              </a:spcBef>
              <a:spcAft>
                <a:spcPts val="0"/>
              </a:spcAft>
              <a:buSzPts val="1440"/>
              <a:buChar char="▪"/>
              <a:defRPr/>
            </a:lvl8pPr>
            <a:lvl9pPr indent="-320040" lvl="8" marL="4114800" algn="l">
              <a:spcBef>
                <a:spcPts val="360"/>
              </a:spcBef>
              <a:spcAft>
                <a:spcPts val="0"/>
              </a:spcAft>
              <a:buSzPts val="1440"/>
              <a:buChar char="▪"/>
              <a:defRPr/>
            </a:lvl9pPr>
          </a:lstStyle>
          <a:p/>
        </p:txBody>
      </p:sp>
      <p:sp>
        <p:nvSpPr>
          <p:cNvPr id="147" name="Google Shape;147;p222"/>
          <p:cNvSpPr txBox="1"/>
          <p:nvPr>
            <p:ph idx="10" type="dt"/>
          </p:nvPr>
        </p:nvSpPr>
        <p:spPr>
          <a:xfrm>
            <a:off x="457200" y="6248400"/>
            <a:ext cx="2133600" cy="457200"/>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8" name="Google Shape;148;p222"/>
          <p:cNvSpPr txBox="1"/>
          <p:nvPr>
            <p:ph idx="11" type="ftr"/>
          </p:nvPr>
        </p:nvSpPr>
        <p:spPr>
          <a:xfrm>
            <a:off x="3124200" y="6248400"/>
            <a:ext cx="2895600" cy="457200"/>
          </a:xfrm>
          <a:prstGeom prst="rect">
            <a:avLst/>
          </a:prstGeom>
          <a:noFill/>
          <a:ln>
            <a:noFill/>
          </a:ln>
        </p:spPr>
        <p:txBody>
          <a:bodyPr anchorCtr="0" anchor="t"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9" name="Google Shape;149;p222"/>
          <p:cNvSpPr txBox="1"/>
          <p:nvPr>
            <p:ph idx="12" type="sldNum"/>
          </p:nvPr>
        </p:nvSpPr>
        <p:spPr>
          <a:xfrm>
            <a:off x="6553200" y="6248400"/>
            <a:ext cx="2133600" cy="457200"/>
          </a:xfrm>
          <a:prstGeom prst="rect">
            <a:avLst/>
          </a:prstGeom>
          <a:noFill/>
          <a:ln>
            <a:noFill/>
          </a:ln>
        </p:spPr>
        <p:txBody>
          <a:bodyPr anchorCtr="0" anchor="t" bIns="45700" lIns="91425" spcFirstLastPara="1" rIns="91425" wrap="square" tIns="45700">
            <a:noAutofit/>
          </a:bodyPr>
          <a:lstStyle>
            <a:lvl1pPr indent="0" lvl="0" marL="0" algn="r">
              <a:spcBef>
                <a:spcPts val="0"/>
              </a:spcBef>
              <a:buNone/>
              <a:defRPr sz="1000">
                <a:solidFill>
                  <a:schemeClr val="dk1"/>
                </a:solidFill>
                <a:latin typeface="Arial"/>
                <a:ea typeface="Arial"/>
                <a:cs typeface="Arial"/>
                <a:sym typeface="Arial"/>
              </a:defRPr>
            </a:lvl1pPr>
            <a:lvl2pPr indent="0" lvl="1" marL="0" algn="r">
              <a:spcBef>
                <a:spcPts val="0"/>
              </a:spcBef>
              <a:buNone/>
              <a:defRPr sz="1000">
                <a:solidFill>
                  <a:schemeClr val="dk1"/>
                </a:solidFill>
                <a:latin typeface="Arial"/>
                <a:ea typeface="Arial"/>
                <a:cs typeface="Arial"/>
                <a:sym typeface="Arial"/>
              </a:defRPr>
            </a:lvl2pPr>
            <a:lvl3pPr indent="0" lvl="2" marL="0" algn="r">
              <a:spcBef>
                <a:spcPts val="0"/>
              </a:spcBef>
              <a:buNone/>
              <a:defRPr sz="1000">
                <a:solidFill>
                  <a:schemeClr val="dk1"/>
                </a:solidFill>
                <a:latin typeface="Arial"/>
                <a:ea typeface="Arial"/>
                <a:cs typeface="Arial"/>
                <a:sym typeface="Arial"/>
              </a:defRPr>
            </a:lvl3pPr>
            <a:lvl4pPr indent="0" lvl="3" marL="0" algn="r">
              <a:spcBef>
                <a:spcPts val="0"/>
              </a:spcBef>
              <a:buNone/>
              <a:defRPr sz="1000">
                <a:solidFill>
                  <a:schemeClr val="dk1"/>
                </a:solidFill>
                <a:latin typeface="Arial"/>
                <a:ea typeface="Arial"/>
                <a:cs typeface="Arial"/>
                <a:sym typeface="Arial"/>
              </a:defRPr>
            </a:lvl4pPr>
            <a:lvl5pPr indent="0" lvl="4" marL="0" algn="r">
              <a:spcBef>
                <a:spcPts val="0"/>
              </a:spcBef>
              <a:buNone/>
              <a:defRPr sz="1000">
                <a:solidFill>
                  <a:schemeClr val="dk1"/>
                </a:solidFill>
                <a:latin typeface="Arial"/>
                <a:ea typeface="Arial"/>
                <a:cs typeface="Arial"/>
                <a:sym typeface="Arial"/>
              </a:defRPr>
            </a:lvl5pPr>
            <a:lvl6pPr indent="0" lvl="5" marL="0" algn="r">
              <a:spcBef>
                <a:spcPts val="0"/>
              </a:spcBef>
              <a:buNone/>
              <a:defRPr sz="1000">
                <a:solidFill>
                  <a:schemeClr val="dk1"/>
                </a:solidFill>
                <a:latin typeface="Arial"/>
                <a:ea typeface="Arial"/>
                <a:cs typeface="Arial"/>
                <a:sym typeface="Arial"/>
              </a:defRPr>
            </a:lvl6pPr>
            <a:lvl7pPr indent="0" lvl="6" marL="0" algn="r">
              <a:spcBef>
                <a:spcPts val="0"/>
              </a:spcBef>
              <a:buNone/>
              <a:defRPr sz="1000">
                <a:solidFill>
                  <a:schemeClr val="dk1"/>
                </a:solidFill>
                <a:latin typeface="Arial"/>
                <a:ea typeface="Arial"/>
                <a:cs typeface="Arial"/>
                <a:sym typeface="Arial"/>
              </a:defRPr>
            </a:lvl7pPr>
            <a:lvl8pPr indent="0" lvl="7" marL="0" algn="r">
              <a:spcBef>
                <a:spcPts val="0"/>
              </a:spcBef>
              <a:buNone/>
              <a:defRPr sz="1000">
                <a:solidFill>
                  <a:schemeClr val="dk1"/>
                </a:solidFill>
                <a:latin typeface="Arial"/>
                <a:ea typeface="Arial"/>
                <a:cs typeface="Arial"/>
                <a:sym typeface="Arial"/>
              </a:defRPr>
            </a:lvl8pPr>
            <a:lvl9pPr indent="0" lvl="8" marL="0" algn="r">
              <a:spcBef>
                <a:spcPts val="0"/>
              </a:spcBef>
              <a:buNone/>
              <a:defRPr sz="1000">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50" name="Shape 150"/>
        <p:cNvGrpSpPr/>
        <p:nvPr/>
      </p:nvGrpSpPr>
      <p:grpSpPr>
        <a:xfrm>
          <a:off x="0" y="0"/>
          <a:ext cx="0" cy="0"/>
          <a:chOff x="0" y="0"/>
          <a:chExt cx="0" cy="0"/>
        </a:xfrm>
      </p:grpSpPr>
      <p:sp>
        <p:nvSpPr>
          <p:cNvPr id="151" name="Google Shape;151;p223"/>
          <p:cNvSpPr txBox="1"/>
          <p:nvPr>
            <p:ph type="title"/>
          </p:nvPr>
        </p:nvSpPr>
        <p:spPr>
          <a:xfrm rot="5400000">
            <a:off x="4653757" y="2097882"/>
            <a:ext cx="6008687" cy="2057400"/>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2" name="Google Shape;152;p223"/>
          <p:cNvSpPr txBox="1"/>
          <p:nvPr>
            <p:ph idx="1" type="body"/>
          </p:nvPr>
        </p:nvSpPr>
        <p:spPr>
          <a:xfrm rot="5400000">
            <a:off x="462756" y="116681"/>
            <a:ext cx="6008687" cy="6019800"/>
          </a:xfrm>
          <a:prstGeom prst="rect">
            <a:avLst/>
          </a:prstGeom>
          <a:noFill/>
          <a:ln>
            <a:noFill/>
          </a:ln>
        </p:spPr>
        <p:txBody>
          <a:bodyPr anchorCtr="0" anchor="t" bIns="45700" lIns="91425" spcFirstLastPara="1" rIns="91425" wrap="square" tIns="45700">
            <a:noAutofit/>
          </a:bodyPr>
          <a:lstStyle>
            <a:lvl1pPr indent="-308610" lvl="0" marL="457200" algn="l">
              <a:spcBef>
                <a:spcPts val="360"/>
              </a:spcBef>
              <a:spcAft>
                <a:spcPts val="0"/>
              </a:spcAft>
              <a:buSzPts val="1260"/>
              <a:buChar char="●"/>
              <a:defRPr/>
            </a:lvl1pPr>
            <a:lvl2pPr indent="-308610" lvl="1" marL="914400" algn="l">
              <a:spcBef>
                <a:spcPts val="360"/>
              </a:spcBef>
              <a:spcAft>
                <a:spcPts val="0"/>
              </a:spcAft>
              <a:buSzPts val="1260"/>
              <a:buChar char="●"/>
              <a:defRPr/>
            </a:lvl2pPr>
            <a:lvl3pPr indent="-308610" lvl="2" marL="1371600" algn="l">
              <a:spcBef>
                <a:spcPts val="360"/>
              </a:spcBef>
              <a:spcAft>
                <a:spcPts val="0"/>
              </a:spcAft>
              <a:buSzPts val="1260"/>
              <a:buChar char="●"/>
              <a:defRPr/>
            </a:lvl3pPr>
            <a:lvl4pPr indent="-314325" lvl="3" marL="1828800" algn="l">
              <a:spcBef>
                <a:spcPts val="360"/>
              </a:spcBef>
              <a:spcAft>
                <a:spcPts val="0"/>
              </a:spcAft>
              <a:buSzPts val="1350"/>
              <a:buChar char="▪"/>
              <a:defRPr/>
            </a:lvl4pPr>
            <a:lvl5pPr indent="-320040" lvl="4" marL="2286000" algn="l">
              <a:spcBef>
                <a:spcPts val="360"/>
              </a:spcBef>
              <a:spcAft>
                <a:spcPts val="0"/>
              </a:spcAft>
              <a:buSzPts val="1440"/>
              <a:buChar char="▪"/>
              <a:defRPr/>
            </a:lvl5pPr>
            <a:lvl6pPr indent="-320040" lvl="5" marL="2743200" algn="l">
              <a:spcBef>
                <a:spcPts val="360"/>
              </a:spcBef>
              <a:spcAft>
                <a:spcPts val="0"/>
              </a:spcAft>
              <a:buSzPts val="1440"/>
              <a:buChar char="▪"/>
              <a:defRPr/>
            </a:lvl6pPr>
            <a:lvl7pPr indent="-320040" lvl="6" marL="3200400" algn="l">
              <a:spcBef>
                <a:spcPts val="360"/>
              </a:spcBef>
              <a:spcAft>
                <a:spcPts val="0"/>
              </a:spcAft>
              <a:buSzPts val="1440"/>
              <a:buChar char="▪"/>
              <a:defRPr/>
            </a:lvl7pPr>
            <a:lvl8pPr indent="-320040" lvl="7" marL="3657600" algn="l">
              <a:spcBef>
                <a:spcPts val="360"/>
              </a:spcBef>
              <a:spcAft>
                <a:spcPts val="0"/>
              </a:spcAft>
              <a:buSzPts val="1440"/>
              <a:buChar char="▪"/>
              <a:defRPr/>
            </a:lvl8pPr>
            <a:lvl9pPr indent="-320040" lvl="8" marL="4114800" algn="l">
              <a:spcBef>
                <a:spcPts val="360"/>
              </a:spcBef>
              <a:spcAft>
                <a:spcPts val="0"/>
              </a:spcAft>
              <a:buSzPts val="1440"/>
              <a:buChar char="▪"/>
              <a:defRPr/>
            </a:lvl9pPr>
          </a:lstStyle>
          <a:p/>
        </p:txBody>
      </p:sp>
      <p:sp>
        <p:nvSpPr>
          <p:cNvPr id="153" name="Google Shape;153;p223"/>
          <p:cNvSpPr txBox="1"/>
          <p:nvPr>
            <p:ph idx="10" type="dt"/>
          </p:nvPr>
        </p:nvSpPr>
        <p:spPr>
          <a:xfrm>
            <a:off x="457200" y="6248400"/>
            <a:ext cx="2133600" cy="457200"/>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4" name="Google Shape;154;p223"/>
          <p:cNvSpPr txBox="1"/>
          <p:nvPr>
            <p:ph idx="11" type="ftr"/>
          </p:nvPr>
        </p:nvSpPr>
        <p:spPr>
          <a:xfrm>
            <a:off x="3124200" y="6248400"/>
            <a:ext cx="2895600" cy="457200"/>
          </a:xfrm>
          <a:prstGeom prst="rect">
            <a:avLst/>
          </a:prstGeom>
          <a:noFill/>
          <a:ln>
            <a:noFill/>
          </a:ln>
        </p:spPr>
        <p:txBody>
          <a:bodyPr anchorCtr="0" anchor="t"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5" name="Google Shape;155;p223"/>
          <p:cNvSpPr txBox="1"/>
          <p:nvPr>
            <p:ph idx="12" type="sldNum"/>
          </p:nvPr>
        </p:nvSpPr>
        <p:spPr>
          <a:xfrm>
            <a:off x="6553200" y="6248400"/>
            <a:ext cx="2133600" cy="457200"/>
          </a:xfrm>
          <a:prstGeom prst="rect">
            <a:avLst/>
          </a:prstGeom>
          <a:noFill/>
          <a:ln>
            <a:noFill/>
          </a:ln>
        </p:spPr>
        <p:txBody>
          <a:bodyPr anchorCtr="0" anchor="t" bIns="45700" lIns="91425" spcFirstLastPara="1" rIns="91425" wrap="square" tIns="45700">
            <a:noAutofit/>
          </a:bodyPr>
          <a:lstStyle>
            <a:lvl1pPr indent="0" lvl="0" marL="0" algn="r">
              <a:spcBef>
                <a:spcPts val="0"/>
              </a:spcBef>
              <a:buNone/>
              <a:defRPr sz="1000">
                <a:solidFill>
                  <a:schemeClr val="dk1"/>
                </a:solidFill>
                <a:latin typeface="Arial"/>
                <a:ea typeface="Arial"/>
                <a:cs typeface="Arial"/>
                <a:sym typeface="Arial"/>
              </a:defRPr>
            </a:lvl1pPr>
            <a:lvl2pPr indent="0" lvl="1" marL="0" algn="r">
              <a:spcBef>
                <a:spcPts val="0"/>
              </a:spcBef>
              <a:buNone/>
              <a:defRPr sz="1000">
                <a:solidFill>
                  <a:schemeClr val="dk1"/>
                </a:solidFill>
                <a:latin typeface="Arial"/>
                <a:ea typeface="Arial"/>
                <a:cs typeface="Arial"/>
                <a:sym typeface="Arial"/>
              </a:defRPr>
            </a:lvl2pPr>
            <a:lvl3pPr indent="0" lvl="2" marL="0" algn="r">
              <a:spcBef>
                <a:spcPts val="0"/>
              </a:spcBef>
              <a:buNone/>
              <a:defRPr sz="1000">
                <a:solidFill>
                  <a:schemeClr val="dk1"/>
                </a:solidFill>
                <a:latin typeface="Arial"/>
                <a:ea typeface="Arial"/>
                <a:cs typeface="Arial"/>
                <a:sym typeface="Arial"/>
              </a:defRPr>
            </a:lvl3pPr>
            <a:lvl4pPr indent="0" lvl="3" marL="0" algn="r">
              <a:spcBef>
                <a:spcPts val="0"/>
              </a:spcBef>
              <a:buNone/>
              <a:defRPr sz="1000">
                <a:solidFill>
                  <a:schemeClr val="dk1"/>
                </a:solidFill>
                <a:latin typeface="Arial"/>
                <a:ea typeface="Arial"/>
                <a:cs typeface="Arial"/>
                <a:sym typeface="Arial"/>
              </a:defRPr>
            </a:lvl4pPr>
            <a:lvl5pPr indent="0" lvl="4" marL="0" algn="r">
              <a:spcBef>
                <a:spcPts val="0"/>
              </a:spcBef>
              <a:buNone/>
              <a:defRPr sz="1000">
                <a:solidFill>
                  <a:schemeClr val="dk1"/>
                </a:solidFill>
                <a:latin typeface="Arial"/>
                <a:ea typeface="Arial"/>
                <a:cs typeface="Arial"/>
                <a:sym typeface="Arial"/>
              </a:defRPr>
            </a:lvl5pPr>
            <a:lvl6pPr indent="0" lvl="5" marL="0" algn="r">
              <a:spcBef>
                <a:spcPts val="0"/>
              </a:spcBef>
              <a:buNone/>
              <a:defRPr sz="1000">
                <a:solidFill>
                  <a:schemeClr val="dk1"/>
                </a:solidFill>
                <a:latin typeface="Arial"/>
                <a:ea typeface="Arial"/>
                <a:cs typeface="Arial"/>
                <a:sym typeface="Arial"/>
              </a:defRPr>
            </a:lvl6pPr>
            <a:lvl7pPr indent="0" lvl="6" marL="0" algn="r">
              <a:spcBef>
                <a:spcPts val="0"/>
              </a:spcBef>
              <a:buNone/>
              <a:defRPr sz="1000">
                <a:solidFill>
                  <a:schemeClr val="dk1"/>
                </a:solidFill>
                <a:latin typeface="Arial"/>
                <a:ea typeface="Arial"/>
                <a:cs typeface="Arial"/>
                <a:sym typeface="Arial"/>
              </a:defRPr>
            </a:lvl7pPr>
            <a:lvl8pPr indent="0" lvl="7" marL="0" algn="r">
              <a:spcBef>
                <a:spcPts val="0"/>
              </a:spcBef>
              <a:buNone/>
              <a:defRPr sz="1000">
                <a:solidFill>
                  <a:schemeClr val="dk1"/>
                </a:solidFill>
                <a:latin typeface="Arial"/>
                <a:ea typeface="Arial"/>
                <a:cs typeface="Arial"/>
                <a:sym typeface="Arial"/>
              </a:defRPr>
            </a:lvl8pPr>
            <a:lvl9pPr indent="0" lvl="8" marL="0" algn="r">
              <a:spcBef>
                <a:spcPts val="0"/>
              </a:spcBef>
              <a:buNone/>
              <a:defRPr sz="1000">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3" name="Shape 53"/>
        <p:cNvGrpSpPr/>
        <p:nvPr/>
      </p:nvGrpSpPr>
      <p:grpSpPr>
        <a:xfrm>
          <a:off x="0" y="0"/>
          <a:ext cx="0" cy="0"/>
          <a:chOff x="0" y="0"/>
          <a:chExt cx="0" cy="0"/>
        </a:xfrm>
      </p:grpSpPr>
      <p:sp>
        <p:nvSpPr>
          <p:cNvPr id="54" name="Google Shape;54;p213"/>
          <p:cNvSpPr txBox="1"/>
          <p:nvPr>
            <p:ph idx="10" type="dt"/>
          </p:nvPr>
        </p:nvSpPr>
        <p:spPr>
          <a:xfrm>
            <a:off x="457200" y="6248400"/>
            <a:ext cx="2133600" cy="457200"/>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5" name="Google Shape;55;p213"/>
          <p:cNvSpPr txBox="1"/>
          <p:nvPr>
            <p:ph idx="11" type="ftr"/>
          </p:nvPr>
        </p:nvSpPr>
        <p:spPr>
          <a:xfrm>
            <a:off x="3124200" y="6248400"/>
            <a:ext cx="2895600" cy="457200"/>
          </a:xfrm>
          <a:prstGeom prst="rect">
            <a:avLst/>
          </a:prstGeom>
          <a:noFill/>
          <a:ln>
            <a:noFill/>
          </a:ln>
        </p:spPr>
        <p:txBody>
          <a:bodyPr anchorCtr="0" anchor="t"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213"/>
          <p:cNvSpPr txBox="1"/>
          <p:nvPr>
            <p:ph idx="12" type="sldNum"/>
          </p:nvPr>
        </p:nvSpPr>
        <p:spPr>
          <a:xfrm>
            <a:off x="6553200" y="6248400"/>
            <a:ext cx="2133600" cy="457200"/>
          </a:xfrm>
          <a:prstGeom prst="rect">
            <a:avLst/>
          </a:prstGeom>
          <a:noFill/>
          <a:ln>
            <a:noFill/>
          </a:ln>
        </p:spPr>
        <p:txBody>
          <a:bodyPr anchorCtr="0" anchor="t" bIns="45700" lIns="91425" spcFirstLastPara="1" rIns="91425" wrap="square" tIns="45700">
            <a:noAutofit/>
          </a:bodyPr>
          <a:lstStyle>
            <a:lvl1pPr indent="0" lvl="0" marL="0" algn="r">
              <a:spcBef>
                <a:spcPts val="0"/>
              </a:spcBef>
              <a:buNone/>
              <a:defRPr sz="1000">
                <a:solidFill>
                  <a:schemeClr val="dk1"/>
                </a:solidFill>
                <a:latin typeface="Arial"/>
                <a:ea typeface="Arial"/>
                <a:cs typeface="Arial"/>
                <a:sym typeface="Arial"/>
              </a:defRPr>
            </a:lvl1pPr>
            <a:lvl2pPr indent="0" lvl="1" marL="0" algn="r">
              <a:spcBef>
                <a:spcPts val="0"/>
              </a:spcBef>
              <a:buNone/>
              <a:defRPr sz="1000">
                <a:solidFill>
                  <a:schemeClr val="dk1"/>
                </a:solidFill>
                <a:latin typeface="Arial"/>
                <a:ea typeface="Arial"/>
                <a:cs typeface="Arial"/>
                <a:sym typeface="Arial"/>
              </a:defRPr>
            </a:lvl2pPr>
            <a:lvl3pPr indent="0" lvl="2" marL="0" algn="r">
              <a:spcBef>
                <a:spcPts val="0"/>
              </a:spcBef>
              <a:buNone/>
              <a:defRPr sz="1000">
                <a:solidFill>
                  <a:schemeClr val="dk1"/>
                </a:solidFill>
                <a:latin typeface="Arial"/>
                <a:ea typeface="Arial"/>
                <a:cs typeface="Arial"/>
                <a:sym typeface="Arial"/>
              </a:defRPr>
            </a:lvl3pPr>
            <a:lvl4pPr indent="0" lvl="3" marL="0" algn="r">
              <a:spcBef>
                <a:spcPts val="0"/>
              </a:spcBef>
              <a:buNone/>
              <a:defRPr sz="1000">
                <a:solidFill>
                  <a:schemeClr val="dk1"/>
                </a:solidFill>
                <a:latin typeface="Arial"/>
                <a:ea typeface="Arial"/>
                <a:cs typeface="Arial"/>
                <a:sym typeface="Arial"/>
              </a:defRPr>
            </a:lvl4pPr>
            <a:lvl5pPr indent="0" lvl="4" marL="0" algn="r">
              <a:spcBef>
                <a:spcPts val="0"/>
              </a:spcBef>
              <a:buNone/>
              <a:defRPr sz="1000">
                <a:solidFill>
                  <a:schemeClr val="dk1"/>
                </a:solidFill>
                <a:latin typeface="Arial"/>
                <a:ea typeface="Arial"/>
                <a:cs typeface="Arial"/>
                <a:sym typeface="Arial"/>
              </a:defRPr>
            </a:lvl5pPr>
            <a:lvl6pPr indent="0" lvl="5" marL="0" algn="r">
              <a:spcBef>
                <a:spcPts val="0"/>
              </a:spcBef>
              <a:buNone/>
              <a:defRPr sz="1000">
                <a:solidFill>
                  <a:schemeClr val="dk1"/>
                </a:solidFill>
                <a:latin typeface="Arial"/>
                <a:ea typeface="Arial"/>
                <a:cs typeface="Arial"/>
                <a:sym typeface="Arial"/>
              </a:defRPr>
            </a:lvl6pPr>
            <a:lvl7pPr indent="0" lvl="6" marL="0" algn="r">
              <a:spcBef>
                <a:spcPts val="0"/>
              </a:spcBef>
              <a:buNone/>
              <a:defRPr sz="1000">
                <a:solidFill>
                  <a:schemeClr val="dk1"/>
                </a:solidFill>
                <a:latin typeface="Arial"/>
                <a:ea typeface="Arial"/>
                <a:cs typeface="Arial"/>
                <a:sym typeface="Arial"/>
              </a:defRPr>
            </a:lvl7pPr>
            <a:lvl8pPr indent="0" lvl="7" marL="0" algn="r">
              <a:spcBef>
                <a:spcPts val="0"/>
              </a:spcBef>
              <a:buNone/>
              <a:defRPr sz="1000">
                <a:solidFill>
                  <a:schemeClr val="dk1"/>
                </a:solidFill>
                <a:latin typeface="Arial"/>
                <a:ea typeface="Arial"/>
                <a:cs typeface="Arial"/>
                <a:sym typeface="Arial"/>
              </a:defRPr>
            </a:lvl8pPr>
            <a:lvl9pPr indent="0" lvl="8" marL="0" algn="r">
              <a:spcBef>
                <a:spcPts val="0"/>
              </a:spcBef>
              <a:buNone/>
              <a:defRPr sz="1000">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57" name="Shape 57"/>
        <p:cNvGrpSpPr/>
        <p:nvPr/>
      </p:nvGrpSpPr>
      <p:grpSpPr>
        <a:xfrm>
          <a:off x="0" y="0"/>
          <a:ext cx="0" cy="0"/>
          <a:chOff x="0" y="0"/>
          <a:chExt cx="0" cy="0"/>
        </a:xfrm>
      </p:grpSpPr>
      <p:sp>
        <p:nvSpPr>
          <p:cNvPr id="58" name="Google Shape;58;p214"/>
          <p:cNvSpPr txBox="1"/>
          <p:nvPr>
            <p:ph type="title"/>
          </p:nvPr>
        </p:nvSpPr>
        <p:spPr>
          <a:xfrm>
            <a:off x="457200" y="122238"/>
            <a:ext cx="7543800" cy="1295400"/>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214"/>
          <p:cNvSpPr txBox="1"/>
          <p:nvPr>
            <p:ph idx="1" type="body"/>
          </p:nvPr>
        </p:nvSpPr>
        <p:spPr>
          <a:xfrm>
            <a:off x="457200" y="1719263"/>
            <a:ext cx="8229600" cy="4411662"/>
          </a:xfrm>
          <a:prstGeom prst="rect">
            <a:avLst/>
          </a:prstGeom>
          <a:noFill/>
          <a:ln>
            <a:noFill/>
          </a:ln>
        </p:spPr>
        <p:txBody>
          <a:bodyPr anchorCtr="0" anchor="t" bIns="45700" lIns="91425" spcFirstLastPara="1" rIns="91425" wrap="square" tIns="45700">
            <a:noAutofit/>
          </a:bodyPr>
          <a:lstStyle>
            <a:lvl1pPr indent="-308610" lvl="0" marL="457200" algn="l">
              <a:spcBef>
                <a:spcPts val="360"/>
              </a:spcBef>
              <a:spcAft>
                <a:spcPts val="0"/>
              </a:spcAft>
              <a:buSzPts val="1260"/>
              <a:buChar char="●"/>
              <a:defRPr/>
            </a:lvl1pPr>
            <a:lvl2pPr indent="-308610" lvl="1" marL="914400" algn="l">
              <a:spcBef>
                <a:spcPts val="360"/>
              </a:spcBef>
              <a:spcAft>
                <a:spcPts val="0"/>
              </a:spcAft>
              <a:buSzPts val="1260"/>
              <a:buChar char="●"/>
              <a:defRPr/>
            </a:lvl2pPr>
            <a:lvl3pPr indent="-308610" lvl="2" marL="1371600" algn="l">
              <a:spcBef>
                <a:spcPts val="360"/>
              </a:spcBef>
              <a:spcAft>
                <a:spcPts val="0"/>
              </a:spcAft>
              <a:buSzPts val="1260"/>
              <a:buChar char="●"/>
              <a:defRPr/>
            </a:lvl3pPr>
            <a:lvl4pPr indent="-314325" lvl="3" marL="1828800" algn="l">
              <a:spcBef>
                <a:spcPts val="360"/>
              </a:spcBef>
              <a:spcAft>
                <a:spcPts val="0"/>
              </a:spcAft>
              <a:buSzPts val="1350"/>
              <a:buChar char="▪"/>
              <a:defRPr/>
            </a:lvl4pPr>
            <a:lvl5pPr indent="-320040" lvl="4" marL="2286000" algn="l">
              <a:spcBef>
                <a:spcPts val="360"/>
              </a:spcBef>
              <a:spcAft>
                <a:spcPts val="0"/>
              </a:spcAft>
              <a:buSzPts val="1440"/>
              <a:buChar char="▪"/>
              <a:defRPr/>
            </a:lvl5pPr>
            <a:lvl6pPr indent="-320040" lvl="5" marL="2743200" algn="l">
              <a:spcBef>
                <a:spcPts val="360"/>
              </a:spcBef>
              <a:spcAft>
                <a:spcPts val="0"/>
              </a:spcAft>
              <a:buSzPts val="1440"/>
              <a:buChar char="▪"/>
              <a:defRPr/>
            </a:lvl6pPr>
            <a:lvl7pPr indent="-320040" lvl="6" marL="3200400" algn="l">
              <a:spcBef>
                <a:spcPts val="360"/>
              </a:spcBef>
              <a:spcAft>
                <a:spcPts val="0"/>
              </a:spcAft>
              <a:buSzPts val="1440"/>
              <a:buChar char="▪"/>
              <a:defRPr/>
            </a:lvl7pPr>
            <a:lvl8pPr indent="-320040" lvl="7" marL="3657600" algn="l">
              <a:spcBef>
                <a:spcPts val="360"/>
              </a:spcBef>
              <a:spcAft>
                <a:spcPts val="0"/>
              </a:spcAft>
              <a:buSzPts val="1440"/>
              <a:buChar char="▪"/>
              <a:defRPr/>
            </a:lvl8pPr>
            <a:lvl9pPr indent="-320040" lvl="8" marL="4114800" algn="l">
              <a:spcBef>
                <a:spcPts val="360"/>
              </a:spcBef>
              <a:spcAft>
                <a:spcPts val="0"/>
              </a:spcAft>
              <a:buSzPts val="1440"/>
              <a:buChar char="▪"/>
              <a:defRPr/>
            </a:lvl9pPr>
          </a:lstStyle>
          <a:p/>
        </p:txBody>
      </p:sp>
      <p:sp>
        <p:nvSpPr>
          <p:cNvPr id="60" name="Google Shape;60;p214"/>
          <p:cNvSpPr txBox="1"/>
          <p:nvPr>
            <p:ph idx="10" type="dt"/>
          </p:nvPr>
        </p:nvSpPr>
        <p:spPr>
          <a:xfrm>
            <a:off x="457200" y="6248400"/>
            <a:ext cx="2133600" cy="457200"/>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214"/>
          <p:cNvSpPr txBox="1"/>
          <p:nvPr>
            <p:ph idx="11" type="ftr"/>
          </p:nvPr>
        </p:nvSpPr>
        <p:spPr>
          <a:xfrm>
            <a:off x="3124200" y="6248400"/>
            <a:ext cx="2895600" cy="457200"/>
          </a:xfrm>
          <a:prstGeom prst="rect">
            <a:avLst/>
          </a:prstGeom>
          <a:noFill/>
          <a:ln>
            <a:noFill/>
          </a:ln>
        </p:spPr>
        <p:txBody>
          <a:bodyPr anchorCtr="0" anchor="t"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2" name="Google Shape;62;p214"/>
          <p:cNvSpPr txBox="1"/>
          <p:nvPr>
            <p:ph idx="12" type="sldNum"/>
          </p:nvPr>
        </p:nvSpPr>
        <p:spPr>
          <a:xfrm>
            <a:off x="6553200" y="6248400"/>
            <a:ext cx="2133600" cy="457200"/>
          </a:xfrm>
          <a:prstGeom prst="rect">
            <a:avLst/>
          </a:prstGeom>
          <a:noFill/>
          <a:ln>
            <a:noFill/>
          </a:ln>
        </p:spPr>
        <p:txBody>
          <a:bodyPr anchorCtr="0" anchor="t" bIns="45700" lIns="91425" spcFirstLastPara="1" rIns="91425" wrap="square" tIns="45700">
            <a:noAutofit/>
          </a:bodyPr>
          <a:lstStyle>
            <a:lvl1pPr indent="0" lvl="0" marL="0" algn="r">
              <a:spcBef>
                <a:spcPts val="0"/>
              </a:spcBef>
              <a:buNone/>
              <a:defRPr sz="1000">
                <a:solidFill>
                  <a:schemeClr val="dk1"/>
                </a:solidFill>
                <a:latin typeface="Arial"/>
                <a:ea typeface="Arial"/>
                <a:cs typeface="Arial"/>
                <a:sym typeface="Arial"/>
              </a:defRPr>
            </a:lvl1pPr>
            <a:lvl2pPr indent="0" lvl="1" marL="0" algn="r">
              <a:spcBef>
                <a:spcPts val="0"/>
              </a:spcBef>
              <a:buNone/>
              <a:defRPr sz="1000">
                <a:solidFill>
                  <a:schemeClr val="dk1"/>
                </a:solidFill>
                <a:latin typeface="Arial"/>
                <a:ea typeface="Arial"/>
                <a:cs typeface="Arial"/>
                <a:sym typeface="Arial"/>
              </a:defRPr>
            </a:lvl2pPr>
            <a:lvl3pPr indent="0" lvl="2" marL="0" algn="r">
              <a:spcBef>
                <a:spcPts val="0"/>
              </a:spcBef>
              <a:buNone/>
              <a:defRPr sz="1000">
                <a:solidFill>
                  <a:schemeClr val="dk1"/>
                </a:solidFill>
                <a:latin typeface="Arial"/>
                <a:ea typeface="Arial"/>
                <a:cs typeface="Arial"/>
                <a:sym typeface="Arial"/>
              </a:defRPr>
            </a:lvl3pPr>
            <a:lvl4pPr indent="0" lvl="3" marL="0" algn="r">
              <a:spcBef>
                <a:spcPts val="0"/>
              </a:spcBef>
              <a:buNone/>
              <a:defRPr sz="1000">
                <a:solidFill>
                  <a:schemeClr val="dk1"/>
                </a:solidFill>
                <a:latin typeface="Arial"/>
                <a:ea typeface="Arial"/>
                <a:cs typeface="Arial"/>
                <a:sym typeface="Arial"/>
              </a:defRPr>
            </a:lvl4pPr>
            <a:lvl5pPr indent="0" lvl="4" marL="0" algn="r">
              <a:spcBef>
                <a:spcPts val="0"/>
              </a:spcBef>
              <a:buNone/>
              <a:defRPr sz="1000">
                <a:solidFill>
                  <a:schemeClr val="dk1"/>
                </a:solidFill>
                <a:latin typeface="Arial"/>
                <a:ea typeface="Arial"/>
                <a:cs typeface="Arial"/>
                <a:sym typeface="Arial"/>
              </a:defRPr>
            </a:lvl5pPr>
            <a:lvl6pPr indent="0" lvl="5" marL="0" algn="r">
              <a:spcBef>
                <a:spcPts val="0"/>
              </a:spcBef>
              <a:buNone/>
              <a:defRPr sz="1000">
                <a:solidFill>
                  <a:schemeClr val="dk1"/>
                </a:solidFill>
                <a:latin typeface="Arial"/>
                <a:ea typeface="Arial"/>
                <a:cs typeface="Arial"/>
                <a:sym typeface="Arial"/>
              </a:defRPr>
            </a:lvl6pPr>
            <a:lvl7pPr indent="0" lvl="6" marL="0" algn="r">
              <a:spcBef>
                <a:spcPts val="0"/>
              </a:spcBef>
              <a:buNone/>
              <a:defRPr sz="1000">
                <a:solidFill>
                  <a:schemeClr val="dk1"/>
                </a:solidFill>
                <a:latin typeface="Arial"/>
                <a:ea typeface="Arial"/>
                <a:cs typeface="Arial"/>
                <a:sym typeface="Arial"/>
              </a:defRPr>
            </a:lvl7pPr>
            <a:lvl8pPr indent="0" lvl="7" marL="0" algn="r">
              <a:spcBef>
                <a:spcPts val="0"/>
              </a:spcBef>
              <a:buNone/>
              <a:defRPr sz="1000">
                <a:solidFill>
                  <a:schemeClr val="dk1"/>
                </a:solidFill>
                <a:latin typeface="Arial"/>
                <a:ea typeface="Arial"/>
                <a:cs typeface="Arial"/>
                <a:sym typeface="Arial"/>
              </a:defRPr>
            </a:lvl8pPr>
            <a:lvl9pPr indent="0" lvl="8" marL="0" algn="r">
              <a:spcBef>
                <a:spcPts val="0"/>
              </a:spcBef>
              <a:buNone/>
              <a:defRPr sz="1000">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showMasterSp="0" type="title">
  <p:cSld name="TITLE">
    <p:spTree>
      <p:nvGrpSpPr>
        <p:cNvPr id="63" name="Shape 63"/>
        <p:cNvGrpSpPr/>
        <p:nvPr/>
      </p:nvGrpSpPr>
      <p:grpSpPr>
        <a:xfrm>
          <a:off x="0" y="0"/>
          <a:ext cx="0" cy="0"/>
          <a:chOff x="0" y="0"/>
          <a:chExt cx="0" cy="0"/>
        </a:xfrm>
      </p:grpSpPr>
      <p:cxnSp>
        <p:nvCxnSpPr>
          <p:cNvPr id="64" name="Google Shape;64;p215"/>
          <p:cNvCxnSpPr/>
          <p:nvPr/>
        </p:nvCxnSpPr>
        <p:spPr>
          <a:xfrm>
            <a:off x="7315200" y="1066800"/>
            <a:ext cx="0" cy="4495800"/>
          </a:xfrm>
          <a:prstGeom prst="straightConnector1">
            <a:avLst/>
          </a:prstGeom>
          <a:noFill/>
          <a:ln cap="flat" cmpd="sng" w="9525">
            <a:solidFill>
              <a:schemeClr val="dk1"/>
            </a:solidFill>
            <a:prstDash val="solid"/>
            <a:round/>
            <a:headEnd len="med" w="med" type="none"/>
            <a:tailEnd len="med" w="med" type="none"/>
          </a:ln>
        </p:spPr>
      </p:cxnSp>
      <p:grpSp>
        <p:nvGrpSpPr>
          <p:cNvPr id="65" name="Google Shape;65;p215"/>
          <p:cNvGrpSpPr/>
          <p:nvPr/>
        </p:nvGrpSpPr>
        <p:grpSpPr>
          <a:xfrm>
            <a:off x="7493000" y="2992438"/>
            <a:ext cx="1338263" cy="2189162"/>
            <a:chOff x="4704" y="1885"/>
            <a:chExt cx="843" cy="1379"/>
          </a:xfrm>
        </p:grpSpPr>
        <p:sp>
          <p:nvSpPr>
            <p:cNvPr id="66" name="Google Shape;66;p215"/>
            <p:cNvSpPr/>
            <p:nvPr/>
          </p:nvSpPr>
          <p:spPr>
            <a:xfrm>
              <a:off x="4704" y="1885"/>
              <a:ext cx="127" cy="127"/>
            </a:xfrm>
            <a:prstGeom prst="ellipse">
              <a:avLst/>
            </a:pr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67" name="Google Shape;67;p215"/>
            <p:cNvSpPr/>
            <p:nvPr/>
          </p:nvSpPr>
          <p:spPr>
            <a:xfrm>
              <a:off x="4883" y="1885"/>
              <a:ext cx="127" cy="127"/>
            </a:xfrm>
            <a:prstGeom prst="ellipse">
              <a:avLst/>
            </a:pr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68" name="Google Shape;68;p215"/>
            <p:cNvSpPr/>
            <p:nvPr/>
          </p:nvSpPr>
          <p:spPr>
            <a:xfrm>
              <a:off x="5062" y="1885"/>
              <a:ext cx="127" cy="127"/>
            </a:xfrm>
            <a:prstGeom prst="ellipse">
              <a:avLst/>
            </a:pr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69" name="Google Shape;69;p215"/>
            <p:cNvSpPr/>
            <p:nvPr/>
          </p:nvSpPr>
          <p:spPr>
            <a:xfrm>
              <a:off x="4704" y="2064"/>
              <a:ext cx="127" cy="127"/>
            </a:xfrm>
            <a:prstGeom prst="ellipse">
              <a:avLst/>
            </a:pr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70" name="Google Shape;70;p215"/>
            <p:cNvSpPr/>
            <p:nvPr/>
          </p:nvSpPr>
          <p:spPr>
            <a:xfrm>
              <a:off x="4883" y="2064"/>
              <a:ext cx="127" cy="127"/>
            </a:xfrm>
            <a:prstGeom prst="ellipse">
              <a:avLst/>
            </a:pr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71" name="Google Shape;71;p215"/>
            <p:cNvSpPr/>
            <p:nvPr/>
          </p:nvSpPr>
          <p:spPr>
            <a:xfrm>
              <a:off x="5062" y="2064"/>
              <a:ext cx="127" cy="127"/>
            </a:xfrm>
            <a:prstGeom prst="ellipse">
              <a:avLst/>
            </a:pr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72" name="Google Shape;72;p215"/>
            <p:cNvSpPr/>
            <p:nvPr/>
          </p:nvSpPr>
          <p:spPr>
            <a:xfrm>
              <a:off x="5241" y="2064"/>
              <a:ext cx="127" cy="127"/>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73" name="Google Shape;73;p215"/>
            <p:cNvSpPr/>
            <p:nvPr/>
          </p:nvSpPr>
          <p:spPr>
            <a:xfrm>
              <a:off x="4704" y="2243"/>
              <a:ext cx="127" cy="127"/>
            </a:xfrm>
            <a:prstGeom prst="ellipse">
              <a:avLst/>
            </a:pr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74" name="Google Shape;74;p215"/>
            <p:cNvSpPr/>
            <p:nvPr/>
          </p:nvSpPr>
          <p:spPr>
            <a:xfrm>
              <a:off x="4883" y="2243"/>
              <a:ext cx="127" cy="127"/>
            </a:xfrm>
            <a:prstGeom prst="ellipse">
              <a:avLst/>
            </a:pr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75" name="Google Shape;75;p215"/>
            <p:cNvSpPr/>
            <p:nvPr/>
          </p:nvSpPr>
          <p:spPr>
            <a:xfrm>
              <a:off x="5062" y="2243"/>
              <a:ext cx="127" cy="127"/>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76" name="Google Shape;76;p215"/>
            <p:cNvSpPr/>
            <p:nvPr/>
          </p:nvSpPr>
          <p:spPr>
            <a:xfrm>
              <a:off x="5241" y="2243"/>
              <a:ext cx="127" cy="127"/>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77" name="Google Shape;77;p215"/>
            <p:cNvSpPr/>
            <p:nvPr/>
          </p:nvSpPr>
          <p:spPr>
            <a:xfrm>
              <a:off x="5420" y="2243"/>
              <a:ext cx="127" cy="1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78" name="Google Shape;78;p215"/>
            <p:cNvSpPr/>
            <p:nvPr/>
          </p:nvSpPr>
          <p:spPr>
            <a:xfrm>
              <a:off x="4704" y="2421"/>
              <a:ext cx="127" cy="128"/>
            </a:xfrm>
            <a:prstGeom prst="ellipse">
              <a:avLst/>
            </a:pr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79" name="Google Shape;79;p215"/>
            <p:cNvSpPr/>
            <p:nvPr/>
          </p:nvSpPr>
          <p:spPr>
            <a:xfrm>
              <a:off x="4883" y="2421"/>
              <a:ext cx="127" cy="128"/>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80" name="Google Shape;80;p215"/>
            <p:cNvSpPr/>
            <p:nvPr/>
          </p:nvSpPr>
          <p:spPr>
            <a:xfrm>
              <a:off x="5062" y="2421"/>
              <a:ext cx="127" cy="128"/>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81" name="Google Shape;81;p215"/>
            <p:cNvSpPr/>
            <p:nvPr/>
          </p:nvSpPr>
          <p:spPr>
            <a:xfrm>
              <a:off x="5241" y="2421"/>
              <a:ext cx="127" cy="128"/>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82" name="Google Shape;82;p215"/>
            <p:cNvSpPr/>
            <p:nvPr/>
          </p:nvSpPr>
          <p:spPr>
            <a:xfrm>
              <a:off x="4704" y="2600"/>
              <a:ext cx="127" cy="128"/>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83" name="Google Shape;83;p215"/>
            <p:cNvSpPr/>
            <p:nvPr/>
          </p:nvSpPr>
          <p:spPr>
            <a:xfrm>
              <a:off x="4883" y="2600"/>
              <a:ext cx="127" cy="128"/>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84" name="Google Shape;84;p215"/>
            <p:cNvSpPr/>
            <p:nvPr/>
          </p:nvSpPr>
          <p:spPr>
            <a:xfrm>
              <a:off x="5062" y="2600"/>
              <a:ext cx="127" cy="128"/>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85" name="Google Shape;85;p215"/>
            <p:cNvSpPr/>
            <p:nvPr/>
          </p:nvSpPr>
          <p:spPr>
            <a:xfrm>
              <a:off x="5241" y="2600"/>
              <a:ext cx="127" cy="128"/>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86" name="Google Shape;86;p215"/>
            <p:cNvSpPr/>
            <p:nvPr/>
          </p:nvSpPr>
          <p:spPr>
            <a:xfrm>
              <a:off x="5420" y="2600"/>
              <a:ext cx="127" cy="128"/>
            </a:xfrm>
            <a:prstGeom prst="ellipse">
              <a:avLst/>
            </a:prstGeom>
            <a:solidFill>
              <a:schemeClr val="folHlink"/>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87" name="Google Shape;87;p215"/>
            <p:cNvSpPr/>
            <p:nvPr/>
          </p:nvSpPr>
          <p:spPr>
            <a:xfrm>
              <a:off x="4704" y="2779"/>
              <a:ext cx="127" cy="127"/>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88" name="Google Shape;88;p215"/>
            <p:cNvSpPr/>
            <p:nvPr/>
          </p:nvSpPr>
          <p:spPr>
            <a:xfrm>
              <a:off x="4883" y="2779"/>
              <a:ext cx="127" cy="1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89" name="Google Shape;89;p215"/>
            <p:cNvSpPr/>
            <p:nvPr/>
          </p:nvSpPr>
          <p:spPr>
            <a:xfrm>
              <a:off x="5062" y="2779"/>
              <a:ext cx="127" cy="1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90" name="Google Shape;90;p215"/>
            <p:cNvSpPr/>
            <p:nvPr/>
          </p:nvSpPr>
          <p:spPr>
            <a:xfrm>
              <a:off x="5241" y="2779"/>
              <a:ext cx="127" cy="127"/>
            </a:xfrm>
            <a:prstGeom prst="ellipse">
              <a:avLst/>
            </a:prstGeom>
            <a:solidFill>
              <a:schemeClr val="folHlink"/>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91" name="Google Shape;91;p215"/>
            <p:cNvSpPr/>
            <p:nvPr/>
          </p:nvSpPr>
          <p:spPr>
            <a:xfrm>
              <a:off x="4704" y="2958"/>
              <a:ext cx="127" cy="1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92" name="Google Shape;92;p215"/>
            <p:cNvSpPr/>
            <p:nvPr/>
          </p:nvSpPr>
          <p:spPr>
            <a:xfrm>
              <a:off x="4883" y="2958"/>
              <a:ext cx="127" cy="1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93" name="Google Shape;93;p215"/>
            <p:cNvSpPr/>
            <p:nvPr/>
          </p:nvSpPr>
          <p:spPr>
            <a:xfrm>
              <a:off x="5062" y="2958"/>
              <a:ext cx="127" cy="127"/>
            </a:xfrm>
            <a:prstGeom prst="ellipse">
              <a:avLst/>
            </a:prstGeom>
            <a:solidFill>
              <a:schemeClr val="folHlink"/>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94" name="Google Shape;94;p215"/>
            <p:cNvSpPr/>
            <p:nvPr/>
          </p:nvSpPr>
          <p:spPr>
            <a:xfrm>
              <a:off x="5241" y="2958"/>
              <a:ext cx="127" cy="127"/>
            </a:xfrm>
            <a:prstGeom prst="ellipse">
              <a:avLst/>
            </a:prstGeom>
            <a:solidFill>
              <a:schemeClr val="folHlink"/>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95" name="Google Shape;95;p215"/>
            <p:cNvSpPr/>
            <p:nvPr/>
          </p:nvSpPr>
          <p:spPr>
            <a:xfrm>
              <a:off x="4883" y="3137"/>
              <a:ext cx="127" cy="127"/>
            </a:xfrm>
            <a:prstGeom prst="ellipse">
              <a:avLst/>
            </a:prstGeom>
            <a:solidFill>
              <a:schemeClr val="folHlink"/>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96" name="Google Shape;96;p215"/>
            <p:cNvSpPr/>
            <p:nvPr/>
          </p:nvSpPr>
          <p:spPr>
            <a:xfrm>
              <a:off x="5241" y="3137"/>
              <a:ext cx="127" cy="127"/>
            </a:xfrm>
            <a:prstGeom prst="ellipse">
              <a:avLst/>
            </a:prstGeom>
            <a:solidFill>
              <a:schemeClr val="folHlink"/>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cxnSp>
        <p:nvCxnSpPr>
          <p:cNvPr id="97" name="Google Shape;97;p215"/>
          <p:cNvCxnSpPr/>
          <p:nvPr/>
        </p:nvCxnSpPr>
        <p:spPr>
          <a:xfrm>
            <a:off x="304800" y="2819400"/>
            <a:ext cx="8229600" cy="0"/>
          </a:xfrm>
          <a:prstGeom prst="straightConnector1">
            <a:avLst/>
          </a:prstGeom>
          <a:noFill/>
          <a:ln cap="flat" cmpd="sng" w="9525">
            <a:solidFill>
              <a:schemeClr val="dk1"/>
            </a:solidFill>
            <a:prstDash val="solid"/>
            <a:round/>
            <a:headEnd len="med" w="med" type="none"/>
            <a:tailEnd len="med" w="med" type="none"/>
          </a:ln>
        </p:spPr>
      </p:cxnSp>
      <p:sp>
        <p:nvSpPr>
          <p:cNvPr id="98" name="Google Shape;98;p215"/>
          <p:cNvSpPr txBox="1"/>
          <p:nvPr>
            <p:ph type="ctrTitle"/>
          </p:nvPr>
        </p:nvSpPr>
        <p:spPr>
          <a:xfrm>
            <a:off x="315913" y="466725"/>
            <a:ext cx="6781800" cy="2133600"/>
          </a:xfrm>
          <a:prstGeom prst="rect">
            <a:avLst/>
          </a:prstGeom>
          <a:noFill/>
          <a:ln>
            <a:noFill/>
          </a:ln>
        </p:spPr>
        <p:txBody>
          <a:bodyPr anchorCtr="0" anchor="b" bIns="45700" lIns="91425" spcFirstLastPara="1" rIns="91425" wrap="square" tIns="45700">
            <a:noAutofit/>
          </a:bodyPr>
          <a:lstStyle>
            <a:lvl1pPr lvl="0" algn="r">
              <a:spcBef>
                <a:spcPts val="0"/>
              </a:spcBef>
              <a:spcAft>
                <a:spcPts val="0"/>
              </a:spcAft>
              <a:buSzPts val="1400"/>
              <a:buNone/>
              <a:defRPr sz="48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215"/>
          <p:cNvSpPr txBox="1"/>
          <p:nvPr>
            <p:ph idx="1" type="subTitle"/>
          </p:nvPr>
        </p:nvSpPr>
        <p:spPr>
          <a:xfrm>
            <a:off x="849313" y="3049588"/>
            <a:ext cx="6248400" cy="2362200"/>
          </a:xfrm>
          <a:prstGeom prst="rect">
            <a:avLst/>
          </a:prstGeom>
          <a:noFill/>
          <a:ln>
            <a:noFill/>
          </a:ln>
        </p:spPr>
        <p:txBody>
          <a:bodyPr anchorCtr="0" anchor="t" bIns="45700" lIns="91425" spcFirstLastPara="1" rIns="91425" wrap="square" tIns="45700">
            <a:noAutofit/>
          </a:bodyPr>
          <a:lstStyle>
            <a:lvl1pPr lvl="0" algn="r">
              <a:spcBef>
                <a:spcPts val="640"/>
              </a:spcBef>
              <a:spcAft>
                <a:spcPts val="0"/>
              </a:spcAft>
              <a:buSzPts val="2240"/>
              <a:buFont typeface="Noto Sans Symbols"/>
              <a:buNone/>
              <a:defRPr sz="3200"/>
            </a:lvl1pPr>
            <a:lvl2pPr lvl="1" algn="l">
              <a:spcBef>
                <a:spcPts val="360"/>
              </a:spcBef>
              <a:spcAft>
                <a:spcPts val="0"/>
              </a:spcAft>
              <a:buSzPts val="1260"/>
              <a:buChar char="●"/>
              <a:defRPr/>
            </a:lvl2pPr>
            <a:lvl3pPr lvl="2" algn="l">
              <a:spcBef>
                <a:spcPts val="360"/>
              </a:spcBef>
              <a:spcAft>
                <a:spcPts val="0"/>
              </a:spcAft>
              <a:buSzPts val="1260"/>
              <a:buChar char="●"/>
              <a:defRPr/>
            </a:lvl3pPr>
            <a:lvl4pPr lvl="3" algn="l">
              <a:spcBef>
                <a:spcPts val="360"/>
              </a:spcBef>
              <a:spcAft>
                <a:spcPts val="0"/>
              </a:spcAft>
              <a:buSzPts val="1350"/>
              <a:buChar char="▪"/>
              <a:defRPr/>
            </a:lvl4pPr>
            <a:lvl5pPr lvl="4" algn="l">
              <a:spcBef>
                <a:spcPts val="360"/>
              </a:spcBef>
              <a:spcAft>
                <a:spcPts val="0"/>
              </a:spcAft>
              <a:buSzPts val="1440"/>
              <a:buChar char="▪"/>
              <a:defRPr/>
            </a:lvl5pPr>
            <a:lvl6pPr lvl="5" algn="l">
              <a:spcBef>
                <a:spcPts val="360"/>
              </a:spcBef>
              <a:spcAft>
                <a:spcPts val="0"/>
              </a:spcAft>
              <a:buSzPts val="1440"/>
              <a:buChar char="▪"/>
              <a:defRPr/>
            </a:lvl6pPr>
            <a:lvl7pPr lvl="6" algn="l">
              <a:spcBef>
                <a:spcPts val="360"/>
              </a:spcBef>
              <a:spcAft>
                <a:spcPts val="0"/>
              </a:spcAft>
              <a:buSzPts val="1440"/>
              <a:buChar char="▪"/>
              <a:defRPr/>
            </a:lvl7pPr>
            <a:lvl8pPr lvl="7" algn="l">
              <a:spcBef>
                <a:spcPts val="360"/>
              </a:spcBef>
              <a:spcAft>
                <a:spcPts val="0"/>
              </a:spcAft>
              <a:buSzPts val="1440"/>
              <a:buChar char="▪"/>
              <a:defRPr/>
            </a:lvl8pPr>
            <a:lvl9pPr lvl="8" algn="l">
              <a:spcBef>
                <a:spcPts val="360"/>
              </a:spcBef>
              <a:spcAft>
                <a:spcPts val="0"/>
              </a:spcAft>
              <a:buSzPts val="1440"/>
              <a:buChar char="▪"/>
              <a:defRPr/>
            </a:lvl9pPr>
          </a:lstStyle>
          <a:p/>
        </p:txBody>
      </p:sp>
      <p:sp>
        <p:nvSpPr>
          <p:cNvPr id="100" name="Google Shape;100;p215"/>
          <p:cNvSpPr txBox="1"/>
          <p:nvPr>
            <p:ph idx="10" type="dt"/>
          </p:nvPr>
        </p:nvSpPr>
        <p:spPr>
          <a:xfrm>
            <a:off x="457200" y="6248400"/>
            <a:ext cx="2133600" cy="457200"/>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1" name="Google Shape;101;p215"/>
          <p:cNvSpPr txBox="1"/>
          <p:nvPr>
            <p:ph idx="11" type="ftr"/>
          </p:nvPr>
        </p:nvSpPr>
        <p:spPr>
          <a:xfrm>
            <a:off x="3124200" y="6248400"/>
            <a:ext cx="2895600" cy="457200"/>
          </a:xfrm>
          <a:prstGeom prst="rect">
            <a:avLst/>
          </a:prstGeom>
          <a:noFill/>
          <a:ln>
            <a:noFill/>
          </a:ln>
        </p:spPr>
        <p:txBody>
          <a:bodyPr anchorCtr="0" anchor="t"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2" name="Google Shape;102;p215"/>
          <p:cNvSpPr txBox="1"/>
          <p:nvPr>
            <p:ph idx="12" type="sldNum"/>
          </p:nvPr>
        </p:nvSpPr>
        <p:spPr>
          <a:xfrm>
            <a:off x="6553200" y="6248400"/>
            <a:ext cx="2133600" cy="457200"/>
          </a:xfrm>
          <a:prstGeom prst="rect">
            <a:avLst/>
          </a:prstGeom>
          <a:noFill/>
          <a:ln>
            <a:noFill/>
          </a:ln>
        </p:spPr>
        <p:txBody>
          <a:bodyPr anchorCtr="0" anchor="t" bIns="45700" lIns="91425" spcFirstLastPara="1" rIns="91425" wrap="square" tIns="45700">
            <a:noAutofit/>
          </a:bodyPr>
          <a:lstStyle>
            <a:lvl1pPr indent="0" lvl="0" marL="0" algn="r">
              <a:spcBef>
                <a:spcPts val="0"/>
              </a:spcBef>
              <a:buNone/>
              <a:defRPr sz="1000">
                <a:solidFill>
                  <a:schemeClr val="dk1"/>
                </a:solidFill>
                <a:latin typeface="Arial"/>
                <a:ea typeface="Arial"/>
                <a:cs typeface="Arial"/>
                <a:sym typeface="Arial"/>
              </a:defRPr>
            </a:lvl1pPr>
            <a:lvl2pPr indent="0" lvl="1" marL="0" algn="r">
              <a:spcBef>
                <a:spcPts val="0"/>
              </a:spcBef>
              <a:buNone/>
              <a:defRPr sz="1000">
                <a:solidFill>
                  <a:schemeClr val="dk1"/>
                </a:solidFill>
                <a:latin typeface="Arial"/>
                <a:ea typeface="Arial"/>
                <a:cs typeface="Arial"/>
                <a:sym typeface="Arial"/>
              </a:defRPr>
            </a:lvl2pPr>
            <a:lvl3pPr indent="0" lvl="2" marL="0" algn="r">
              <a:spcBef>
                <a:spcPts val="0"/>
              </a:spcBef>
              <a:buNone/>
              <a:defRPr sz="1000">
                <a:solidFill>
                  <a:schemeClr val="dk1"/>
                </a:solidFill>
                <a:latin typeface="Arial"/>
                <a:ea typeface="Arial"/>
                <a:cs typeface="Arial"/>
                <a:sym typeface="Arial"/>
              </a:defRPr>
            </a:lvl3pPr>
            <a:lvl4pPr indent="0" lvl="3" marL="0" algn="r">
              <a:spcBef>
                <a:spcPts val="0"/>
              </a:spcBef>
              <a:buNone/>
              <a:defRPr sz="1000">
                <a:solidFill>
                  <a:schemeClr val="dk1"/>
                </a:solidFill>
                <a:latin typeface="Arial"/>
                <a:ea typeface="Arial"/>
                <a:cs typeface="Arial"/>
                <a:sym typeface="Arial"/>
              </a:defRPr>
            </a:lvl4pPr>
            <a:lvl5pPr indent="0" lvl="4" marL="0" algn="r">
              <a:spcBef>
                <a:spcPts val="0"/>
              </a:spcBef>
              <a:buNone/>
              <a:defRPr sz="1000">
                <a:solidFill>
                  <a:schemeClr val="dk1"/>
                </a:solidFill>
                <a:latin typeface="Arial"/>
                <a:ea typeface="Arial"/>
                <a:cs typeface="Arial"/>
                <a:sym typeface="Arial"/>
              </a:defRPr>
            </a:lvl5pPr>
            <a:lvl6pPr indent="0" lvl="5" marL="0" algn="r">
              <a:spcBef>
                <a:spcPts val="0"/>
              </a:spcBef>
              <a:buNone/>
              <a:defRPr sz="1000">
                <a:solidFill>
                  <a:schemeClr val="dk1"/>
                </a:solidFill>
                <a:latin typeface="Arial"/>
                <a:ea typeface="Arial"/>
                <a:cs typeface="Arial"/>
                <a:sym typeface="Arial"/>
              </a:defRPr>
            </a:lvl6pPr>
            <a:lvl7pPr indent="0" lvl="6" marL="0" algn="r">
              <a:spcBef>
                <a:spcPts val="0"/>
              </a:spcBef>
              <a:buNone/>
              <a:defRPr sz="1000">
                <a:solidFill>
                  <a:schemeClr val="dk1"/>
                </a:solidFill>
                <a:latin typeface="Arial"/>
                <a:ea typeface="Arial"/>
                <a:cs typeface="Arial"/>
                <a:sym typeface="Arial"/>
              </a:defRPr>
            </a:lvl7pPr>
            <a:lvl8pPr indent="0" lvl="7" marL="0" algn="r">
              <a:spcBef>
                <a:spcPts val="0"/>
              </a:spcBef>
              <a:buNone/>
              <a:defRPr sz="1000">
                <a:solidFill>
                  <a:schemeClr val="dk1"/>
                </a:solidFill>
                <a:latin typeface="Arial"/>
                <a:ea typeface="Arial"/>
                <a:cs typeface="Arial"/>
                <a:sym typeface="Arial"/>
              </a:defRPr>
            </a:lvl8pPr>
            <a:lvl9pPr indent="0" lvl="8" marL="0" algn="r">
              <a:spcBef>
                <a:spcPts val="0"/>
              </a:spcBef>
              <a:buNone/>
              <a:defRPr sz="1000">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03" name="Shape 103"/>
        <p:cNvGrpSpPr/>
        <p:nvPr/>
      </p:nvGrpSpPr>
      <p:grpSpPr>
        <a:xfrm>
          <a:off x="0" y="0"/>
          <a:ext cx="0" cy="0"/>
          <a:chOff x="0" y="0"/>
          <a:chExt cx="0" cy="0"/>
        </a:xfrm>
      </p:grpSpPr>
      <p:sp>
        <p:nvSpPr>
          <p:cNvPr id="104" name="Google Shape;104;p216"/>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b="1" sz="400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5" name="Google Shape;105;p216"/>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Autofit/>
          </a:bodyPr>
          <a:lstStyle>
            <a:lvl1pPr indent="-228600" lvl="0" marL="457200" algn="l">
              <a:spcBef>
                <a:spcPts val="400"/>
              </a:spcBef>
              <a:spcAft>
                <a:spcPts val="0"/>
              </a:spcAft>
              <a:buSzPts val="1400"/>
              <a:buNone/>
              <a:defRPr sz="2000"/>
            </a:lvl1pPr>
            <a:lvl2pPr indent="-228600" lvl="1" marL="914400" algn="l">
              <a:spcBef>
                <a:spcPts val="360"/>
              </a:spcBef>
              <a:spcAft>
                <a:spcPts val="0"/>
              </a:spcAft>
              <a:buSzPts val="1260"/>
              <a:buNone/>
              <a:defRPr sz="1800"/>
            </a:lvl2pPr>
            <a:lvl3pPr indent="-228600" lvl="2" marL="1371600" algn="l">
              <a:spcBef>
                <a:spcPts val="320"/>
              </a:spcBef>
              <a:spcAft>
                <a:spcPts val="0"/>
              </a:spcAft>
              <a:buSzPts val="1120"/>
              <a:buNone/>
              <a:defRPr sz="1600"/>
            </a:lvl3pPr>
            <a:lvl4pPr indent="-228600" lvl="3" marL="1828800" algn="l">
              <a:spcBef>
                <a:spcPts val="280"/>
              </a:spcBef>
              <a:spcAft>
                <a:spcPts val="0"/>
              </a:spcAft>
              <a:buSzPts val="1050"/>
              <a:buNone/>
              <a:defRPr sz="1400"/>
            </a:lvl4pPr>
            <a:lvl5pPr indent="-228600" lvl="4" marL="2286000" algn="l">
              <a:spcBef>
                <a:spcPts val="280"/>
              </a:spcBef>
              <a:spcAft>
                <a:spcPts val="0"/>
              </a:spcAft>
              <a:buSzPts val="1120"/>
              <a:buNone/>
              <a:defRPr sz="1400"/>
            </a:lvl5pPr>
            <a:lvl6pPr indent="-228600" lvl="5" marL="2743200" algn="l">
              <a:spcBef>
                <a:spcPts val="280"/>
              </a:spcBef>
              <a:spcAft>
                <a:spcPts val="0"/>
              </a:spcAft>
              <a:buSzPts val="1120"/>
              <a:buNone/>
              <a:defRPr sz="1400"/>
            </a:lvl6pPr>
            <a:lvl7pPr indent="-228600" lvl="6" marL="3200400" algn="l">
              <a:spcBef>
                <a:spcPts val="280"/>
              </a:spcBef>
              <a:spcAft>
                <a:spcPts val="0"/>
              </a:spcAft>
              <a:buSzPts val="1120"/>
              <a:buNone/>
              <a:defRPr sz="1400"/>
            </a:lvl7pPr>
            <a:lvl8pPr indent="-228600" lvl="7" marL="3657600" algn="l">
              <a:spcBef>
                <a:spcPts val="280"/>
              </a:spcBef>
              <a:spcAft>
                <a:spcPts val="0"/>
              </a:spcAft>
              <a:buSzPts val="1120"/>
              <a:buNone/>
              <a:defRPr sz="1400"/>
            </a:lvl8pPr>
            <a:lvl9pPr indent="-228600" lvl="8" marL="4114800" algn="l">
              <a:spcBef>
                <a:spcPts val="280"/>
              </a:spcBef>
              <a:spcAft>
                <a:spcPts val="0"/>
              </a:spcAft>
              <a:buSzPts val="1120"/>
              <a:buNone/>
              <a:defRPr sz="1400"/>
            </a:lvl9pPr>
          </a:lstStyle>
          <a:p/>
        </p:txBody>
      </p:sp>
      <p:sp>
        <p:nvSpPr>
          <p:cNvPr id="106" name="Google Shape;106;p216"/>
          <p:cNvSpPr txBox="1"/>
          <p:nvPr>
            <p:ph idx="10" type="dt"/>
          </p:nvPr>
        </p:nvSpPr>
        <p:spPr>
          <a:xfrm>
            <a:off x="457200" y="6248400"/>
            <a:ext cx="2133600" cy="457200"/>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216"/>
          <p:cNvSpPr txBox="1"/>
          <p:nvPr>
            <p:ph idx="11" type="ftr"/>
          </p:nvPr>
        </p:nvSpPr>
        <p:spPr>
          <a:xfrm>
            <a:off x="3124200" y="6248400"/>
            <a:ext cx="2895600" cy="457200"/>
          </a:xfrm>
          <a:prstGeom prst="rect">
            <a:avLst/>
          </a:prstGeom>
          <a:noFill/>
          <a:ln>
            <a:noFill/>
          </a:ln>
        </p:spPr>
        <p:txBody>
          <a:bodyPr anchorCtr="0" anchor="t"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8" name="Google Shape;108;p216"/>
          <p:cNvSpPr txBox="1"/>
          <p:nvPr>
            <p:ph idx="12" type="sldNum"/>
          </p:nvPr>
        </p:nvSpPr>
        <p:spPr>
          <a:xfrm>
            <a:off x="6553200" y="6248400"/>
            <a:ext cx="2133600" cy="457200"/>
          </a:xfrm>
          <a:prstGeom prst="rect">
            <a:avLst/>
          </a:prstGeom>
          <a:noFill/>
          <a:ln>
            <a:noFill/>
          </a:ln>
        </p:spPr>
        <p:txBody>
          <a:bodyPr anchorCtr="0" anchor="t" bIns="45700" lIns="91425" spcFirstLastPara="1" rIns="91425" wrap="square" tIns="45700">
            <a:noAutofit/>
          </a:bodyPr>
          <a:lstStyle>
            <a:lvl1pPr indent="0" lvl="0" marL="0" algn="r">
              <a:spcBef>
                <a:spcPts val="0"/>
              </a:spcBef>
              <a:buNone/>
              <a:defRPr sz="1000">
                <a:solidFill>
                  <a:schemeClr val="dk1"/>
                </a:solidFill>
                <a:latin typeface="Arial"/>
                <a:ea typeface="Arial"/>
                <a:cs typeface="Arial"/>
                <a:sym typeface="Arial"/>
              </a:defRPr>
            </a:lvl1pPr>
            <a:lvl2pPr indent="0" lvl="1" marL="0" algn="r">
              <a:spcBef>
                <a:spcPts val="0"/>
              </a:spcBef>
              <a:buNone/>
              <a:defRPr sz="1000">
                <a:solidFill>
                  <a:schemeClr val="dk1"/>
                </a:solidFill>
                <a:latin typeface="Arial"/>
                <a:ea typeface="Arial"/>
                <a:cs typeface="Arial"/>
                <a:sym typeface="Arial"/>
              </a:defRPr>
            </a:lvl2pPr>
            <a:lvl3pPr indent="0" lvl="2" marL="0" algn="r">
              <a:spcBef>
                <a:spcPts val="0"/>
              </a:spcBef>
              <a:buNone/>
              <a:defRPr sz="1000">
                <a:solidFill>
                  <a:schemeClr val="dk1"/>
                </a:solidFill>
                <a:latin typeface="Arial"/>
                <a:ea typeface="Arial"/>
                <a:cs typeface="Arial"/>
                <a:sym typeface="Arial"/>
              </a:defRPr>
            </a:lvl3pPr>
            <a:lvl4pPr indent="0" lvl="3" marL="0" algn="r">
              <a:spcBef>
                <a:spcPts val="0"/>
              </a:spcBef>
              <a:buNone/>
              <a:defRPr sz="1000">
                <a:solidFill>
                  <a:schemeClr val="dk1"/>
                </a:solidFill>
                <a:latin typeface="Arial"/>
                <a:ea typeface="Arial"/>
                <a:cs typeface="Arial"/>
                <a:sym typeface="Arial"/>
              </a:defRPr>
            </a:lvl4pPr>
            <a:lvl5pPr indent="0" lvl="4" marL="0" algn="r">
              <a:spcBef>
                <a:spcPts val="0"/>
              </a:spcBef>
              <a:buNone/>
              <a:defRPr sz="1000">
                <a:solidFill>
                  <a:schemeClr val="dk1"/>
                </a:solidFill>
                <a:latin typeface="Arial"/>
                <a:ea typeface="Arial"/>
                <a:cs typeface="Arial"/>
                <a:sym typeface="Arial"/>
              </a:defRPr>
            </a:lvl5pPr>
            <a:lvl6pPr indent="0" lvl="5" marL="0" algn="r">
              <a:spcBef>
                <a:spcPts val="0"/>
              </a:spcBef>
              <a:buNone/>
              <a:defRPr sz="1000">
                <a:solidFill>
                  <a:schemeClr val="dk1"/>
                </a:solidFill>
                <a:latin typeface="Arial"/>
                <a:ea typeface="Arial"/>
                <a:cs typeface="Arial"/>
                <a:sym typeface="Arial"/>
              </a:defRPr>
            </a:lvl6pPr>
            <a:lvl7pPr indent="0" lvl="6" marL="0" algn="r">
              <a:spcBef>
                <a:spcPts val="0"/>
              </a:spcBef>
              <a:buNone/>
              <a:defRPr sz="1000">
                <a:solidFill>
                  <a:schemeClr val="dk1"/>
                </a:solidFill>
                <a:latin typeface="Arial"/>
                <a:ea typeface="Arial"/>
                <a:cs typeface="Arial"/>
                <a:sym typeface="Arial"/>
              </a:defRPr>
            </a:lvl7pPr>
            <a:lvl8pPr indent="0" lvl="7" marL="0" algn="r">
              <a:spcBef>
                <a:spcPts val="0"/>
              </a:spcBef>
              <a:buNone/>
              <a:defRPr sz="1000">
                <a:solidFill>
                  <a:schemeClr val="dk1"/>
                </a:solidFill>
                <a:latin typeface="Arial"/>
                <a:ea typeface="Arial"/>
                <a:cs typeface="Arial"/>
                <a:sym typeface="Arial"/>
              </a:defRPr>
            </a:lvl8pPr>
            <a:lvl9pPr indent="0" lvl="8" marL="0" algn="r">
              <a:spcBef>
                <a:spcPts val="0"/>
              </a:spcBef>
              <a:buNone/>
              <a:defRPr sz="1000">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09" name="Shape 109"/>
        <p:cNvGrpSpPr/>
        <p:nvPr/>
      </p:nvGrpSpPr>
      <p:grpSpPr>
        <a:xfrm>
          <a:off x="0" y="0"/>
          <a:ext cx="0" cy="0"/>
          <a:chOff x="0" y="0"/>
          <a:chExt cx="0" cy="0"/>
        </a:xfrm>
      </p:grpSpPr>
      <p:sp>
        <p:nvSpPr>
          <p:cNvPr id="110" name="Google Shape;110;p217"/>
          <p:cNvSpPr txBox="1"/>
          <p:nvPr>
            <p:ph type="title"/>
          </p:nvPr>
        </p:nvSpPr>
        <p:spPr>
          <a:xfrm>
            <a:off x="457200" y="122238"/>
            <a:ext cx="7543800" cy="1295400"/>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1" name="Google Shape;111;p217"/>
          <p:cNvSpPr txBox="1"/>
          <p:nvPr>
            <p:ph idx="1" type="body"/>
          </p:nvPr>
        </p:nvSpPr>
        <p:spPr>
          <a:xfrm>
            <a:off x="457200" y="1719263"/>
            <a:ext cx="4038600" cy="4411662"/>
          </a:xfrm>
          <a:prstGeom prst="rect">
            <a:avLst/>
          </a:prstGeom>
          <a:noFill/>
          <a:ln>
            <a:noFill/>
          </a:ln>
        </p:spPr>
        <p:txBody>
          <a:bodyPr anchorCtr="0" anchor="t" bIns="45700" lIns="91425" spcFirstLastPara="1" rIns="91425" wrap="square" tIns="45700">
            <a:noAutofit/>
          </a:bodyPr>
          <a:lstStyle>
            <a:lvl1pPr indent="-353060" lvl="0" marL="457200" algn="l">
              <a:spcBef>
                <a:spcPts val="560"/>
              </a:spcBef>
              <a:spcAft>
                <a:spcPts val="0"/>
              </a:spcAft>
              <a:buSzPts val="1960"/>
              <a:buChar char="●"/>
              <a:defRPr sz="2800"/>
            </a:lvl1pPr>
            <a:lvl2pPr indent="-335280" lvl="1" marL="914400" algn="l">
              <a:spcBef>
                <a:spcPts val="480"/>
              </a:spcBef>
              <a:spcAft>
                <a:spcPts val="0"/>
              </a:spcAft>
              <a:buSzPts val="1680"/>
              <a:buChar char="●"/>
              <a:defRPr sz="2400"/>
            </a:lvl2pPr>
            <a:lvl3pPr indent="-317500" lvl="2" marL="1371600" algn="l">
              <a:spcBef>
                <a:spcPts val="400"/>
              </a:spcBef>
              <a:spcAft>
                <a:spcPts val="0"/>
              </a:spcAft>
              <a:buSzPts val="1400"/>
              <a:buChar char="●"/>
              <a:defRPr sz="2000"/>
            </a:lvl3pPr>
            <a:lvl4pPr indent="-314325" lvl="3" marL="1828800" algn="l">
              <a:spcBef>
                <a:spcPts val="360"/>
              </a:spcBef>
              <a:spcAft>
                <a:spcPts val="0"/>
              </a:spcAft>
              <a:buSzPts val="1350"/>
              <a:buChar char="▪"/>
              <a:defRPr sz="1800"/>
            </a:lvl4pPr>
            <a:lvl5pPr indent="-320040" lvl="4" marL="2286000" algn="l">
              <a:spcBef>
                <a:spcPts val="360"/>
              </a:spcBef>
              <a:spcAft>
                <a:spcPts val="0"/>
              </a:spcAft>
              <a:buSzPts val="1440"/>
              <a:buChar char="▪"/>
              <a:defRPr sz="1800"/>
            </a:lvl5pPr>
            <a:lvl6pPr indent="-320040" lvl="5" marL="2743200" algn="l">
              <a:spcBef>
                <a:spcPts val="360"/>
              </a:spcBef>
              <a:spcAft>
                <a:spcPts val="0"/>
              </a:spcAft>
              <a:buSzPts val="1440"/>
              <a:buChar char="▪"/>
              <a:defRPr sz="1800"/>
            </a:lvl6pPr>
            <a:lvl7pPr indent="-320040" lvl="6" marL="3200400" algn="l">
              <a:spcBef>
                <a:spcPts val="360"/>
              </a:spcBef>
              <a:spcAft>
                <a:spcPts val="0"/>
              </a:spcAft>
              <a:buSzPts val="1440"/>
              <a:buChar char="▪"/>
              <a:defRPr sz="1800"/>
            </a:lvl7pPr>
            <a:lvl8pPr indent="-320040" lvl="7" marL="3657600" algn="l">
              <a:spcBef>
                <a:spcPts val="360"/>
              </a:spcBef>
              <a:spcAft>
                <a:spcPts val="0"/>
              </a:spcAft>
              <a:buSzPts val="1440"/>
              <a:buChar char="▪"/>
              <a:defRPr sz="1800"/>
            </a:lvl8pPr>
            <a:lvl9pPr indent="-320040" lvl="8" marL="4114800" algn="l">
              <a:spcBef>
                <a:spcPts val="360"/>
              </a:spcBef>
              <a:spcAft>
                <a:spcPts val="0"/>
              </a:spcAft>
              <a:buSzPts val="1440"/>
              <a:buChar char="▪"/>
              <a:defRPr sz="1800"/>
            </a:lvl9pPr>
          </a:lstStyle>
          <a:p/>
        </p:txBody>
      </p:sp>
      <p:sp>
        <p:nvSpPr>
          <p:cNvPr id="112" name="Google Shape;112;p217"/>
          <p:cNvSpPr txBox="1"/>
          <p:nvPr>
            <p:ph idx="2" type="body"/>
          </p:nvPr>
        </p:nvSpPr>
        <p:spPr>
          <a:xfrm>
            <a:off x="4648200" y="1719263"/>
            <a:ext cx="4038600" cy="4411662"/>
          </a:xfrm>
          <a:prstGeom prst="rect">
            <a:avLst/>
          </a:prstGeom>
          <a:noFill/>
          <a:ln>
            <a:noFill/>
          </a:ln>
        </p:spPr>
        <p:txBody>
          <a:bodyPr anchorCtr="0" anchor="t" bIns="45700" lIns="91425" spcFirstLastPara="1" rIns="91425" wrap="square" tIns="45700">
            <a:noAutofit/>
          </a:bodyPr>
          <a:lstStyle>
            <a:lvl1pPr indent="-353060" lvl="0" marL="457200" algn="l">
              <a:spcBef>
                <a:spcPts val="560"/>
              </a:spcBef>
              <a:spcAft>
                <a:spcPts val="0"/>
              </a:spcAft>
              <a:buSzPts val="1960"/>
              <a:buChar char="●"/>
              <a:defRPr sz="2800"/>
            </a:lvl1pPr>
            <a:lvl2pPr indent="-335280" lvl="1" marL="914400" algn="l">
              <a:spcBef>
                <a:spcPts val="480"/>
              </a:spcBef>
              <a:spcAft>
                <a:spcPts val="0"/>
              </a:spcAft>
              <a:buSzPts val="1680"/>
              <a:buChar char="●"/>
              <a:defRPr sz="2400"/>
            </a:lvl2pPr>
            <a:lvl3pPr indent="-317500" lvl="2" marL="1371600" algn="l">
              <a:spcBef>
                <a:spcPts val="400"/>
              </a:spcBef>
              <a:spcAft>
                <a:spcPts val="0"/>
              </a:spcAft>
              <a:buSzPts val="1400"/>
              <a:buChar char="●"/>
              <a:defRPr sz="2000"/>
            </a:lvl3pPr>
            <a:lvl4pPr indent="-314325" lvl="3" marL="1828800" algn="l">
              <a:spcBef>
                <a:spcPts val="360"/>
              </a:spcBef>
              <a:spcAft>
                <a:spcPts val="0"/>
              </a:spcAft>
              <a:buSzPts val="1350"/>
              <a:buChar char="▪"/>
              <a:defRPr sz="1800"/>
            </a:lvl4pPr>
            <a:lvl5pPr indent="-320040" lvl="4" marL="2286000" algn="l">
              <a:spcBef>
                <a:spcPts val="360"/>
              </a:spcBef>
              <a:spcAft>
                <a:spcPts val="0"/>
              </a:spcAft>
              <a:buSzPts val="1440"/>
              <a:buChar char="▪"/>
              <a:defRPr sz="1800"/>
            </a:lvl5pPr>
            <a:lvl6pPr indent="-320040" lvl="5" marL="2743200" algn="l">
              <a:spcBef>
                <a:spcPts val="360"/>
              </a:spcBef>
              <a:spcAft>
                <a:spcPts val="0"/>
              </a:spcAft>
              <a:buSzPts val="1440"/>
              <a:buChar char="▪"/>
              <a:defRPr sz="1800"/>
            </a:lvl6pPr>
            <a:lvl7pPr indent="-320040" lvl="6" marL="3200400" algn="l">
              <a:spcBef>
                <a:spcPts val="360"/>
              </a:spcBef>
              <a:spcAft>
                <a:spcPts val="0"/>
              </a:spcAft>
              <a:buSzPts val="1440"/>
              <a:buChar char="▪"/>
              <a:defRPr sz="1800"/>
            </a:lvl7pPr>
            <a:lvl8pPr indent="-320040" lvl="7" marL="3657600" algn="l">
              <a:spcBef>
                <a:spcPts val="360"/>
              </a:spcBef>
              <a:spcAft>
                <a:spcPts val="0"/>
              </a:spcAft>
              <a:buSzPts val="1440"/>
              <a:buChar char="▪"/>
              <a:defRPr sz="1800"/>
            </a:lvl8pPr>
            <a:lvl9pPr indent="-320040" lvl="8" marL="4114800" algn="l">
              <a:spcBef>
                <a:spcPts val="360"/>
              </a:spcBef>
              <a:spcAft>
                <a:spcPts val="0"/>
              </a:spcAft>
              <a:buSzPts val="1440"/>
              <a:buChar char="▪"/>
              <a:defRPr sz="1800"/>
            </a:lvl9pPr>
          </a:lstStyle>
          <a:p/>
        </p:txBody>
      </p:sp>
      <p:sp>
        <p:nvSpPr>
          <p:cNvPr id="113" name="Google Shape;113;p217"/>
          <p:cNvSpPr txBox="1"/>
          <p:nvPr>
            <p:ph idx="10" type="dt"/>
          </p:nvPr>
        </p:nvSpPr>
        <p:spPr>
          <a:xfrm>
            <a:off x="457200" y="6248400"/>
            <a:ext cx="2133600" cy="457200"/>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217"/>
          <p:cNvSpPr txBox="1"/>
          <p:nvPr>
            <p:ph idx="11" type="ftr"/>
          </p:nvPr>
        </p:nvSpPr>
        <p:spPr>
          <a:xfrm>
            <a:off x="3124200" y="6248400"/>
            <a:ext cx="2895600" cy="457200"/>
          </a:xfrm>
          <a:prstGeom prst="rect">
            <a:avLst/>
          </a:prstGeom>
          <a:noFill/>
          <a:ln>
            <a:noFill/>
          </a:ln>
        </p:spPr>
        <p:txBody>
          <a:bodyPr anchorCtr="0" anchor="t"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5" name="Google Shape;115;p217"/>
          <p:cNvSpPr txBox="1"/>
          <p:nvPr>
            <p:ph idx="12" type="sldNum"/>
          </p:nvPr>
        </p:nvSpPr>
        <p:spPr>
          <a:xfrm>
            <a:off x="6553200" y="6248400"/>
            <a:ext cx="2133600" cy="457200"/>
          </a:xfrm>
          <a:prstGeom prst="rect">
            <a:avLst/>
          </a:prstGeom>
          <a:noFill/>
          <a:ln>
            <a:noFill/>
          </a:ln>
        </p:spPr>
        <p:txBody>
          <a:bodyPr anchorCtr="0" anchor="t" bIns="45700" lIns="91425" spcFirstLastPara="1" rIns="91425" wrap="square" tIns="45700">
            <a:noAutofit/>
          </a:bodyPr>
          <a:lstStyle>
            <a:lvl1pPr indent="0" lvl="0" marL="0" algn="r">
              <a:spcBef>
                <a:spcPts val="0"/>
              </a:spcBef>
              <a:buNone/>
              <a:defRPr sz="1000">
                <a:solidFill>
                  <a:schemeClr val="dk1"/>
                </a:solidFill>
                <a:latin typeface="Arial"/>
                <a:ea typeface="Arial"/>
                <a:cs typeface="Arial"/>
                <a:sym typeface="Arial"/>
              </a:defRPr>
            </a:lvl1pPr>
            <a:lvl2pPr indent="0" lvl="1" marL="0" algn="r">
              <a:spcBef>
                <a:spcPts val="0"/>
              </a:spcBef>
              <a:buNone/>
              <a:defRPr sz="1000">
                <a:solidFill>
                  <a:schemeClr val="dk1"/>
                </a:solidFill>
                <a:latin typeface="Arial"/>
                <a:ea typeface="Arial"/>
                <a:cs typeface="Arial"/>
                <a:sym typeface="Arial"/>
              </a:defRPr>
            </a:lvl2pPr>
            <a:lvl3pPr indent="0" lvl="2" marL="0" algn="r">
              <a:spcBef>
                <a:spcPts val="0"/>
              </a:spcBef>
              <a:buNone/>
              <a:defRPr sz="1000">
                <a:solidFill>
                  <a:schemeClr val="dk1"/>
                </a:solidFill>
                <a:latin typeface="Arial"/>
                <a:ea typeface="Arial"/>
                <a:cs typeface="Arial"/>
                <a:sym typeface="Arial"/>
              </a:defRPr>
            </a:lvl3pPr>
            <a:lvl4pPr indent="0" lvl="3" marL="0" algn="r">
              <a:spcBef>
                <a:spcPts val="0"/>
              </a:spcBef>
              <a:buNone/>
              <a:defRPr sz="1000">
                <a:solidFill>
                  <a:schemeClr val="dk1"/>
                </a:solidFill>
                <a:latin typeface="Arial"/>
                <a:ea typeface="Arial"/>
                <a:cs typeface="Arial"/>
                <a:sym typeface="Arial"/>
              </a:defRPr>
            </a:lvl4pPr>
            <a:lvl5pPr indent="0" lvl="4" marL="0" algn="r">
              <a:spcBef>
                <a:spcPts val="0"/>
              </a:spcBef>
              <a:buNone/>
              <a:defRPr sz="1000">
                <a:solidFill>
                  <a:schemeClr val="dk1"/>
                </a:solidFill>
                <a:latin typeface="Arial"/>
                <a:ea typeface="Arial"/>
                <a:cs typeface="Arial"/>
                <a:sym typeface="Arial"/>
              </a:defRPr>
            </a:lvl5pPr>
            <a:lvl6pPr indent="0" lvl="5" marL="0" algn="r">
              <a:spcBef>
                <a:spcPts val="0"/>
              </a:spcBef>
              <a:buNone/>
              <a:defRPr sz="1000">
                <a:solidFill>
                  <a:schemeClr val="dk1"/>
                </a:solidFill>
                <a:latin typeface="Arial"/>
                <a:ea typeface="Arial"/>
                <a:cs typeface="Arial"/>
                <a:sym typeface="Arial"/>
              </a:defRPr>
            </a:lvl6pPr>
            <a:lvl7pPr indent="0" lvl="6" marL="0" algn="r">
              <a:spcBef>
                <a:spcPts val="0"/>
              </a:spcBef>
              <a:buNone/>
              <a:defRPr sz="1000">
                <a:solidFill>
                  <a:schemeClr val="dk1"/>
                </a:solidFill>
                <a:latin typeface="Arial"/>
                <a:ea typeface="Arial"/>
                <a:cs typeface="Arial"/>
                <a:sym typeface="Arial"/>
              </a:defRPr>
            </a:lvl7pPr>
            <a:lvl8pPr indent="0" lvl="7" marL="0" algn="r">
              <a:spcBef>
                <a:spcPts val="0"/>
              </a:spcBef>
              <a:buNone/>
              <a:defRPr sz="1000">
                <a:solidFill>
                  <a:schemeClr val="dk1"/>
                </a:solidFill>
                <a:latin typeface="Arial"/>
                <a:ea typeface="Arial"/>
                <a:cs typeface="Arial"/>
                <a:sym typeface="Arial"/>
              </a:defRPr>
            </a:lvl8pPr>
            <a:lvl9pPr indent="0" lvl="8" marL="0" algn="r">
              <a:spcBef>
                <a:spcPts val="0"/>
              </a:spcBef>
              <a:buNone/>
              <a:defRPr sz="1000">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16" name="Shape 116"/>
        <p:cNvGrpSpPr/>
        <p:nvPr/>
      </p:nvGrpSpPr>
      <p:grpSpPr>
        <a:xfrm>
          <a:off x="0" y="0"/>
          <a:ext cx="0" cy="0"/>
          <a:chOff x="0" y="0"/>
          <a:chExt cx="0" cy="0"/>
        </a:xfrm>
      </p:grpSpPr>
      <p:sp>
        <p:nvSpPr>
          <p:cNvPr id="117" name="Google Shape;117;p218"/>
          <p:cNvSpPr txBox="1"/>
          <p:nvPr>
            <p:ph type="title"/>
          </p:nvPr>
        </p:nvSpPr>
        <p:spPr>
          <a:xfrm>
            <a:off x="457200" y="274638"/>
            <a:ext cx="8229600" cy="1143000"/>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8" name="Google Shape;118;p218"/>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Autofit/>
          </a:bodyPr>
          <a:lstStyle>
            <a:lvl1pPr indent="-228600" lvl="0" marL="457200" algn="l">
              <a:spcBef>
                <a:spcPts val="480"/>
              </a:spcBef>
              <a:spcAft>
                <a:spcPts val="0"/>
              </a:spcAft>
              <a:buSzPts val="1680"/>
              <a:buNone/>
              <a:defRPr b="1" sz="2400"/>
            </a:lvl1pPr>
            <a:lvl2pPr indent="-228600" lvl="1" marL="914400" algn="l">
              <a:spcBef>
                <a:spcPts val="400"/>
              </a:spcBef>
              <a:spcAft>
                <a:spcPts val="0"/>
              </a:spcAft>
              <a:buSzPts val="1400"/>
              <a:buNone/>
              <a:defRPr b="1" sz="2000"/>
            </a:lvl2pPr>
            <a:lvl3pPr indent="-228600" lvl="2" marL="1371600" algn="l">
              <a:spcBef>
                <a:spcPts val="360"/>
              </a:spcBef>
              <a:spcAft>
                <a:spcPts val="0"/>
              </a:spcAft>
              <a:buSzPts val="1260"/>
              <a:buNone/>
              <a:defRPr b="1" sz="1800"/>
            </a:lvl3pPr>
            <a:lvl4pPr indent="-228600" lvl="3" marL="1828800" algn="l">
              <a:spcBef>
                <a:spcPts val="320"/>
              </a:spcBef>
              <a:spcAft>
                <a:spcPts val="0"/>
              </a:spcAft>
              <a:buSzPts val="1200"/>
              <a:buNone/>
              <a:defRPr b="1" sz="1600"/>
            </a:lvl4pPr>
            <a:lvl5pPr indent="-228600" lvl="4" marL="2286000" algn="l">
              <a:spcBef>
                <a:spcPts val="320"/>
              </a:spcBef>
              <a:spcAft>
                <a:spcPts val="0"/>
              </a:spcAft>
              <a:buSzPts val="1280"/>
              <a:buNone/>
              <a:defRPr b="1" sz="1600"/>
            </a:lvl5pPr>
            <a:lvl6pPr indent="-228600" lvl="5" marL="2743200" algn="l">
              <a:spcBef>
                <a:spcPts val="320"/>
              </a:spcBef>
              <a:spcAft>
                <a:spcPts val="0"/>
              </a:spcAft>
              <a:buSzPts val="1280"/>
              <a:buNone/>
              <a:defRPr b="1" sz="1600"/>
            </a:lvl6pPr>
            <a:lvl7pPr indent="-228600" lvl="6" marL="3200400" algn="l">
              <a:spcBef>
                <a:spcPts val="320"/>
              </a:spcBef>
              <a:spcAft>
                <a:spcPts val="0"/>
              </a:spcAft>
              <a:buSzPts val="1280"/>
              <a:buNone/>
              <a:defRPr b="1" sz="1600"/>
            </a:lvl7pPr>
            <a:lvl8pPr indent="-228600" lvl="7" marL="3657600" algn="l">
              <a:spcBef>
                <a:spcPts val="320"/>
              </a:spcBef>
              <a:spcAft>
                <a:spcPts val="0"/>
              </a:spcAft>
              <a:buSzPts val="1280"/>
              <a:buNone/>
              <a:defRPr b="1" sz="1600"/>
            </a:lvl8pPr>
            <a:lvl9pPr indent="-228600" lvl="8" marL="4114800" algn="l">
              <a:spcBef>
                <a:spcPts val="320"/>
              </a:spcBef>
              <a:spcAft>
                <a:spcPts val="0"/>
              </a:spcAft>
              <a:buSzPts val="1280"/>
              <a:buNone/>
              <a:defRPr b="1" sz="1600"/>
            </a:lvl9pPr>
          </a:lstStyle>
          <a:p/>
        </p:txBody>
      </p:sp>
      <p:sp>
        <p:nvSpPr>
          <p:cNvPr id="119" name="Google Shape;119;p218"/>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Autofit/>
          </a:bodyPr>
          <a:lstStyle>
            <a:lvl1pPr indent="-335280" lvl="0" marL="457200" algn="l">
              <a:spcBef>
                <a:spcPts val="480"/>
              </a:spcBef>
              <a:spcAft>
                <a:spcPts val="0"/>
              </a:spcAft>
              <a:buSzPts val="1680"/>
              <a:buChar char="●"/>
              <a:defRPr sz="2400"/>
            </a:lvl1pPr>
            <a:lvl2pPr indent="-317500" lvl="1" marL="914400" algn="l">
              <a:spcBef>
                <a:spcPts val="400"/>
              </a:spcBef>
              <a:spcAft>
                <a:spcPts val="0"/>
              </a:spcAft>
              <a:buSzPts val="1400"/>
              <a:buChar char="●"/>
              <a:defRPr sz="2000"/>
            </a:lvl2pPr>
            <a:lvl3pPr indent="-308610" lvl="2" marL="1371600" algn="l">
              <a:spcBef>
                <a:spcPts val="360"/>
              </a:spcBef>
              <a:spcAft>
                <a:spcPts val="0"/>
              </a:spcAft>
              <a:buSzPts val="1260"/>
              <a:buChar char="●"/>
              <a:defRPr sz="1800"/>
            </a:lvl3pPr>
            <a:lvl4pPr indent="-304800" lvl="3" marL="1828800" algn="l">
              <a:spcBef>
                <a:spcPts val="320"/>
              </a:spcBef>
              <a:spcAft>
                <a:spcPts val="0"/>
              </a:spcAft>
              <a:buSzPts val="1200"/>
              <a:buChar char="▪"/>
              <a:defRPr sz="1600"/>
            </a:lvl4pPr>
            <a:lvl5pPr indent="-309880" lvl="4" marL="2286000" algn="l">
              <a:spcBef>
                <a:spcPts val="320"/>
              </a:spcBef>
              <a:spcAft>
                <a:spcPts val="0"/>
              </a:spcAft>
              <a:buSzPts val="1280"/>
              <a:buChar char="▪"/>
              <a:defRPr sz="1600"/>
            </a:lvl5pPr>
            <a:lvl6pPr indent="-309880" lvl="5" marL="2743200" algn="l">
              <a:spcBef>
                <a:spcPts val="320"/>
              </a:spcBef>
              <a:spcAft>
                <a:spcPts val="0"/>
              </a:spcAft>
              <a:buSzPts val="1280"/>
              <a:buChar char="▪"/>
              <a:defRPr sz="1600"/>
            </a:lvl6pPr>
            <a:lvl7pPr indent="-309880" lvl="6" marL="3200400" algn="l">
              <a:spcBef>
                <a:spcPts val="320"/>
              </a:spcBef>
              <a:spcAft>
                <a:spcPts val="0"/>
              </a:spcAft>
              <a:buSzPts val="1280"/>
              <a:buChar char="▪"/>
              <a:defRPr sz="1600"/>
            </a:lvl7pPr>
            <a:lvl8pPr indent="-309880" lvl="7" marL="3657600" algn="l">
              <a:spcBef>
                <a:spcPts val="320"/>
              </a:spcBef>
              <a:spcAft>
                <a:spcPts val="0"/>
              </a:spcAft>
              <a:buSzPts val="1280"/>
              <a:buChar char="▪"/>
              <a:defRPr sz="1600"/>
            </a:lvl8pPr>
            <a:lvl9pPr indent="-309880" lvl="8" marL="4114800" algn="l">
              <a:spcBef>
                <a:spcPts val="320"/>
              </a:spcBef>
              <a:spcAft>
                <a:spcPts val="0"/>
              </a:spcAft>
              <a:buSzPts val="1280"/>
              <a:buChar char="▪"/>
              <a:defRPr sz="1600"/>
            </a:lvl9pPr>
          </a:lstStyle>
          <a:p/>
        </p:txBody>
      </p:sp>
      <p:sp>
        <p:nvSpPr>
          <p:cNvPr id="120" name="Google Shape;120;p218"/>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Autofit/>
          </a:bodyPr>
          <a:lstStyle>
            <a:lvl1pPr indent="-228600" lvl="0" marL="457200" algn="l">
              <a:spcBef>
                <a:spcPts val="480"/>
              </a:spcBef>
              <a:spcAft>
                <a:spcPts val="0"/>
              </a:spcAft>
              <a:buSzPts val="1680"/>
              <a:buNone/>
              <a:defRPr b="1" sz="2400"/>
            </a:lvl1pPr>
            <a:lvl2pPr indent="-228600" lvl="1" marL="914400" algn="l">
              <a:spcBef>
                <a:spcPts val="400"/>
              </a:spcBef>
              <a:spcAft>
                <a:spcPts val="0"/>
              </a:spcAft>
              <a:buSzPts val="1400"/>
              <a:buNone/>
              <a:defRPr b="1" sz="2000"/>
            </a:lvl2pPr>
            <a:lvl3pPr indent="-228600" lvl="2" marL="1371600" algn="l">
              <a:spcBef>
                <a:spcPts val="360"/>
              </a:spcBef>
              <a:spcAft>
                <a:spcPts val="0"/>
              </a:spcAft>
              <a:buSzPts val="1260"/>
              <a:buNone/>
              <a:defRPr b="1" sz="1800"/>
            </a:lvl3pPr>
            <a:lvl4pPr indent="-228600" lvl="3" marL="1828800" algn="l">
              <a:spcBef>
                <a:spcPts val="320"/>
              </a:spcBef>
              <a:spcAft>
                <a:spcPts val="0"/>
              </a:spcAft>
              <a:buSzPts val="1200"/>
              <a:buNone/>
              <a:defRPr b="1" sz="1600"/>
            </a:lvl4pPr>
            <a:lvl5pPr indent="-228600" lvl="4" marL="2286000" algn="l">
              <a:spcBef>
                <a:spcPts val="320"/>
              </a:spcBef>
              <a:spcAft>
                <a:spcPts val="0"/>
              </a:spcAft>
              <a:buSzPts val="1280"/>
              <a:buNone/>
              <a:defRPr b="1" sz="1600"/>
            </a:lvl5pPr>
            <a:lvl6pPr indent="-228600" lvl="5" marL="2743200" algn="l">
              <a:spcBef>
                <a:spcPts val="320"/>
              </a:spcBef>
              <a:spcAft>
                <a:spcPts val="0"/>
              </a:spcAft>
              <a:buSzPts val="1280"/>
              <a:buNone/>
              <a:defRPr b="1" sz="1600"/>
            </a:lvl6pPr>
            <a:lvl7pPr indent="-228600" lvl="6" marL="3200400" algn="l">
              <a:spcBef>
                <a:spcPts val="320"/>
              </a:spcBef>
              <a:spcAft>
                <a:spcPts val="0"/>
              </a:spcAft>
              <a:buSzPts val="1280"/>
              <a:buNone/>
              <a:defRPr b="1" sz="1600"/>
            </a:lvl7pPr>
            <a:lvl8pPr indent="-228600" lvl="7" marL="3657600" algn="l">
              <a:spcBef>
                <a:spcPts val="320"/>
              </a:spcBef>
              <a:spcAft>
                <a:spcPts val="0"/>
              </a:spcAft>
              <a:buSzPts val="1280"/>
              <a:buNone/>
              <a:defRPr b="1" sz="1600"/>
            </a:lvl8pPr>
            <a:lvl9pPr indent="-228600" lvl="8" marL="4114800" algn="l">
              <a:spcBef>
                <a:spcPts val="320"/>
              </a:spcBef>
              <a:spcAft>
                <a:spcPts val="0"/>
              </a:spcAft>
              <a:buSzPts val="1280"/>
              <a:buNone/>
              <a:defRPr b="1" sz="1600"/>
            </a:lvl9pPr>
          </a:lstStyle>
          <a:p/>
        </p:txBody>
      </p:sp>
      <p:sp>
        <p:nvSpPr>
          <p:cNvPr id="121" name="Google Shape;121;p218"/>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Autofit/>
          </a:bodyPr>
          <a:lstStyle>
            <a:lvl1pPr indent="-335280" lvl="0" marL="457200" algn="l">
              <a:spcBef>
                <a:spcPts val="480"/>
              </a:spcBef>
              <a:spcAft>
                <a:spcPts val="0"/>
              </a:spcAft>
              <a:buSzPts val="1680"/>
              <a:buChar char="●"/>
              <a:defRPr sz="2400"/>
            </a:lvl1pPr>
            <a:lvl2pPr indent="-317500" lvl="1" marL="914400" algn="l">
              <a:spcBef>
                <a:spcPts val="400"/>
              </a:spcBef>
              <a:spcAft>
                <a:spcPts val="0"/>
              </a:spcAft>
              <a:buSzPts val="1400"/>
              <a:buChar char="●"/>
              <a:defRPr sz="2000"/>
            </a:lvl2pPr>
            <a:lvl3pPr indent="-308610" lvl="2" marL="1371600" algn="l">
              <a:spcBef>
                <a:spcPts val="360"/>
              </a:spcBef>
              <a:spcAft>
                <a:spcPts val="0"/>
              </a:spcAft>
              <a:buSzPts val="1260"/>
              <a:buChar char="●"/>
              <a:defRPr sz="1800"/>
            </a:lvl3pPr>
            <a:lvl4pPr indent="-304800" lvl="3" marL="1828800" algn="l">
              <a:spcBef>
                <a:spcPts val="320"/>
              </a:spcBef>
              <a:spcAft>
                <a:spcPts val="0"/>
              </a:spcAft>
              <a:buSzPts val="1200"/>
              <a:buChar char="▪"/>
              <a:defRPr sz="1600"/>
            </a:lvl4pPr>
            <a:lvl5pPr indent="-309880" lvl="4" marL="2286000" algn="l">
              <a:spcBef>
                <a:spcPts val="320"/>
              </a:spcBef>
              <a:spcAft>
                <a:spcPts val="0"/>
              </a:spcAft>
              <a:buSzPts val="1280"/>
              <a:buChar char="▪"/>
              <a:defRPr sz="1600"/>
            </a:lvl5pPr>
            <a:lvl6pPr indent="-309880" lvl="5" marL="2743200" algn="l">
              <a:spcBef>
                <a:spcPts val="320"/>
              </a:spcBef>
              <a:spcAft>
                <a:spcPts val="0"/>
              </a:spcAft>
              <a:buSzPts val="1280"/>
              <a:buChar char="▪"/>
              <a:defRPr sz="1600"/>
            </a:lvl6pPr>
            <a:lvl7pPr indent="-309880" lvl="6" marL="3200400" algn="l">
              <a:spcBef>
                <a:spcPts val="320"/>
              </a:spcBef>
              <a:spcAft>
                <a:spcPts val="0"/>
              </a:spcAft>
              <a:buSzPts val="1280"/>
              <a:buChar char="▪"/>
              <a:defRPr sz="1600"/>
            </a:lvl7pPr>
            <a:lvl8pPr indent="-309880" lvl="7" marL="3657600" algn="l">
              <a:spcBef>
                <a:spcPts val="320"/>
              </a:spcBef>
              <a:spcAft>
                <a:spcPts val="0"/>
              </a:spcAft>
              <a:buSzPts val="1280"/>
              <a:buChar char="▪"/>
              <a:defRPr sz="1600"/>
            </a:lvl8pPr>
            <a:lvl9pPr indent="-309880" lvl="8" marL="4114800" algn="l">
              <a:spcBef>
                <a:spcPts val="320"/>
              </a:spcBef>
              <a:spcAft>
                <a:spcPts val="0"/>
              </a:spcAft>
              <a:buSzPts val="1280"/>
              <a:buChar char="▪"/>
              <a:defRPr sz="1600"/>
            </a:lvl9pPr>
          </a:lstStyle>
          <a:p/>
        </p:txBody>
      </p:sp>
      <p:sp>
        <p:nvSpPr>
          <p:cNvPr id="122" name="Google Shape;122;p218"/>
          <p:cNvSpPr txBox="1"/>
          <p:nvPr>
            <p:ph idx="10" type="dt"/>
          </p:nvPr>
        </p:nvSpPr>
        <p:spPr>
          <a:xfrm>
            <a:off x="457200" y="6248400"/>
            <a:ext cx="2133600" cy="457200"/>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3" name="Google Shape;123;p218"/>
          <p:cNvSpPr txBox="1"/>
          <p:nvPr>
            <p:ph idx="11" type="ftr"/>
          </p:nvPr>
        </p:nvSpPr>
        <p:spPr>
          <a:xfrm>
            <a:off x="3124200" y="6248400"/>
            <a:ext cx="2895600" cy="457200"/>
          </a:xfrm>
          <a:prstGeom prst="rect">
            <a:avLst/>
          </a:prstGeom>
          <a:noFill/>
          <a:ln>
            <a:noFill/>
          </a:ln>
        </p:spPr>
        <p:txBody>
          <a:bodyPr anchorCtr="0" anchor="t"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4" name="Google Shape;124;p218"/>
          <p:cNvSpPr txBox="1"/>
          <p:nvPr>
            <p:ph idx="12" type="sldNum"/>
          </p:nvPr>
        </p:nvSpPr>
        <p:spPr>
          <a:xfrm>
            <a:off x="6553200" y="6248400"/>
            <a:ext cx="2133600" cy="457200"/>
          </a:xfrm>
          <a:prstGeom prst="rect">
            <a:avLst/>
          </a:prstGeom>
          <a:noFill/>
          <a:ln>
            <a:noFill/>
          </a:ln>
        </p:spPr>
        <p:txBody>
          <a:bodyPr anchorCtr="0" anchor="t" bIns="45700" lIns="91425" spcFirstLastPara="1" rIns="91425" wrap="square" tIns="45700">
            <a:noAutofit/>
          </a:bodyPr>
          <a:lstStyle>
            <a:lvl1pPr indent="0" lvl="0" marL="0" algn="r">
              <a:spcBef>
                <a:spcPts val="0"/>
              </a:spcBef>
              <a:buNone/>
              <a:defRPr sz="1000">
                <a:solidFill>
                  <a:schemeClr val="dk1"/>
                </a:solidFill>
                <a:latin typeface="Arial"/>
                <a:ea typeface="Arial"/>
                <a:cs typeface="Arial"/>
                <a:sym typeface="Arial"/>
              </a:defRPr>
            </a:lvl1pPr>
            <a:lvl2pPr indent="0" lvl="1" marL="0" algn="r">
              <a:spcBef>
                <a:spcPts val="0"/>
              </a:spcBef>
              <a:buNone/>
              <a:defRPr sz="1000">
                <a:solidFill>
                  <a:schemeClr val="dk1"/>
                </a:solidFill>
                <a:latin typeface="Arial"/>
                <a:ea typeface="Arial"/>
                <a:cs typeface="Arial"/>
                <a:sym typeface="Arial"/>
              </a:defRPr>
            </a:lvl2pPr>
            <a:lvl3pPr indent="0" lvl="2" marL="0" algn="r">
              <a:spcBef>
                <a:spcPts val="0"/>
              </a:spcBef>
              <a:buNone/>
              <a:defRPr sz="1000">
                <a:solidFill>
                  <a:schemeClr val="dk1"/>
                </a:solidFill>
                <a:latin typeface="Arial"/>
                <a:ea typeface="Arial"/>
                <a:cs typeface="Arial"/>
                <a:sym typeface="Arial"/>
              </a:defRPr>
            </a:lvl3pPr>
            <a:lvl4pPr indent="0" lvl="3" marL="0" algn="r">
              <a:spcBef>
                <a:spcPts val="0"/>
              </a:spcBef>
              <a:buNone/>
              <a:defRPr sz="1000">
                <a:solidFill>
                  <a:schemeClr val="dk1"/>
                </a:solidFill>
                <a:latin typeface="Arial"/>
                <a:ea typeface="Arial"/>
                <a:cs typeface="Arial"/>
                <a:sym typeface="Arial"/>
              </a:defRPr>
            </a:lvl4pPr>
            <a:lvl5pPr indent="0" lvl="4" marL="0" algn="r">
              <a:spcBef>
                <a:spcPts val="0"/>
              </a:spcBef>
              <a:buNone/>
              <a:defRPr sz="1000">
                <a:solidFill>
                  <a:schemeClr val="dk1"/>
                </a:solidFill>
                <a:latin typeface="Arial"/>
                <a:ea typeface="Arial"/>
                <a:cs typeface="Arial"/>
                <a:sym typeface="Arial"/>
              </a:defRPr>
            </a:lvl5pPr>
            <a:lvl6pPr indent="0" lvl="5" marL="0" algn="r">
              <a:spcBef>
                <a:spcPts val="0"/>
              </a:spcBef>
              <a:buNone/>
              <a:defRPr sz="1000">
                <a:solidFill>
                  <a:schemeClr val="dk1"/>
                </a:solidFill>
                <a:latin typeface="Arial"/>
                <a:ea typeface="Arial"/>
                <a:cs typeface="Arial"/>
                <a:sym typeface="Arial"/>
              </a:defRPr>
            </a:lvl6pPr>
            <a:lvl7pPr indent="0" lvl="6" marL="0" algn="r">
              <a:spcBef>
                <a:spcPts val="0"/>
              </a:spcBef>
              <a:buNone/>
              <a:defRPr sz="1000">
                <a:solidFill>
                  <a:schemeClr val="dk1"/>
                </a:solidFill>
                <a:latin typeface="Arial"/>
                <a:ea typeface="Arial"/>
                <a:cs typeface="Arial"/>
                <a:sym typeface="Arial"/>
              </a:defRPr>
            </a:lvl7pPr>
            <a:lvl8pPr indent="0" lvl="7" marL="0" algn="r">
              <a:spcBef>
                <a:spcPts val="0"/>
              </a:spcBef>
              <a:buNone/>
              <a:defRPr sz="1000">
                <a:solidFill>
                  <a:schemeClr val="dk1"/>
                </a:solidFill>
                <a:latin typeface="Arial"/>
                <a:ea typeface="Arial"/>
                <a:cs typeface="Arial"/>
                <a:sym typeface="Arial"/>
              </a:defRPr>
            </a:lvl8pPr>
            <a:lvl9pPr indent="0" lvl="8" marL="0" algn="r">
              <a:spcBef>
                <a:spcPts val="0"/>
              </a:spcBef>
              <a:buNone/>
              <a:defRPr sz="1000">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25" name="Shape 125"/>
        <p:cNvGrpSpPr/>
        <p:nvPr/>
      </p:nvGrpSpPr>
      <p:grpSpPr>
        <a:xfrm>
          <a:off x="0" y="0"/>
          <a:ext cx="0" cy="0"/>
          <a:chOff x="0" y="0"/>
          <a:chExt cx="0" cy="0"/>
        </a:xfrm>
      </p:grpSpPr>
      <p:sp>
        <p:nvSpPr>
          <p:cNvPr id="126" name="Google Shape;126;p219"/>
          <p:cNvSpPr txBox="1"/>
          <p:nvPr>
            <p:ph type="title"/>
          </p:nvPr>
        </p:nvSpPr>
        <p:spPr>
          <a:xfrm>
            <a:off x="457200" y="122238"/>
            <a:ext cx="7543800" cy="1295400"/>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7" name="Google Shape;127;p219"/>
          <p:cNvSpPr txBox="1"/>
          <p:nvPr>
            <p:ph idx="10" type="dt"/>
          </p:nvPr>
        </p:nvSpPr>
        <p:spPr>
          <a:xfrm>
            <a:off x="457200" y="6248400"/>
            <a:ext cx="2133600" cy="457200"/>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8" name="Google Shape;128;p219"/>
          <p:cNvSpPr txBox="1"/>
          <p:nvPr>
            <p:ph idx="11" type="ftr"/>
          </p:nvPr>
        </p:nvSpPr>
        <p:spPr>
          <a:xfrm>
            <a:off x="3124200" y="6248400"/>
            <a:ext cx="2895600" cy="457200"/>
          </a:xfrm>
          <a:prstGeom prst="rect">
            <a:avLst/>
          </a:prstGeom>
          <a:noFill/>
          <a:ln>
            <a:noFill/>
          </a:ln>
        </p:spPr>
        <p:txBody>
          <a:bodyPr anchorCtr="0" anchor="t"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9" name="Google Shape;129;p219"/>
          <p:cNvSpPr txBox="1"/>
          <p:nvPr>
            <p:ph idx="12" type="sldNum"/>
          </p:nvPr>
        </p:nvSpPr>
        <p:spPr>
          <a:xfrm>
            <a:off x="6553200" y="6248400"/>
            <a:ext cx="2133600" cy="457200"/>
          </a:xfrm>
          <a:prstGeom prst="rect">
            <a:avLst/>
          </a:prstGeom>
          <a:noFill/>
          <a:ln>
            <a:noFill/>
          </a:ln>
        </p:spPr>
        <p:txBody>
          <a:bodyPr anchorCtr="0" anchor="t" bIns="45700" lIns="91425" spcFirstLastPara="1" rIns="91425" wrap="square" tIns="45700">
            <a:noAutofit/>
          </a:bodyPr>
          <a:lstStyle>
            <a:lvl1pPr indent="0" lvl="0" marL="0" algn="r">
              <a:spcBef>
                <a:spcPts val="0"/>
              </a:spcBef>
              <a:buNone/>
              <a:defRPr sz="1000">
                <a:solidFill>
                  <a:schemeClr val="dk1"/>
                </a:solidFill>
                <a:latin typeface="Arial"/>
                <a:ea typeface="Arial"/>
                <a:cs typeface="Arial"/>
                <a:sym typeface="Arial"/>
              </a:defRPr>
            </a:lvl1pPr>
            <a:lvl2pPr indent="0" lvl="1" marL="0" algn="r">
              <a:spcBef>
                <a:spcPts val="0"/>
              </a:spcBef>
              <a:buNone/>
              <a:defRPr sz="1000">
                <a:solidFill>
                  <a:schemeClr val="dk1"/>
                </a:solidFill>
                <a:latin typeface="Arial"/>
                <a:ea typeface="Arial"/>
                <a:cs typeface="Arial"/>
                <a:sym typeface="Arial"/>
              </a:defRPr>
            </a:lvl2pPr>
            <a:lvl3pPr indent="0" lvl="2" marL="0" algn="r">
              <a:spcBef>
                <a:spcPts val="0"/>
              </a:spcBef>
              <a:buNone/>
              <a:defRPr sz="1000">
                <a:solidFill>
                  <a:schemeClr val="dk1"/>
                </a:solidFill>
                <a:latin typeface="Arial"/>
                <a:ea typeface="Arial"/>
                <a:cs typeface="Arial"/>
                <a:sym typeface="Arial"/>
              </a:defRPr>
            </a:lvl3pPr>
            <a:lvl4pPr indent="0" lvl="3" marL="0" algn="r">
              <a:spcBef>
                <a:spcPts val="0"/>
              </a:spcBef>
              <a:buNone/>
              <a:defRPr sz="1000">
                <a:solidFill>
                  <a:schemeClr val="dk1"/>
                </a:solidFill>
                <a:latin typeface="Arial"/>
                <a:ea typeface="Arial"/>
                <a:cs typeface="Arial"/>
                <a:sym typeface="Arial"/>
              </a:defRPr>
            </a:lvl4pPr>
            <a:lvl5pPr indent="0" lvl="4" marL="0" algn="r">
              <a:spcBef>
                <a:spcPts val="0"/>
              </a:spcBef>
              <a:buNone/>
              <a:defRPr sz="1000">
                <a:solidFill>
                  <a:schemeClr val="dk1"/>
                </a:solidFill>
                <a:latin typeface="Arial"/>
                <a:ea typeface="Arial"/>
                <a:cs typeface="Arial"/>
                <a:sym typeface="Arial"/>
              </a:defRPr>
            </a:lvl5pPr>
            <a:lvl6pPr indent="0" lvl="5" marL="0" algn="r">
              <a:spcBef>
                <a:spcPts val="0"/>
              </a:spcBef>
              <a:buNone/>
              <a:defRPr sz="1000">
                <a:solidFill>
                  <a:schemeClr val="dk1"/>
                </a:solidFill>
                <a:latin typeface="Arial"/>
                <a:ea typeface="Arial"/>
                <a:cs typeface="Arial"/>
                <a:sym typeface="Arial"/>
              </a:defRPr>
            </a:lvl6pPr>
            <a:lvl7pPr indent="0" lvl="6" marL="0" algn="r">
              <a:spcBef>
                <a:spcPts val="0"/>
              </a:spcBef>
              <a:buNone/>
              <a:defRPr sz="1000">
                <a:solidFill>
                  <a:schemeClr val="dk1"/>
                </a:solidFill>
                <a:latin typeface="Arial"/>
                <a:ea typeface="Arial"/>
                <a:cs typeface="Arial"/>
                <a:sym typeface="Arial"/>
              </a:defRPr>
            </a:lvl7pPr>
            <a:lvl8pPr indent="0" lvl="7" marL="0" algn="r">
              <a:spcBef>
                <a:spcPts val="0"/>
              </a:spcBef>
              <a:buNone/>
              <a:defRPr sz="1000">
                <a:solidFill>
                  <a:schemeClr val="dk1"/>
                </a:solidFill>
                <a:latin typeface="Arial"/>
                <a:ea typeface="Arial"/>
                <a:cs typeface="Arial"/>
                <a:sym typeface="Arial"/>
              </a:defRPr>
            </a:lvl8pPr>
            <a:lvl9pPr indent="0" lvl="8" marL="0" algn="r">
              <a:spcBef>
                <a:spcPts val="0"/>
              </a:spcBef>
              <a:buNone/>
              <a:defRPr sz="1000">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30" name="Shape 130"/>
        <p:cNvGrpSpPr/>
        <p:nvPr/>
      </p:nvGrpSpPr>
      <p:grpSpPr>
        <a:xfrm>
          <a:off x="0" y="0"/>
          <a:ext cx="0" cy="0"/>
          <a:chOff x="0" y="0"/>
          <a:chExt cx="0" cy="0"/>
        </a:xfrm>
      </p:grpSpPr>
      <p:sp>
        <p:nvSpPr>
          <p:cNvPr id="131" name="Google Shape;131;p220"/>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b="1" sz="20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2" name="Google Shape;132;p220"/>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Autofit/>
          </a:bodyPr>
          <a:lstStyle>
            <a:lvl1pPr indent="-370840" lvl="0" marL="457200" algn="l">
              <a:spcBef>
                <a:spcPts val="640"/>
              </a:spcBef>
              <a:spcAft>
                <a:spcPts val="0"/>
              </a:spcAft>
              <a:buSzPts val="2240"/>
              <a:buChar char="●"/>
              <a:defRPr sz="3200"/>
            </a:lvl1pPr>
            <a:lvl2pPr indent="-353060" lvl="1" marL="914400" algn="l">
              <a:spcBef>
                <a:spcPts val="560"/>
              </a:spcBef>
              <a:spcAft>
                <a:spcPts val="0"/>
              </a:spcAft>
              <a:buSzPts val="1960"/>
              <a:buChar char="●"/>
              <a:defRPr sz="2800"/>
            </a:lvl2pPr>
            <a:lvl3pPr indent="-335280" lvl="2" marL="1371600" algn="l">
              <a:spcBef>
                <a:spcPts val="480"/>
              </a:spcBef>
              <a:spcAft>
                <a:spcPts val="0"/>
              </a:spcAft>
              <a:buSzPts val="1680"/>
              <a:buChar char="●"/>
              <a:defRPr sz="2400"/>
            </a:lvl3pPr>
            <a:lvl4pPr indent="-323850" lvl="3" marL="1828800" algn="l">
              <a:spcBef>
                <a:spcPts val="400"/>
              </a:spcBef>
              <a:spcAft>
                <a:spcPts val="0"/>
              </a:spcAft>
              <a:buSzPts val="1500"/>
              <a:buChar char="▪"/>
              <a:defRPr sz="2000"/>
            </a:lvl4pPr>
            <a:lvl5pPr indent="-330200" lvl="4" marL="2286000" algn="l">
              <a:spcBef>
                <a:spcPts val="400"/>
              </a:spcBef>
              <a:spcAft>
                <a:spcPts val="0"/>
              </a:spcAft>
              <a:buSzPts val="1600"/>
              <a:buChar char="▪"/>
              <a:defRPr sz="2000"/>
            </a:lvl5pPr>
            <a:lvl6pPr indent="-330200" lvl="5" marL="2743200" algn="l">
              <a:spcBef>
                <a:spcPts val="400"/>
              </a:spcBef>
              <a:spcAft>
                <a:spcPts val="0"/>
              </a:spcAft>
              <a:buSzPts val="1600"/>
              <a:buChar char="▪"/>
              <a:defRPr sz="2000"/>
            </a:lvl6pPr>
            <a:lvl7pPr indent="-330200" lvl="6" marL="3200400" algn="l">
              <a:spcBef>
                <a:spcPts val="400"/>
              </a:spcBef>
              <a:spcAft>
                <a:spcPts val="0"/>
              </a:spcAft>
              <a:buSzPts val="1600"/>
              <a:buChar char="▪"/>
              <a:defRPr sz="2000"/>
            </a:lvl7pPr>
            <a:lvl8pPr indent="-330200" lvl="7" marL="3657600" algn="l">
              <a:spcBef>
                <a:spcPts val="400"/>
              </a:spcBef>
              <a:spcAft>
                <a:spcPts val="0"/>
              </a:spcAft>
              <a:buSzPts val="1600"/>
              <a:buChar char="▪"/>
              <a:defRPr sz="2000"/>
            </a:lvl8pPr>
            <a:lvl9pPr indent="-330200" lvl="8" marL="4114800" algn="l">
              <a:spcBef>
                <a:spcPts val="400"/>
              </a:spcBef>
              <a:spcAft>
                <a:spcPts val="0"/>
              </a:spcAft>
              <a:buSzPts val="1600"/>
              <a:buChar char="▪"/>
              <a:defRPr sz="2000"/>
            </a:lvl9pPr>
          </a:lstStyle>
          <a:p/>
        </p:txBody>
      </p:sp>
      <p:sp>
        <p:nvSpPr>
          <p:cNvPr id="133" name="Google Shape;133;p220"/>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Autofit/>
          </a:bodyPr>
          <a:lstStyle>
            <a:lvl1pPr indent="-228600" lvl="0" marL="457200" algn="l">
              <a:spcBef>
                <a:spcPts val="280"/>
              </a:spcBef>
              <a:spcAft>
                <a:spcPts val="0"/>
              </a:spcAft>
              <a:buSzPts val="980"/>
              <a:buNone/>
              <a:defRPr sz="1400"/>
            </a:lvl1pPr>
            <a:lvl2pPr indent="-228600" lvl="1" marL="914400" algn="l">
              <a:spcBef>
                <a:spcPts val="240"/>
              </a:spcBef>
              <a:spcAft>
                <a:spcPts val="0"/>
              </a:spcAft>
              <a:buSzPts val="840"/>
              <a:buNone/>
              <a:defRPr sz="1200"/>
            </a:lvl2pPr>
            <a:lvl3pPr indent="-228600" lvl="2" marL="1371600" algn="l">
              <a:spcBef>
                <a:spcPts val="200"/>
              </a:spcBef>
              <a:spcAft>
                <a:spcPts val="0"/>
              </a:spcAft>
              <a:buSzPts val="700"/>
              <a:buNone/>
              <a:defRPr sz="1000"/>
            </a:lvl3pPr>
            <a:lvl4pPr indent="-228600" lvl="3" marL="1828800" algn="l">
              <a:spcBef>
                <a:spcPts val="180"/>
              </a:spcBef>
              <a:spcAft>
                <a:spcPts val="0"/>
              </a:spcAft>
              <a:buSzPts val="675"/>
              <a:buNone/>
              <a:defRPr sz="900"/>
            </a:lvl4pPr>
            <a:lvl5pPr indent="-228600" lvl="4" marL="2286000" algn="l">
              <a:spcBef>
                <a:spcPts val="180"/>
              </a:spcBef>
              <a:spcAft>
                <a:spcPts val="0"/>
              </a:spcAft>
              <a:buSzPts val="720"/>
              <a:buNone/>
              <a:defRPr sz="900"/>
            </a:lvl5pPr>
            <a:lvl6pPr indent="-228600" lvl="5" marL="2743200" algn="l">
              <a:spcBef>
                <a:spcPts val="180"/>
              </a:spcBef>
              <a:spcAft>
                <a:spcPts val="0"/>
              </a:spcAft>
              <a:buSzPts val="720"/>
              <a:buNone/>
              <a:defRPr sz="900"/>
            </a:lvl6pPr>
            <a:lvl7pPr indent="-228600" lvl="6" marL="3200400" algn="l">
              <a:spcBef>
                <a:spcPts val="180"/>
              </a:spcBef>
              <a:spcAft>
                <a:spcPts val="0"/>
              </a:spcAft>
              <a:buSzPts val="720"/>
              <a:buNone/>
              <a:defRPr sz="900"/>
            </a:lvl7pPr>
            <a:lvl8pPr indent="-228600" lvl="7" marL="3657600" algn="l">
              <a:spcBef>
                <a:spcPts val="180"/>
              </a:spcBef>
              <a:spcAft>
                <a:spcPts val="0"/>
              </a:spcAft>
              <a:buSzPts val="720"/>
              <a:buNone/>
              <a:defRPr sz="900"/>
            </a:lvl8pPr>
            <a:lvl9pPr indent="-228600" lvl="8" marL="4114800" algn="l">
              <a:spcBef>
                <a:spcPts val="180"/>
              </a:spcBef>
              <a:spcAft>
                <a:spcPts val="0"/>
              </a:spcAft>
              <a:buSzPts val="720"/>
              <a:buNone/>
              <a:defRPr sz="900"/>
            </a:lvl9pPr>
          </a:lstStyle>
          <a:p/>
        </p:txBody>
      </p:sp>
      <p:sp>
        <p:nvSpPr>
          <p:cNvPr id="134" name="Google Shape;134;p220"/>
          <p:cNvSpPr txBox="1"/>
          <p:nvPr>
            <p:ph idx="10" type="dt"/>
          </p:nvPr>
        </p:nvSpPr>
        <p:spPr>
          <a:xfrm>
            <a:off x="457200" y="6248400"/>
            <a:ext cx="2133600" cy="457200"/>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5" name="Google Shape;135;p220"/>
          <p:cNvSpPr txBox="1"/>
          <p:nvPr>
            <p:ph idx="11" type="ftr"/>
          </p:nvPr>
        </p:nvSpPr>
        <p:spPr>
          <a:xfrm>
            <a:off x="3124200" y="6248400"/>
            <a:ext cx="2895600" cy="457200"/>
          </a:xfrm>
          <a:prstGeom prst="rect">
            <a:avLst/>
          </a:prstGeom>
          <a:noFill/>
          <a:ln>
            <a:noFill/>
          </a:ln>
        </p:spPr>
        <p:txBody>
          <a:bodyPr anchorCtr="0" anchor="t"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6" name="Google Shape;136;p220"/>
          <p:cNvSpPr txBox="1"/>
          <p:nvPr>
            <p:ph idx="12" type="sldNum"/>
          </p:nvPr>
        </p:nvSpPr>
        <p:spPr>
          <a:xfrm>
            <a:off x="6553200" y="6248400"/>
            <a:ext cx="2133600" cy="457200"/>
          </a:xfrm>
          <a:prstGeom prst="rect">
            <a:avLst/>
          </a:prstGeom>
          <a:noFill/>
          <a:ln>
            <a:noFill/>
          </a:ln>
        </p:spPr>
        <p:txBody>
          <a:bodyPr anchorCtr="0" anchor="t" bIns="45700" lIns="91425" spcFirstLastPara="1" rIns="91425" wrap="square" tIns="45700">
            <a:noAutofit/>
          </a:bodyPr>
          <a:lstStyle>
            <a:lvl1pPr indent="0" lvl="0" marL="0" algn="r">
              <a:spcBef>
                <a:spcPts val="0"/>
              </a:spcBef>
              <a:buNone/>
              <a:defRPr sz="1000">
                <a:solidFill>
                  <a:schemeClr val="dk1"/>
                </a:solidFill>
                <a:latin typeface="Arial"/>
                <a:ea typeface="Arial"/>
                <a:cs typeface="Arial"/>
                <a:sym typeface="Arial"/>
              </a:defRPr>
            </a:lvl1pPr>
            <a:lvl2pPr indent="0" lvl="1" marL="0" algn="r">
              <a:spcBef>
                <a:spcPts val="0"/>
              </a:spcBef>
              <a:buNone/>
              <a:defRPr sz="1000">
                <a:solidFill>
                  <a:schemeClr val="dk1"/>
                </a:solidFill>
                <a:latin typeface="Arial"/>
                <a:ea typeface="Arial"/>
                <a:cs typeface="Arial"/>
                <a:sym typeface="Arial"/>
              </a:defRPr>
            </a:lvl2pPr>
            <a:lvl3pPr indent="0" lvl="2" marL="0" algn="r">
              <a:spcBef>
                <a:spcPts val="0"/>
              </a:spcBef>
              <a:buNone/>
              <a:defRPr sz="1000">
                <a:solidFill>
                  <a:schemeClr val="dk1"/>
                </a:solidFill>
                <a:latin typeface="Arial"/>
                <a:ea typeface="Arial"/>
                <a:cs typeface="Arial"/>
                <a:sym typeface="Arial"/>
              </a:defRPr>
            </a:lvl3pPr>
            <a:lvl4pPr indent="0" lvl="3" marL="0" algn="r">
              <a:spcBef>
                <a:spcPts val="0"/>
              </a:spcBef>
              <a:buNone/>
              <a:defRPr sz="1000">
                <a:solidFill>
                  <a:schemeClr val="dk1"/>
                </a:solidFill>
                <a:latin typeface="Arial"/>
                <a:ea typeface="Arial"/>
                <a:cs typeface="Arial"/>
                <a:sym typeface="Arial"/>
              </a:defRPr>
            </a:lvl4pPr>
            <a:lvl5pPr indent="0" lvl="4" marL="0" algn="r">
              <a:spcBef>
                <a:spcPts val="0"/>
              </a:spcBef>
              <a:buNone/>
              <a:defRPr sz="1000">
                <a:solidFill>
                  <a:schemeClr val="dk1"/>
                </a:solidFill>
                <a:latin typeface="Arial"/>
                <a:ea typeface="Arial"/>
                <a:cs typeface="Arial"/>
                <a:sym typeface="Arial"/>
              </a:defRPr>
            </a:lvl5pPr>
            <a:lvl6pPr indent="0" lvl="5" marL="0" algn="r">
              <a:spcBef>
                <a:spcPts val="0"/>
              </a:spcBef>
              <a:buNone/>
              <a:defRPr sz="1000">
                <a:solidFill>
                  <a:schemeClr val="dk1"/>
                </a:solidFill>
                <a:latin typeface="Arial"/>
                <a:ea typeface="Arial"/>
                <a:cs typeface="Arial"/>
                <a:sym typeface="Arial"/>
              </a:defRPr>
            </a:lvl6pPr>
            <a:lvl7pPr indent="0" lvl="6" marL="0" algn="r">
              <a:spcBef>
                <a:spcPts val="0"/>
              </a:spcBef>
              <a:buNone/>
              <a:defRPr sz="1000">
                <a:solidFill>
                  <a:schemeClr val="dk1"/>
                </a:solidFill>
                <a:latin typeface="Arial"/>
                <a:ea typeface="Arial"/>
                <a:cs typeface="Arial"/>
                <a:sym typeface="Arial"/>
              </a:defRPr>
            </a:lvl7pPr>
            <a:lvl8pPr indent="0" lvl="7" marL="0" algn="r">
              <a:spcBef>
                <a:spcPts val="0"/>
              </a:spcBef>
              <a:buNone/>
              <a:defRPr sz="1000">
                <a:solidFill>
                  <a:schemeClr val="dk1"/>
                </a:solidFill>
                <a:latin typeface="Arial"/>
                <a:ea typeface="Arial"/>
                <a:cs typeface="Arial"/>
                <a:sym typeface="Arial"/>
              </a:defRPr>
            </a:lvl8pPr>
            <a:lvl9pPr indent="0" lvl="8" marL="0" algn="r">
              <a:spcBef>
                <a:spcPts val="0"/>
              </a:spcBef>
              <a:buNone/>
              <a:defRPr sz="1000">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2.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cxnSp>
        <p:nvCxnSpPr>
          <p:cNvPr id="10" name="Google Shape;10;p211"/>
          <p:cNvCxnSpPr/>
          <p:nvPr/>
        </p:nvCxnSpPr>
        <p:spPr>
          <a:xfrm>
            <a:off x="7962900" y="152400"/>
            <a:ext cx="0" cy="1524000"/>
          </a:xfrm>
          <a:prstGeom prst="straightConnector1">
            <a:avLst/>
          </a:prstGeom>
          <a:noFill/>
          <a:ln cap="flat" cmpd="sng" w="9525">
            <a:solidFill>
              <a:schemeClr val="dk1"/>
            </a:solidFill>
            <a:prstDash val="solid"/>
            <a:round/>
            <a:headEnd len="med" w="med" type="none"/>
            <a:tailEnd len="med" w="med" type="none"/>
          </a:ln>
        </p:spPr>
      </p:cxnSp>
      <p:sp>
        <p:nvSpPr>
          <p:cNvPr id="11" name="Google Shape;11;p211"/>
          <p:cNvSpPr txBox="1"/>
          <p:nvPr>
            <p:ph type="title"/>
          </p:nvPr>
        </p:nvSpPr>
        <p:spPr>
          <a:xfrm>
            <a:off x="457200" y="122238"/>
            <a:ext cx="7543800" cy="1295400"/>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1" i="0" sz="3900" u="none" cap="none" strike="noStrike">
                <a:solidFill>
                  <a:schemeClr val="dk2"/>
                </a:solidFill>
                <a:latin typeface="Arial"/>
                <a:ea typeface="Arial"/>
                <a:cs typeface="Arial"/>
                <a:sym typeface="Arial"/>
              </a:defRPr>
            </a:lvl1pPr>
            <a:lvl2pPr lvl="1" marR="0" rtl="0" algn="l">
              <a:spcBef>
                <a:spcPts val="0"/>
              </a:spcBef>
              <a:spcAft>
                <a:spcPts val="0"/>
              </a:spcAft>
              <a:buSzPts val="1400"/>
              <a:buNone/>
              <a:defRPr b="1" i="0" sz="3900" u="none" cap="none" strike="noStrike">
                <a:solidFill>
                  <a:schemeClr val="dk2"/>
                </a:solidFill>
                <a:latin typeface="Arial"/>
                <a:ea typeface="Arial"/>
                <a:cs typeface="Arial"/>
                <a:sym typeface="Arial"/>
              </a:defRPr>
            </a:lvl2pPr>
            <a:lvl3pPr lvl="2" marR="0" rtl="0" algn="l">
              <a:spcBef>
                <a:spcPts val="0"/>
              </a:spcBef>
              <a:spcAft>
                <a:spcPts val="0"/>
              </a:spcAft>
              <a:buSzPts val="1400"/>
              <a:buNone/>
              <a:defRPr b="1" i="0" sz="3900" u="none" cap="none" strike="noStrike">
                <a:solidFill>
                  <a:schemeClr val="dk2"/>
                </a:solidFill>
                <a:latin typeface="Arial"/>
                <a:ea typeface="Arial"/>
                <a:cs typeface="Arial"/>
                <a:sym typeface="Arial"/>
              </a:defRPr>
            </a:lvl3pPr>
            <a:lvl4pPr lvl="3" marR="0" rtl="0" algn="l">
              <a:spcBef>
                <a:spcPts val="0"/>
              </a:spcBef>
              <a:spcAft>
                <a:spcPts val="0"/>
              </a:spcAft>
              <a:buSzPts val="1400"/>
              <a:buNone/>
              <a:defRPr b="1" i="0" sz="3900" u="none" cap="none" strike="noStrike">
                <a:solidFill>
                  <a:schemeClr val="dk2"/>
                </a:solidFill>
                <a:latin typeface="Arial"/>
                <a:ea typeface="Arial"/>
                <a:cs typeface="Arial"/>
                <a:sym typeface="Arial"/>
              </a:defRPr>
            </a:lvl4pPr>
            <a:lvl5pPr lvl="4" marR="0" rtl="0" algn="l">
              <a:spcBef>
                <a:spcPts val="0"/>
              </a:spcBef>
              <a:spcAft>
                <a:spcPts val="0"/>
              </a:spcAft>
              <a:buSzPts val="1400"/>
              <a:buNone/>
              <a:defRPr b="1" i="0" sz="3900" u="none" cap="none" strike="noStrike">
                <a:solidFill>
                  <a:schemeClr val="dk2"/>
                </a:solidFill>
                <a:latin typeface="Arial"/>
                <a:ea typeface="Arial"/>
                <a:cs typeface="Arial"/>
                <a:sym typeface="Arial"/>
              </a:defRPr>
            </a:lvl5pPr>
            <a:lvl6pPr lvl="5" marR="0" rtl="0" algn="l">
              <a:spcBef>
                <a:spcPts val="0"/>
              </a:spcBef>
              <a:spcAft>
                <a:spcPts val="0"/>
              </a:spcAft>
              <a:buSzPts val="1400"/>
              <a:buNone/>
              <a:defRPr b="1" i="0" sz="3900" u="none" cap="none" strike="noStrike">
                <a:solidFill>
                  <a:schemeClr val="dk2"/>
                </a:solidFill>
                <a:latin typeface="Arial"/>
                <a:ea typeface="Arial"/>
                <a:cs typeface="Arial"/>
                <a:sym typeface="Arial"/>
              </a:defRPr>
            </a:lvl6pPr>
            <a:lvl7pPr lvl="6" marR="0" rtl="0" algn="l">
              <a:spcBef>
                <a:spcPts val="0"/>
              </a:spcBef>
              <a:spcAft>
                <a:spcPts val="0"/>
              </a:spcAft>
              <a:buSzPts val="1400"/>
              <a:buNone/>
              <a:defRPr b="1" i="0" sz="3900" u="none" cap="none" strike="noStrike">
                <a:solidFill>
                  <a:schemeClr val="dk2"/>
                </a:solidFill>
                <a:latin typeface="Arial"/>
                <a:ea typeface="Arial"/>
                <a:cs typeface="Arial"/>
                <a:sym typeface="Arial"/>
              </a:defRPr>
            </a:lvl7pPr>
            <a:lvl8pPr lvl="7" marR="0" rtl="0" algn="l">
              <a:spcBef>
                <a:spcPts val="0"/>
              </a:spcBef>
              <a:spcAft>
                <a:spcPts val="0"/>
              </a:spcAft>
              <a:buSzPts val="1400"/>
              <a:buNone/>
              <a:defRPr b="1" i="0" sz="3900" u="none" cap="none" strike="noStrike">
                <a:solidFill>
                  <a:schemeClr val="dk2"/>
                </a:solidFill>
                <a:latin typeface="Arial"/>
                <a:ea typeface="Arial"/>
                <a:cs typeface="Arial"/>
                <a:sym typeface="Arial"/>
              </a:defRPr>
            </a:lvl8pPr>
            <a:lvl9pPr lvl="8" marR="0" rtl="0" algn="l">
              <a:spcBef>
                <a:spcPts val="0"/>
              </a:spcBef>
              <a:spcAft>
                <a:spcPts val="0"/>
              </a:spcAft>
              <a:buSzPts val="1400"/>
              <a:buNone/>
              <a:defRPr b="1" i="0" sz="3900" u="none" cap="none" strike="noStrike">
                <a:solidFill>
                  <a:schemeClr val="dk2"/>
                </a:solidFill>
                <a:latin typeface="Arial"/>
                <a:ea typeface="Arial"/>
                <a:cs typeface="Arial"/>
                <a:sym typeface="Arial"/>
              </a:defRPr>
            </a:lvl9pPr>
          </a:lstStyle>
          <a:p/>
        </p:txBody>
      </p:sp>
      <p:sp>
        <p:nvSpPr>
          <p:cNvPr id="12" name="Google Shape;12;p211"/>
          <p:cNvSpPr txBox="1"/>
          <p:nvPr>
            <p:ph idx="1" type="body"/>
          </p:nvPr>
        </p:nvSpPr>
        <p:spPr>
          <a:xfrm>
            <a:off x="457200" y="1719263"/>
            <a:ext cx="8229600" cy="4411662"/>
          </a:xfrm>
          <a:prstGeom prst="rect">
            <a:avLst/>
          </a:prstGeom>
          <a:noFill/>
          <a:ln>
            <a:noFill/>
          </a:ln>
        </p:spPr>
        <p:txBody>
          <a:bodyPr anchorCtr="0" anchor="t" bIns="45700" lIns="91425" spcFirstLastPara="1" rIns="91425" wrap="square" tIns="45700">
            <a:noAutofit/>
          </a:bodyPr>
          <a:lstStyle>
            <a:lvl1pPr indent="-361950" lvl="0" marL="457200" marR="0" rtl="0" algn="l">
              <a:spcBef>
                <a:spcPts val="600"/>
              </a:spcBef>
              <a:spcAft>
                <a:spcPts val="0"/>
              </a:spcAft>
              <a:buClr>
                <a:schemeClr val="dk2"/>
              </a:buClr>
              <a:buSzPts val="2100"/>
              <a:buFont typeface="Noto Sans Symbols"/>
              <a:buChar char="●"/>
              <a:defRPr b="0" i="0" sz="3000" u="none" cap="none" strike="noStrike">
                <a:solidFill>
                  <a:schemeClr val="dk1"/>
                </a:solidFill>
                <a:latin typeface="Arial"/>
                <a:ea typeface="Arial"/>
                <a:cs typeface="Arial"/>
                <a:sym typeface="Arial"/>
              </a:defRPr>
            </a:lvl1pPr>
            <a:lvl2pPr indent="-344170" lvl="1" marL="914400" marR="0" rtl="0" algn="l">
              <a:spcBef>
                <a:spcPts val="520"/>
              </a:spcBef>
              <a:spcAft>
                <a:spcPts val="0"/>
              </a:spcAft>
              <a:buClr>
                <a:schemeClr val="accent2"/>
              </a:buClr>
              <a:buSzPts val="1820"/>
              <a:buFont typeface="Noto Sans Symbols"/>
              <a:buChar char="●"/>
              <a:defRPr b="0" i="0" sz="2600" u="none" cap="none" strike="noStrike">
                <a:solidFill>
                  <a:schemeClr val="dk1"/>
                </a:solidFill>
                <a:latin typeface="Arial"/>
                <a:ea typeface="Arial"/>
                <a:cs typeface="Arial"/>
                <a:sym typeface="Arial"/>
              </a:defRPr>
            </a:lvl2pPr>
            <a:lvl3pPr indent="-330835" lvl="2" marL="1371600" marR="0" rtl="0" algn="l">
              <a:spcBef>
                <a:spcPts val="460"/>
              </a:spcBef>
              <a:spcAft>
                <a:spcPts val="0"/>
              </a:spcAft>
              <a:buClr>
                <a:schemeClr val="accent1"/>
              </a:buClr>
              <a:buSzPts val="1610"/>
              <a:buFont typeface="Noto Sans Symbols"/>
              <a:buChar char="●"/>
              <a:defRPr b="0" i="0" sz="2300" u="none" cap="none" strike="noStrike">
                <a:solidFill>
                  <a:schemeClr val="dk1"/>
                </a:solidFill>
                <a:latin typeface="Arial"/>
                <a:ea typeface="Arial"/>
                <a:cs typeface="Arial"/>
                <a:sym typeface="Arial"/>
              </a:defRPr>
            </a:lvl3pPr>
            <a:lvl4pPr indent="-323850" lvl="3" marL="1828800" marR="0" rtl="0" algn="l">
              <a:spcBef>
                <a:spcPts val="400"/>
              </a:spcBef>
              <a:spcAft>
                <a:spcPts val="0"/>
              </a:spcAft>
              <a:buClr>
                <a:schemeClr val="dk2"/>
              </a:buClr>
              <a:buSzPts val="1500"/>
              <a:buFont typeface="Noto Sans Symbols"/>
              <a:buChar char="▪"/>
              <a:defRPr b="0" i="0" sz="2000" u="none" cap="none" strike="noStrike">
                <a:solidFill>
                  <a:schemeClr val="dk1"/>
                </a:solidFill>
                <a:latin typeface="Arial"/>
                <a:ea typeface="Arial"/>
                <a:cs typeface="Arial"/>
                <a:sym typeface="Arial"/>
              </a:defRPr>
            </a:lvl4pPr>
            <a:lvl5pPr indent="-330200" lvl="4" marL="2286000" marR="0" rtl="0" algn="l">
              <a:spcBef>
                <a:spcPts val="400"/>
              </a:spcBef>
              <a:spcAft>
                <a:spcPts val="0"/>
              </a:spcAft>
              <a:buClr>
                <a:schemeClr val="folHlink"/>
              </a:buClr>
              <a:buSzPts val="1600"/>
              <a:buFont typeface="Noto Sans Symbols"/>
              <a:buChar char="▪"/>
              <a:defRPr b="0" i="0" sz="2000" u="none" cap="none" strike="noStrike">
                <a:solidFill>
                  <a:schemeClr val="dk1"/>
                </a:solidFill>
                <a:latin typeface="Arial"/>
                <a:ea typeface="Arial"/>
                <a:cs typeface="Arial"/>
                <a:sym typeface="Arial"/>
              </a:defRPr>
            </a:lvl5pPr>
            <a:lvl6pPr indent="-330200" lvl="5" marL="2743200" marR="0" rtl="0" algn="l">
              <a:spcBef>
                <a:spcPts val="400"/>
              </a:spcBef>
              <a:spcAft>
                <a:spcPts val="0"/>
              </a:spcAft>
              <a:buClr>
                <a:schemeClr val="folHlink"/>
              </a:buClr>
              <a:buSzPts val="1600"/>
              <a:buFont typeface="Noto Sans Symbols"/>
              <a:buChar char="▪"/>
              <a:defRPr b="0" i="0" sz="2000" u="none" cap="none" strike="noStrike">
                <a:solidFill>
                  <a:schemeClr val="dk1"/>
                </a:solidFill>
                <a:latin typeface="Arial"/>
                <a:ea typeface="Arial"/>
                <a:cs typeface="Arial"/>
                <a:sym typeface="Arial"/>
              </a:defRPr>
            </a:lvl6pPr>
            <a:lvl7pPr indent="-330200" lvl="6" marL="3200400" marR="0" rtl="0" algn="l">
              <a:spcBef>
                <a:spcPts val="400"/>
              </a:spcBef>
              <a:spcAft>
                <a:spcPts val="0"/>
              </a:spcAft>
              <a:buClr>
                <a:schemeClr val="folHlink"/>
              </a:buClr>
              <a:buSzPts val="1600"/>
              <a:buFont typeface="Noto Sans Symbols"/>
              <a:buChar char="▪"/>
              <a:defRPr b="0" i="0" sz="2000" u="none" cap="none" strike="noStrike">
                <a:solidFill>
                  <a:schemeClr val="dk1"/>
                </a:solidFill>
                <a:latin typeface="Arial"/>
                <a:ea typeface="Arial"/>
                <a:cs typeface="Arial"/>
                <a:sym typeface="Arial"/>
              </a:defRPr>
            </a:lvl7pPr>
            <a:lvl8pPr indent="-330200" lvl="7" marL="3657600" marR="0" rtl="0" algn="l">
              <a:spcBef>
                <a:spcPts val="400"/>
              </a:spcBef>
              <a:spcAft>
                <a:spcPts val="0"/>
              </a:spcAft>
              <a:buClr>
                <a:schemeClr val="folHlink"/>
              </a:buClr>
              <a:buSzPts val="1600"/>
              <a:buFont typeface="Noto Sans Symbols"/>
              <a:buChar char="▪"/>
              <a:defRPr b="0" i="0" sz="2000" u="none" cap="none" strike="noStrike">
                <a:solidFill>
                  <a:schemeClr val="dk1"/>
                </a:solidFill>
                <a:latin typeface="Arial"/>
                <a:ea typeface="Arial"/>
                <a:cs typeface="Arial"/>
                <a:sym typeface="Arial"/>
              </a:defRPr>
            </a:lvl8pPr>
            <a:lvl9pPr indent="-330200" lvl="8" marL="4114800" marR="0" rtl="0" algn="l">
              <a:spcBef>
                <a:spcPts val="400"/>
              </a:spcBef>
              <a:spcAft>
                <a:spcPts val="0"/>
              </a:spcAft>
              <a:buClr>
                <a:schemeClr val="folHlink"/>
              </a:buClr>
              <a:buSzPts val="1600"/>
              <a:buFont typeface="Noto Sans Symbols"/>
              <a:buChar char="▪"/>
              <a:defRPr b="0" i="0" sz="2000" u="none" cap="none" strike="noStrike">
                <a:solidFill>
                  <a:schemeClr val="dk1"/>
                </a:solidFill>
                <a:latin typeface="Arial"/>
                <a:ea typeface="Arial"/>
                <a:cs typeface="Arial"/>
                <a:sym typeface="Arial"/>
              </a:defRPr>
            </a:lvl9pPr>
          </a:lstStyle>
          <a:p/>
        </p:txBody>
      </p:sp>
      <p:sp>
        <p:nvSpPr>
          <p:cNvPr id="13" name="Google Shape;13;p211"/>
          <p:cNvSpPr txBox="1"/>
          <p:nvPr>
            <p:ph idx="10" type="dt"/>
          </p:nvPr>
        </p:nvSpPr>
        <p:spPr>
          <a:xfrm>
            <a:off x="457200" y="6248400"/>
            <a:ext cx="2133600" cy="4572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0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4" name="Google Shape;14;p211"/>
          <p:cNvSpPr txBox="1"/>
          <p:nvPr>
            <p:ph idx="11" type="ftr"/>
          </p:nvPr>
        </p:nvSpPr>
        <p:spPr>
          <a:xfrm>
            <a:off x="3124200" y="6248400"/>
            <a:ext cx="2895600" cy="457200"/>
          </a:xfrm>
          <a:prstGeom prst="rect">
            <a:avLst/>
          </a:prstGeom>
          <a:noFill/>
          <a:ln>
            <a:noFill/>
          </a:ln>
        </p:spPr>
        <p:txBody>
          <a:bodyPr anchorCtr="0" anchor="t" bIns="45700" lIns="91425" spcFirstLastPara="1" rIns="91425" wrap="square" tIns="45700">
            <a:noAutofit/>
          </a:bodyPr>
          <a:lstStyle>
            <a:lvl1pPr lvl="0" marR="0" rtl="0" algn="ctr">
              <a:spcBef>
                <a:spcPts val="0"/>
              </a:spcBef>
              <a:spcAft>
                <a:spcPts val="0"/>
              </a:spcAft>
              <a:buSzPts val="1400"/>
              <a:buNone/>
              <a:defRPr b="0" i="0" sz="10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5" name="Google Shape;15;p211"/>
          <p:cNvSpPr txBox="1"/>
          <p:nvPr>
            <p:ph idx="12" type="sldNum"/>
          </p:nvPr>
        </p:nvSpPr>
        <p:spPr>
          <a:xfrm>
            <a:off x="6553200" y="6248400"/>
            <a:ext cx="2133600" cy="457200"/>
          </a:xfrm>
          <a:prstGeom prst="rect">
            <a:avLst/>
          </a:prstGeom>
          <a:noFill/>
          <a:ln>
            <a:noFill/>
          </a:ln>
        </p:spPr>
        <p:txBody>
          <a:bodyPr anchorCtr="0" anchor="t" bIns="45700" lIns="91425" spcFirstLastPara="1" rIns="91425" wrap="square" tIns="45700">
            <a:noAutofit/>
          </a:bodyPr>
          <a:lstStyle>
            <a:lvl1pPr indent="0" lvl="0" marL="0" marR="0" rtl="0" algn="r">
              <a:spcBef>
                <a:spcPts val="0"/>
              </a:spcBef>
              <a:buNone/>
              <a:defRPr b="0" i="0" sz="1000" u="none" cap="none" strike="noStrike">
                <a:solidFill>
                  <a:schemeClr val="dk1"/>
                </a:solidFill>
                <a:latin typeface="Arial"/>
                <a:ea typeface="Arial"/>
                <a:cs typeface="Arial"/>
                <a:sym typeface="Arial"/>
              </a:defRPr>
            </a:lvl1pPr>
            <a:lvl2pPr indent="0" lvl="1" marL="0" marR="0" rtl="0" algn="r">
              <a:spcBef>
                <a:spcPts val="0"/>
              </a:spcBef>
              <a:buNone/>
              <a:defRPr b="0" i="0" sz="1000" u="none" cap="none" strike="noStrike">
                <a:solidFill>
                  <a:schemeClr val="dk1"/>
                </a:solidFill>
                <a:latin typeface="Arial"/>
                <a:ea typeface="Arial"/>
                <a:cs typeface="Arial"/>
                <a:sym typeface="Arial"/>
              </a:defRPr>
            </a:lvl2pPr>
            <a:lvl3pPr indent="0" lvl="2" marL="0" marR="0" rtl="0" algn="r">
              <a:spcBef>
                <a:spcPts val="0"/>
              </a:spcBef>
              <a:buNone/>
              <a:defRPr b="0" i="0" sz="1000" u="none" cap="none" strike="noStrike">
                <a:solidFill>
                  <a:schemeClr val="dk1"/>
                </a:solidFill>
                <a:latin typeface="Arial"/>
                <a:ea typeface="Arial"/>
                <a:cs typeface="Arial"/>
                <a:sym typeface="Arial"/>
              </a:defRPr>
            </a:lvl3pPr>
            <a:lvl4pPr indent="0" lvl="3" marL="0" marR="0" rtl="0" algn="r">
              <a:spcBef>
                <a:spcPts val="0"/>
              </a:spcBef>
              <a:buNone/>
              <a:defRPr b="0" i="0" sz="1000" u="none" cap="none" strike="noStrike">
                <a:solidFill>
                  <a:schemeClr val="dk1"/>
                </a:solidFill>
                <a:latin typeface="Arial"/>
                <a:ea typeface="Arial"/>
                <a:cs typeface="Arial"/>
                <a:sym typeface="Arial"/>
              </a:defRPr>
            </a:lvl4pPr>
            <a:lvl5pPr indent="0" lvl="4" marL="0" marR="0" rtl="0" algn="r">
              <a:spcBef>
                <a:spcPts val="0"/>
              </a:spcBef>
              <a:buNone/>
              <a:defRPr b="0" i="0" sz="1000" u="none" cap="none" strike="noStrike">
                <a:solidFill>
                  <a:schemeClr val="dk1"/>
                </a:solidFill>
                <a:latin typeface="Arial"/>
                <a:ea typeface="Arial"/>
                <a:cs typeface="Arial"/>
                <a:sym typeface="Arial"/>
              </a:defRPr>
            </a:lvl5pPr>
            <a:lvl6pPr indent="0" lvl="5" marL="0" marR="0" rtl="0" algn="r">
              <a:spcBef>
                <a:spcPts val="0"/>
              </a:spcBef>
              <a:buNone/>
              <a:defRPr b="0" i="0" sz="1000" u="none" cap="none" strike="noStrike">
                <a:solidFill>
                  <a:schemeClr val="dk1"/>
                </a:solidFill>
                <a:latin typeface="Arial"/>
                <a:ea typeface="Arial"/>
                <a:cs typeface="Arial"/>
                <a:sym typeface="Arial"/>
              </a:defRPr>
            </a:lvl6pPr>
            <a:lvl7pPr indent="0" lvl="6" marL="0" marR="0" rtl="0" algn="r">
              <a:spcBef>
                <a:spcPts val="0"/>
              </a:spcBef>
              <a:buNone/>
              <a:defRPr b="0" i="0" sz="1000" u="none" cap="none" strike="noStrike">
                <a:solidFill>
                  <a:schemeClr val="dk1"/>
                </a:solidFill>
                <a:latin typeface="Arial"/>
                <a:ea typeface="Arial"/>
                <a:cs typeface="Arial"/>
                <a:sym typeface="Arial"/>
              </a:defRPr>
            </a:lvl7pPr>
            <a:lvl8pPr indent="0" lvl="7" marL="0" marR="0" rtl="0" algn="r">
              <a:spcBef>
                <a:spcPts val="0"/>
              </a:spcBef>
              <a:buNone/>
              <a:defRPr b="0" i="0" sz="1000" u="none" cap="none" strike="noStrike">
                <a:solidFill>
                  <a:schemeClr val="dk1"/>
                </a:solidFill>
                <a:latin typeface="Arial"/>
                <a:ea typeface="Arial"/>
                <a:cs typeface="Arial"/>
                <a:sym typeface="Arial"/>
              </a:defRPr>
            </a:lvl8pPr>
            <a:lvl9pPr indent="0" lvl="8" marL="0" marR="0" rtl="0" algn="r">
              <a:spcBef>
                <a:spcPts val="0"/>
              </a:spcBef>
              <a:buNone/>
              <a:defRPr b="0" i="0" sz="10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grpSp>
        <p:nvGrpSpPr>
          <p:cNvPr id="16" name="Google Shape;16;p211"/>
          <p:cNvGrpSpPr/>
          <p:nvPr/>
        </p:nvGrpSpPr>
        <p:grpSpPr>
          <a:xfrm>
            <a:off x="8153400" y="152400"/>
            <a:ext cx="792163" cy="1295400"/>
            <a:chOff x="5136" y="960"/>
            <a:chExt cx="528" cy="864"/>
          </a:xfrm>
        </p:grpSpPr>
        <p:sp>
          <p:nvSpPr>
            <p:cNvPr id="17" name="Google Shape;17;p211"/>
            <p:cNvSpPr/>
            <p:nvPr/>
          </p:nvSpPr>
          <p:spPr>
            <a:xfrm>
              <a:off x="5136" y="960"/>
              <a:ext cx="80" cy="80"/>
            </a:xfrm>
            <a:prstGeom prst="ellipse">
              <a:avLst/>
            </a:pr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8" name="Google Shape;18;p211"/>
            <p:cNvSpPr/>
            <p:nvPr/>
          </p:nvSpPr>
          <p:spPr>
            <a:xfrm>
              <a:off x="5248" y="960"/>
              <a:ext cx="80" cy="80"/>
            </a:xfrm>
            <a:prstGeom prst="ellipse">
              <a:avLst/>
            </a:pr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9" name="Google Shape;19;p211"/>
            <p:cNvSpPr/>
            <p:nvPr/>
          </p:nvSpPr>
          <p:spPr>
            <a:xfrm>
              <a:off x="5360" y="960"/>
              <a:ext cx="80" cy="80"/>
            </a:xfrm>
            <a:prstGeom prst="ellipse">
              <a:avLst/>
            </a:pr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0" name="Google Shape;20;p211"/>
            <p:cNvSpPr/>
            <p:nvPr/>
          </p:nvSpPr>
          <p:spPr>
            <a:xfrm>
              <a:off x="5136" y="1072"/>
              <a:ext cx="80" cy="80"/>
            </a:xfrm>
            <a:prstGeom prst="ellipse">
              <a:avLst/>
            </a:pr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1" name="Google Shape;21;p211"/>
            <p:cNvSpPr/>
            <p:nvPr/>
          </p:nvSpPr>
          <p:spPr>
            <a:xfrm>
              <a:off x="5248" y="1072"/>
              <a:ext cx="80" cy="80"/>
            </a:xfrm>
            <a:prstGeom prst="ellipse">
              <a:avLst/>
            </a:pr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2" name="Google Shape;22;p211"/>
            <p:cNvSpPr/>
            <p:nvPr/>
          </p:nvSpPr>
          <p:spPr>
            <a:xfrm>
              <a:off x="5360" y="1072"/>
              <a:ext cx="80" cy="80"/>
            </a:xfrm>
            <a:prstGeom prst="ellipse">
              <a:avLst/>
            </a:pr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3" name="Google Shape;23;p211"/>
            <p:cNvSpPr/>
            <p:nvPr/>
          </p:nvSpPr>
          <p:spPr>
            <a:xfrm>
              <a:off x="5472" y="1072"/>
              <a:ext cx="80" cy="8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4" name="Google Shape;24;p211"/>
            <p:cNvSpPr/>
            <p:nvPr/>
          </p:nvSpPr>
          <p:spPr>
            <a:xfrm>
              <a:off x="5136" y="1184"/>
              <a:ext cx="80" cy="80"/>
            </a:xfrm>
            <a:prstGeom prst="ellipse">
              <a:avLst/>
            </a:pr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5" name="Google Shape;25;p211"/>
            <p:cNvSpPr/>
            <p:nvPr/>
          </p:nvSpPr>
          <p:spPr>
            <a:xfrm>
              <a:off x="5248" y="1184"/>
              <a:ext cx="80" cy="80"/>
            </a:xfrm>
            <a:prstGeom prst="ellipse">
              <a:avLst/>
            </a:pr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6" name="Google Shape;26;p211"/>
            <p:cNvSpPr/>
            <p:nvPr/>
          </p:nvSpPr>
          <p:spPr>
            <a:xfrm>
              <a:off x="5360" y="1184"/>
              <a:ext cx="80" cy="8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7" name="Google Shape;27;p211"/>
            <p:cNvSpPr/>
            <p:nvPr/>
          </p:nvSpPr>
          <p:spPr>
            <a:xfrm>
              <a:off x="5472" y="1184"/>
              <a:ext cx="80" cy="8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8" name="Google Shape;28;p211"/>
            <p:cNvSpPr/>
            <p:nvPr/>
          </p:nvSpPr>
          <p:spPr>
            <a:xfrm>
              <a:off x="5584" y="1184"/>
              <a:ext cx="80" cy="8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9" name="Google Shape;29;p211"/>
            <p:cNvSpPr/>
            <p:nvPr/>
          </p:nvSpPr>
          <p:spPr>
            <a:xfrm>
              <a:off x="5136" y="1296"/>
              <a:ext cx="80" cy="80"/>
            </a:xfrm>
            <a:prstGeom prst="ellipse">
              <a:avLst/>
            </a:pr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0" name="Google Shape;30;p211"/>
            <p:cNvSpPr/>
            <p:nvPr/>
          </p:nvSpPr>
          <p:spPr>
            <a:xfrm>
              <a:off x="5248" y="1296"/>
              <a:ext cx="80" cy="8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1" name="Google Shape;31;p211"/>
            <p:cNvSpPr/>
            <p:nvPr/>
          </p:nvSpPr>
          <p:spPr>
            <a:xfrm>
              <a:off x="5360" y="1296"/>
              <a:ext cx="80" cy="8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2" name="Google Shape;32;p211"/>
            <p:cNvSpPr/>
            <p:nvPr/>
          </p:nvSpPr>
          <p:spPr>
            <a:xfrm>
              <a:off x="5472" y="1296"/>
              <a:ext cx="80" cy="8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3" name="Google Shape;33;p211"/>
            <p:cNvSpPr/>
            <p:nvPr/>
          </p:nvSpPr>
          <p:spPr>
            <a:xfrm>
              <a:off x="5136" y="1408"/>
              <a:ext cx="80" cy="8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4" name="Google Shape;34;p211"/>
            <p:cNvSpPr/>
            <p:nvPr/>
          </p:nvSpPr>
          <p:spPr>
            <a:xfrm>
              <a:off x="5248" y="1408"/>
              <a:ext cx="80" cy="8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5" name="Google Shape;35;p211"/>
            <p:cNvSpPr/>
            <p:nvPr/>
          </p:nvSpPr>
          <p:spPr>
            <a:xfrm>
              <a:off x="5360" y="1408"/>
              <a:ext cx="80" cy="8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6" name="Google Shape;36;p211"/>
            <p:cNvSpPr/>
            <p:nvPr/>
          </p:nvSpPr>
          <p:spPr>
            <a:xfrm>
              <a:off x="5472" y="1408"/>
              <a:ext cx="80" cy="8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7" name="Google Shape;37;p211"/>
            <p:cNvSpPr/>
            <p:nvPr/>
          </p:nvSpPr>
          <p:spPr>
            <a:xfrm>
              <a:off x="5584" y="1408"/>
              <a:ext cx="80" cy="80"/>
            </a:xfrm>
            <a:prstGeom prst="ellipse">
              <a:avLst/>
            </a:prstGeom>
            <a:solidFill>
              <a:schemeClr val="folHlink"/>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8" name="Google Shape;38;p211"/>
            <p:cNvSpPr/>
            <p:nvPr/>
          </p:nvSpPr>
          <p:spPr>
            <a:xfrm>
              <a:off x="5136" y="1520"/>
              <a:ext cx="80" cy="8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9" name="Google Shape;39;p211"/>
            <p:cNvSpPr/>
            <p:nvPr/>
          </p:nvSpPr>
          <p:spPr>
            <a:xfrm>
              <a:off x="5248" y="1520"/>
              <a:ext cx="80" cy="8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40" name="Google Shape;40;p211"/>
            <p:cNvSpPr/>
            <p:nvPr/>
          </p:nvSpPr>
          <p:spPr>
            <a:xfrm>
              <a:off x="5360" y="1520"/>
              <a:ext cx="80" cy="8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41" name="Google Shape;41;p211"/>
            <p:cNvSpPr/>
            <p:nvPr/>
          </p:nvSpPr>
          <p:spPr>
            <a:xfrm>
              <a:off x="5472" y="1520"/>
              <a:ext cx="80" cy="80"/>
            </a:xfrm>
            <a:prstGeom prst="ellipse">
              <a:avLst/>
            </a:prstGeom>
            <a:solidFill>
              <a:schemeClr val="folHlink"/>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42" name="Google Shape;42;p211"/>
            <p:cNvSpPr/>
            <p:nvPr/>
          </p:nvSpPr>
          <p:spPr>
            <a:xfrm>
              <a:off x="5136" y="1632"/>
              <a:ext cx="80" cy="8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43" name="Google Shape;43;p211"/>
            <p:cNvSpPr/>
            <p:nvPr/>
          </p:nvSpPr>
          <p:spPr>
            <a:xfrm>
              <a:off x="5248" y="1632"/>
              <a:ext cx="80" cy="8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44" name="Google Shape;44;p211"/>
            <p:cNvSpPr/>
            <p:nvPr/>
          </p:nvSpPr>
          <p:spPr>
            <a:xfrm>
              <a:off x="5360" y="1632"/>
              <a:ext cx="80" cy="80"/>
            </a:xfrm>
            <a:prstGeom prst="ellipse">
              <a:avLst/>
            </a:prstGeom>
            <a:solidFill>
              <a:schemeClr val="folHlink"/>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45" name="Google Shape;45;p211"/>
            <p:cNvSpPr/>
            <p:nvPr/>
          </p:nvSpPr>
          <p:spPr>
            <a:xfrm>
              <a:off x="5472" y="1632"/>
              <a:ext cx="80" cy="80"/>
            </a:xfrm>
            <a:prstGeom prst="ellipse">
              <a:avLst/>
            </a:prstGeom>
            <a:solidFill>
              <a:schemeClr val="folHlink"/>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46" name="Google Shape;46;p211"/>
            <p:cNvSpPr/>
            <p:nvPr/>
          </p:nvSpPr>
          <p:spPr>
            <a:xfrm>
              <a:off x="5248" y="1744"/>
              <a:ext cx="80" cy="80"/>
            </a:xfrm>
            <a:prstGeom prst="ellipse">
              <a:avLst/>
            </a:prstGeom>
            <a:solidFill>
              <a:schemeClr val="folHlink"/>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47" name="Google Shape;47;p211"/>
            <p:cNvSpPr/>
            <p:nvPr/>
          </p:nvSpPr>
          <p:spPr>
            <a:xfrm>
              <a:off x="5472" y="1744"/>
              <a:ext cx="80" cy="80"/>
            </a:xfrm>
            <a:prstGeom prst="ellipse">
              <a:avLst/>
            </a:prstGeom>
            <a:solidFill>
              <a:schemeClr val="folHlink"/>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0.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1.xml"/><Relationship Id="rId3" Type="http://schemas.openxmlformats.org/officeDocument/2006/relationships/image" Target="../media/image15.png"/></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3.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4.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5.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6.xml"/><Relationship Id="rId3" Type="http://schemas.openxmlformats.org/officeDocument/2006/relationships/image" Target="../media/image16.jpg"/></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7.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8.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0.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1.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3.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4.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5.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6.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7.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8.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0.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1.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3.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4.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5.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6.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7.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8.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0.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1.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3.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4.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5.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6.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7.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8.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0.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1.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3.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4.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5.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6.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7.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8.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0.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1.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3.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4.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5.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6.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7.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8.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0.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1.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3.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4.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5.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6.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7.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8.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0.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1.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3.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4.xml"/><Relationship Id="rId3" Type="http://schemas.openxmlformats.org/officeDocument/2006/relationships/comments" Target="../comments/comment1.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5.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6.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7.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8.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0.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1.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2.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3.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4.xml"/><Relationship Id="rId3" Type="http://schemas.openxmlformats.org/officeDocument/2006/relationships/comments" Target="../comments/comment2.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5.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6.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7.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8.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0.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1.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2.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3.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4.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5.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6.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7.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8.xml"/></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0.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1.xml"/></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2.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3.xm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4.xml"/></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5.xml"/></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6.xml"/></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7.xml"/></Relationships>
</file>

<file path=ppt/slides/_rels/slide20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8.xml"/></Relationships>
</file>

<file path=ppt/slides/_rels/slide20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image" Target="../media/image1.jpg"/><Relationship Id="rId4" Type="http://schemas.openxmlformats.org/officeDocument/2006/relationships/image" Target="../media/image2.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 Id="rId3" Type="http://schemas.openxmlformats.org/officeDocument/2006/relationships/image" Target="../media/image3.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 Id="rId3" Type="http://schemas.openxmlformats.org/officeDocument/2006/relationships/image" Target="../media/image5.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xml"/><Relationship Id="rId3" Type="http://schemas.openxmlformats.org/officeDocument/2006/relationships/image" Target="../media/image3.png"/><Relationship Id="rId4" Type="http://schemas.openxmlformats.org/officeDocument/2006/relationships/image" Target="../media/image4.jp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0.xml"/><Relationship Id="rId3" Type="http://schemas.openxmlformats.org/officeDocument/2006/relationships/image" Target="../media/image6.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7.xml"/><Relationship Id="rId3" Type="http://schemas.openxmlformats.org/officeDocument/2006/relationships/image" Target="../media/image7.png"/><Relationship Id="rId4" Type="http://schemas.openxmlformats.org/officeDocument/2006/relationships/image" Target="../media/image8.pn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0.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4.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5.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8.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9.xml"/><Relationship Id="rId3" Type="http://schemas.openxmlformats.org/officeDocument/2006/relationships/image" Target="../media/image11.jpg"/><Relationship Id="rId4" Type="http://schemas.openxmlformats.org/officeDocument/2006/relationships/image" Target="../media/image10.jpg"/><Relationship Id="rId5" Type="http://schemas.openxmlformats.org/officeDocument/2006/relationships/image" Target="../media/image9.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0.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1.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3.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4.xml"/><Relationship Id="rId3" Type="http://schemas.openxmlformats.org/officeDocument/2006/relationships/image" Target="../media/image12.jpg"/></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5.xml"/><Relationship Id="rId3" Type="http://schemas.openxmlformats.org/officeDocument/2006/relationships/image" Target="../media/image14.jpg"/></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6.xml"/><Relationship Id="rId3" Type="http://schemas.openxmlformats.org/officeDocument/2006/relationships/image" Target="../media/image13.png"/></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7.xml"/><Relationship Id="rId3" Type="http://schemas.openxmlformats.org/officeDocument/2006/relationships/image" Target="../media/image13.png"/></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8.xml"/><Relationship Id="rId3" Type="http://schemas.openxmlformats.org/officeDocument/2006/relationships/image" Target="../media/image13.png"/></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0.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1.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3.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4.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5.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6.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8.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 name="Shape 159"/>
        <p:cNvGrpSpPr/>
        <p:nvPr/>
      </p:nvGrpSpPr>
      <p:grpSpPr>
        <a:xfrm>
          <a:off x="0" y="0"/>
          <a:ext cx="0" cy="0"/>
          <a:chOff x="0" y="0"/>
          <a:chExt cx="0" cy="0"/>
        </a:xfrm>
      </p:grpSpPr>
      <p:sp>
        <p:nvSpPr>
          <p:cNvPr id="160" name="Google Shape;160;p1"/>
          <p:cNvSpPr txBox="1"/>
          <p:nvPr>
            <p:ph idx="12" type="sldNum"/>
          </p:nvPr>
        </p:nvSpPr>
        <p:spPr>
          <a:xfrm>
            <a:off x="7010400" y="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161" name="Google Shape;161;p1"/>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t/>
            </a:r>
            <a:endParaRPr/>
          </a:p>
        </p:txBody>
      </p:sp>
      <p:sp>
        <p:nvSpPr>
          <p:cNvPr id="162" name="Google Shape;162;p1"/>
          <p:cNvSpPr txBox="1"/>
          <p:nvPr/>
        </p:nvSpPr>
        <p:spPr>
          <a:xfrm>
            <a:off x="2082828" y="1951672"/>
            <a:ext cx="4978200" cy="949200"/>
          </a:xfrm>
          <a:prstGeom prst="rect">
            <a:avLst/>
          </a:prstGeom>
          <a:no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i="1" lang="en-US" sz="1200">
                <a:solidFill>
                  <a:schemeClr val="dk1"/>
                </a:solidFill>
                <a:latin typeface="Arial"/>
                <a:ea typeface="Arial"/>
                <a:cs typeface="Arial"/>
                <a:sym typeface="Arial"/>
              </a:rPr>
              <a:t>Was bedeuten die folgenden Begriffe im Zusammenhang mit der Ausbildung zum Augenarzt?</a:t>
            </a:r>
            <a:endParaRPr/>
          </a:p>
          <a:p>
            <a:pPr indent="0" lvl="0" marL="0" marR="0" rtl="0" algn="l">
              <a:spcBef>
                <a:spcPts val="0"/>
              </a:spcBef>
              <a:spcAft>
                <a:spcPts val="0"/>
              </a:spcAft>
              <a:buNone/>
            </a:pPr>
            <a:r>
              <a:rPr i="1" lang="en-US" sz="1200">
                <a:solidFill>
                  <a:schemeClr val="dk1"/>
                </a:solidFill>
              </a:rPr>
              <a:t>PEX</a:t>
            </a:r>
            <a:r>
              <a:rPr lang="en-US" sz="1200">
                <a:solidFill>
                  <a:schemeClr val="dk1"/>
                </a:solidFill>
                <a:latin typeface="Arial"/>
                <a:ea typeface="Arial"/>
                <a:cs typeface="Arial"/>
                <a:sym typeface="Arial"/>
              </a:rPr>
              <a:t>: </a:t>
            </a:r>
            <a:r>
              <a:rPr b="1" lang="en-US" sz="1200">
                <a:solidFill>
                  <a:schemeClr val="dk1"/>
                </a:solidFill>
                <a:latin typeface="Arial"/>
                <a:ea typeface="Arial"/>
                <a:cs typeface="Arial"/>
                <a:sym typeface="Arial"/>
              </a:rPr>
              <a:t>?</a:t>
            </a:r>
            <a:endParaRPr/>
          </a:p>
          <a:p>
            <a:pPr indent="0" lvl="0" marL="0" marR="0" rtl="0" algn="l">
              <a:spcBef>
                <a:spcPts val="0"/>
              </a:spcBef>
              <a:spcAft>
                <a:spcPts val="0"/>
              </a:spcAft>
              <a:buNone/>
            </a:pPr>
            <a:r>
              <a:rPr i="1" lang="en-US" sz="1200">
                <a:solidFill>
                  <a:schemeClr val="dk1"/>
                </a:solidFill>
                <a:latin typeface="Arial"/>
                <a:ea typeface="Arial"/>
                <a:cs typeface="Arial"/>
                <a:sym typeface="Arial"/>
              </a:rPr>
              <a:t>PDS</a:t>
            </a:r>
            <a:r>
              <a:rPr lang="en-US" sz="1200">
                <a:solidFill>
                  <a:schemeClr val="dk1"/>
                </a:solidFill>
                <a:latin typeface="Arial"/>
                <a:ea typeface="Arial"/>
                <a:cs typeface="Arial"/>
                <a:sym typeface="Arial"/>
              </a:rPr>
              <a:t>: </a:t>
            </a:r>
            <a:r>
              <a:rPr b="1" lang="en-US" sz="1200">
                <a:solidFill>
                  <a:schemeClr val="dk1"/>
                </a:solidFill>
                <a:latin typeface="Arial"/>
                <a:ea typeface="Arial"/>
                <a:cs typeface="Arial"/>
                <a:sym typeface="Arial"/>
              </a:rPr>
              <a:t>?</a:t>
            </a:r>
            <a:endParaRPr/>
          </a:p>
          <a:p>
            <a:pPr indent="0" lvl="0" marL="0" marR="0" rtl="0" algn="l">
              <a:spcBef>
                <a:spcPts val="0"/>
              </a:spcBef>
              <a:spcAft>
                <a:spcPts val="0"/>
              </a:spcAft>
              <a:buNone/>
            </a:pPr>
            <a:r>
              <a:rPr i="1" lang="en-US" sz="1200">
                <a:solidFill>
                  <a:schemeClr val="dk1"/>
                </a:solidFill>
              </a:rPr>
              <a:t>PDG</a:t>
            </a:r>
            <a:r>
              <a:rPr lang="en-US" sz="1200">
                <a:solidFill>
                  <a:schemeClr val="dk1"/>
                </a:solidFill>
                <a:latin typeface="Arial"/>
                <a:ea typeface="Arial"/>
                <a:cs typeface="Arial"/>
                <a:sym typeface="Arial"/>
              </a:rPr>
              <a:t>: </a:t>
            </a:r>
            <a:r>
              <a:rPr b="1" lang="en-US" sz="1200">
                <a:solidFill>
                  <a:schemeClr val="dk1"/>
                </a:solidFill>
                <a:latin typeface="Arial"/>
                <a:ea typeface="Arial"/>
                <a:cs typeface="Arial"/>
                <a:sym typeface="Arial"/>
              </a:rPr>
              <a:t>?</a:t>
            </a:r>
            <a:endParaRPr/>
          </a:p>
        </p:txBody>
      </p:sp>
      <p:sp>
        <p:nvSpPr>
          <p:cNvPr id="163" name="Google Shape;163;p1"/>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latin typeface="Arial"/>
                <a:ea typeface="Arial"/>
                <a:cs typeface="Arial"/>
                <a:sym typeface="Arial"/>
              </a:rPr>
              <a:t>P</a:t>
            </a:r>
            <a:r>
              <a:rPr b="1" lang="en-US" sz="1200">
                <a:solidFill>
                  <a:srgbClr val="0000FF"/>
                </a:solidFill>
              </a:rPr>
              <a:t>EX</a:t>
            </a:r>
            <a:r>
              <a:rPr b="1" lang="en-US" sz="1200">
                <a:solidFill>
                  <a:srgbClr val="0000FF"/>
                </a:solidFill>
                <a:latin typeface="Arial"/>
                <a:ea typeface="Arial"/>
                <a:cs typeface="Arial"/>
                <a:sym typeface="Arial"/>
              </a:rPr>
              <a:t> im </a:t>
            </a:r>
            <a:r>
              <a:rPr b="1" lang="en-US" sz="1200">
                <a:solidFill>
                  <a:srgbClr val="0000FF"/>
                </a:solidFill>
                <a:latin typeface="Arial"/>
                <a:ea typeface="Arial"/>
                <a:cs typeface="Arial"/>
                <a:sym typeface="Arial"/>
                <a:extLst>
                  <a:ext uri="http://customooxmlschemas.google.com/">
                    <go:slidesCustomData xmlns:go="http://customooxmlschemas.google.com/" textRoundtripDataId="0"/>
                  </a:ext>
                </a:extLst>
              </a:rPr>
              <a:t>Vergleich</a:t>
            </a:r>
            <a:r>
              <a:rPr b="1" lang="en-US" sz="1200">
                <a:solidFill>
                  <a:srgbClr val="0000FF"/>
                </a:solidFill>
                <a:latin typeface="Arial"/>
                <a:ea typeface="Arial"/>
                <a:cs typeface="Arial"/>
                <a:sym typeface="Arial"/>
              </a:rPr>
              <a:t> zu PDS/PDG</a:t>
            </a:r>
            <a:r>
              <a:rPr b="1" lang="en-US" sz="1200">
                <a:solidFill>
                  <a:srgbClr val="FFFF84"/>
                </a:solidFill>
                <a:latin typeface="Arial"/>
                <a:ea typeface="Arial"/>
                <a:cs typeface="Arial"/>
                <a:sym typeface="Arial"/>
              </a:rPr>
              <a:t>: FITB</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9" name="Shape 239"/>
        <p:cNvGrpSpPr/>
        <p:nvPr/>
      </p:nvGrpSpPr>
      <p:grpSpPr>
        <a:xfrm>
          <a:off x="0" y="0"/>
          <a:ext cx="0" cy="0"/>
          <a:chOff x="0" y="0"/>
          <a:chExt cx="0" cy="0"/>
        </a:xfrm>
      </p:grpSpPr>
      <p:graphicFrame>
        <p:nvGraphicFramePr>
          <p:cNvPr id="240" name="Google Shape;240;p10"/>
          <p:cNvGraphicFramePr/>
          <p:nvPr/>
        </p:nvGraphicFramePr>
        <p:xfrm>
          <a:off x="457200" y="1676400"/>
          <a:ext cx="3000000" cy="3000000"/>
        </p:xfrm>
        <a:graphic>
          <a:graphicData uri="http://schemas.openxmlformats.org/drawingml/2006/table">
            <a:tbl>
              <a:tblPr>
                <a:noFill/>
                <a:tableStyleId>{02B07537-624C-4EAD-A9AA-E5A35CE8A65F}</a:tableStyleId>
              </a:tblPr>
              <a:tblGrid>
                <a:gridCol w="2743200"/>
                <a:gridCol w="2743200"/>
                <a:gridCol w="2743200"/>
              </a:tblGrid>
              <a:tr h="406400">
                <a:tc>
                  <a:txBody>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BFBFBF"/>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1"/>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lang="en-US" sz="1200">
                          <a:solidFill>
                            <a:schemeClr val="dk1"/>
                          </a:solidFill>
                        </a:rPr>
                        <a:t>PEX</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PDS/PG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Alter</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 &lt; 50 J, meist  &gt; 70 J</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20er – 40er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Geschlechtspräferenz</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F &gt; 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M &gt; F</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i="1" lang="en-US" sz="1200">
                          <a:solidFill>
                            <a:schemeClr val="dk1"/>
                          </a:solidFill>
                        </a:rPr>
                        <a:t>Kammerwinkelstatus</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Enger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Weit geöffnet</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762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r>
            </a:tbl>
          </a:graphicData>
        </a:graphic>
      </p:graphicFrame>
      <p:sp>
        <p:nvSpPr>
          <p:cNvPr id="241" name="Google Shape;241;p10"/>
          <p:cNvSpPr txBox="1"/>
          <p:nvPr>
            <p:ph idx="12" type="sldNum"/>
          </p:nvPr>
        </p:nvSpPr>
        <p:spPr>
          <a:xfrm>
            <a:off x="7010400" y="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242" name="Google Shape;242;p10"/>
          <p:cNvSpPr txBox="1"/>
          <p:nvPr/>
        </p:nvSpPr>
        <p:spPr>
          <a:xfrm>
            <a:off x="457200" y="3124200"/>
            <a:ext cx="5791200" cy="1349400"/>
          </a:xfrm>
          <a:prstGeom prst="rect">
            <a:avLst/>
          </a:prstGeom>
          <a:solidFill>
            <a:srgbClr val="C8C860"/>
          </a:solidFill>
          <a:ln>
            <a:noFill/>
          </a:ln>
        </p:spPr>
        <p:txBody>
          <a:bodyPr anchorCtr="0" anchor="t" bIns="12700" lIns="25400" spcFirstLastPara="1" rIns="25400" wrap="square" tIns="12700">
            <a:spAutoFit/>
          </a:bodyPr>
          <a:lstStyle/>
          <a:p>
            <a:pPr indent="0" lvl="0" marL="0" marR="0" rtl="0" algn="l">
              <a:spcBef>
                <a:spcPts val="0"/>
              </a:spcBef>
              <a:spcAft>
                <a:spcPts val="0"/>
              </a:spcAft>
              <a:buClr>
                <a:srgbClr val="0000FF"/>
              </a:buClr>
              <a:buSzPts val="1200"/>
              <a:buFont typeface="Noto Sans Symbols"/>
              <a:buNone/>
            </a:pPr>
            <a:r>
              <a:rPr i="1" lang="en-US" sz="1200">
                <a:solidFill>
                  <a:srgbClr val="0000FF"/>
                </a:solidFill>
                <a:latin typeface="Arial"/>
                <a:ea typeface="Arial"/>
                <a:cs typeface="Arial"/>
                <a:sym typeface="Arial"/>
              </a:rPr>
              <a:t>Warum ist der Winkel bei </a:t>
            </a:r>
            <a:r>
              <a:rPr i="1" lang="en-US" sz="1200">
                <a:solidFill>
                  <a:srgbClr val="0000FF"/>
                </a:solidFill>
              </a:rPr>
              <a:t>PEX</a:t>
            </a:r>
            <a:r>
              <a:rPr i="1" lang="en-US" sz="1200">
                <a:solidFill>
                  <a:srgbClr val="0000FF"/>
                </a:solidFill>
                <a:latin typeface="Arial"/>
                <a:ea typeface="Arial"/>
                <a:cs typeface="Arial"/>
                <a:sym typeface="Arial"/>
              </a:rPr>
              <a:t> verengt?</a:t>
            </a:r>
            <a:endParaRPr/>
          </a:p>
          <a:p>
            <a:pPr indent="0" lvl="0" marL="0" marR="0" rtl="0" algn="l">
              <a:spcBef>
                <a:spcPts val="0"/>
              </a:spcBef>
              <a:spcAft>
                <a:spcPts val="0"/>
              </a:spcAft>
              <a:buClr>
                <a:srgbClr val="0000FF"/>
              </a:buClr>
              <a:buSzPts val="1200"/>
              <a:buFont typeface="Noto Sans Symbols"/>
              <a:buNone/>
            </a:pPr>
            <a:r>
              <a:rPr lang="en-US" sz="1200">
                <a:solidFill>
                  <a:srgbClr val="0000FF"/>
                </a:solidFill>
              </a:rPr>
              <a:t>Durch die geschwächten Zonulafasern kann sich das Linsen-Iris-Diaphragma nach vorne verlagern.</a:t>
            </a:r>
            <a:endParaRPr sz="1400">
              <a:solidFill>
                <a:srgbClr val="C8C860"/>
              </a:solidFill>
              <a:latin typeface="Arial"/>
              <a:ea typeface="Arial"/>
              <a:cs typeface="Arial"/>
              <a:sym typeface="Arial"/>
            </a:endParaRPr>
          </a:p>
          <a:p>
            <a:pPr indent="0" lvl="0" marL="0" marR="0" rtl="0" algn="l">
              <a:spcBef>
                <a:spcPts val="0"/>
              </a:spcBef>
              <a:spcAft>
                <a:spcPts val="0"/>
              </a:spcAft>
              <a:buClr>
                <a:schemeClr val="dk1"/>
              </a:buClr>
              <a:buSzPts val="1400"/>
              <a:buFont typeface="Noto Sans Symbols"/>
              <a:buNone/>
            </a:pPr>
            <a:r>
              <a:t/>
            </a:r>
            <a:endParaRPr i="1" sz="1400">
              <a:solidFill>
                <a:srgbClr val="C8C860"/>
              </a:solidFill>
              <a:latin typeface="Arial"/>
              <a:ea typeface="Arial"/>
              <a:cs typeface="Arial"/>
              <a:sym typeface="Arial"/>
            </a:endParaRPr>
          </a:p>
          <a:p>
            <a:pPr indent="0" lvl="0" marL="0" marR="0" rtl="0" algn="l">
              <a:spcBef>
                <a:spcPts val="0"/>
              </a:spcBef>
              <a:spcAft>
                <a:spcPts val="0"/>
              </a:spcAft>
              <a:buClr>
                <a:srgbClr val="C8C860"/>
              </a:buClr>
              <a:buSzPts val="1200"/>
              <a:buFont typeface="Noto Sans Symbols"/>
              <a:buNone/>
            </a:pPr>
            <a:r>
              <a:rPr i="1" lang="en-US" sz="1200">
                <a:solidFill>
                  <a:srgbClr val="C8C860"/>
                </a:solidFill>
                <a:latin typeface="Arial"/>
                <a:ea typeface="Arial"/>
                <a:cs typeface="Arial"/>
                <a:sym typeface="Arial"/>
              </a:rPr>
              <a:t>Bedeutet dies, dass es sich bei </a:t>
            </a:r>
            <a:r>
              <a:rPr i="1" lang="en-US" sz="1200">
                <a:solidFill>
                  <a:srgbClr val="C8C860"/>
                </a:solidFill>
              </a:rPr>
              <a:t>PEX</a:t>
            </a:r>
            <a:r>
              <a:rPr i="1" lang="en-US" sz="1200">
                <a:solidFill>
                  <a:srgbClr val="C8C860"/>
                </a:solidFill>
                <a:latin typeface="Arial"/>
                <a:ea typeface="Arial"/>
                <a:cs typeface="Arial"/>
                <a:sym typeface="Arial"/>
              </a:rPr>
              <a:t> um eine Form des Engwinkelglaukoms handelt?</a:t>
            </a:r>
            <a:endParaRPr/>
          </a:p>
          <a:p>
            <a:pPr indent="0" lvl="0" marL="0" marR="0" rtl="0" algn="l">
              <a:spcBef>
                <a:spcPts val="0"/>
              </a:spcBef>
              <a:spcAft>
                <a:spcPts val="0"/>
              </a:spcAft>
              <a:buClr>
                <a:srgbClr val="C8C860"/>
              </a:buClr>
              <a:buSzPts val="1200"/>
              <a:buFont typeface="Noto Sans Symbols"/>
              <a:buNone/>
            </a:pPr>
            <a:r>
              <a:rPr lang="en-US" sz="1200">
                <a:solidFill>
                  <a:srgbClr val="C8C860"/>
                </a:solidFill>
                <a:latin typeface="Arial"/>
                <a:ea typeface="Arial"/>
                <a:cs typeface="Arial"/>
                <a:sym typeface="Arial"/>
              </a:rPr>
              <a:t>Trotz des charakteristischen verengten Winkels ist dies nicht der Fall – es handelt sich um ein Offenwinkelglaukom (</a:t>
            </a:r>
            <a:r>
              <a:rPr lang="en-US" sz="1200">
                <a:solidFill>
                  <a:srgbClr val="C8C860"/>
                </a:solidFill>
              </a:rPr>
              <a:t>OWG</a:t>
            </a:r>
            <a:r>
              <a:rPr lang="en-US" sz="1200">
                <a:solidFill>
                  <a:srgbClr val="C8C860"/>
                </a:solidFill>
                <a:latin typeface="Arial"/>
                <a:ea typeface="Arial"/>
                <a:cs typeface="Arial"/>
                <a:sym typeface="Arial"/>
              </a:rPr>
              <a:t>)</a:t>
            </a:r>
            <a:endParaRPr/>
          </a:p>
        </p:txBody>
      </p:sp>
      <p:sp>
        <p:nvSpPr>
          <p:cNvPr id="243" name="Google Shape;243;p10"/>
          <p:cNvSpPr/>
          <p:nvPr/>
        </p:nvSpPr>
        <p:spPr>
          <a:xfrm>
            <a:off x="3008250" y="2657850"/>
            <a:ext cx="1066800" cy="533400"/>
          </a:xfrm>
          <a:prstGeom prst="ellipse">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44" name="Google Shape;244;p10"/>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Fragen und Antworten</a:t>
            </a:r>
            <a:endParaRPr/>
          </a:p>
        </p:txBody>
      </p:sp>
      <p:sp>
        <p:nvSpPr>
          <p:cNvPr id="245" name="Google Shape;245;p10"/>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 </a:t>
            </a:r>
            <a:r>
              <a:rPr b="1" lang="en-US" sz="1200">
                <a:solidFill>
                  <a:schemeClr val="dk1"/>
                </a:solidFill>
                <a:latin typeface="Arial"/>
                <a:ea typeface="Arial"/>
                <a:cs typeface="Arial"/>
                <a:sym typeface="Arial"/>
              </a:rPr>
              <a:t>FITB</a:t>
            </a:r>
            <a:endParaRPr/>
          </a:p>
        </p:txBody>
      </p:sp>
      <p:sp>
        <p:nvSpPr>
          <p:cNvPr id="246" name="Google Shape;246;p10"/>
          <p:cNvSpPr/>
          <p:nvPr/>
        </p:nvSpPr>
        <p:spPr>
          <a:xfrm>
            <a:off x="2222626" y="3318000"/>
            <a:ext cx="846000" cy="210300"/>
          </a:xfrm>
          <a:prstGeom prst="rect">
            <a:avLst/>
          </a:prstGeom>
          <a:solidFill>
            <a:schemeClr val="accent1"/>
          </a:solidFill>
          <a:ln cap="flat" cmpd="sng" w="25400">
            <a:solidFill>
              <a:srgbClr val="9494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Tree>
  </p:cSld>
  <p:clrMapOvr>
    <a:masterClrMapping/>
  </p:clrMapOvr>
</p:sld>
</file>

<file path=ppt/slides/slide10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5" name="Shape 1305"/>
        <p:cNvGrpSpPr/>
        <p:nvPr/>
      </p:nvGrpSpPr>
      <p:grpSpPr>
        <a:xfrm>
          <a:off x="0" y="0"/>
          <a:ext cx="0" cy="0"/>
          <a:chOff x="0" y="0"/>
          <a:chExt cx="0" cy="0"/>
        </a:xfrm>
      </p:grpSpPr>
      <p:graphicFrame>
        <p:nvGraphicFramePr>
          <p:cNvPr id="1306" name="Google Shape;1306;p100"/>
          <p:cNvGraphicFramePr/>
          <p:nvPr/>
        </p:nvGraphicFramePr>
        <p:xfrm>
          <a:off x="457200" y="1676400"/>
          <a:ext cx="3000000" cy="3000000"/>
        </p:xfrm>
        <a:graphic>
          <a:graphicData uri="http://schemas.openxmlformats.org/drawingml/2006/table">
            <a:tbl>
              <a:tblPr>
                <a:noFill/>
                <a:tableStyleId>{02B07537-624C-4EAD-A9AA-E5A35CE8A65F}</a:tableStyleId>
              </a:tblPr>
              <a:tblGrid>
                <a:gridCol w="2743200"/>
                <a:gridCol w="2743200"/>
                <a:gridCol w="2743200"/>
              </a:tblGrid>
              <a:tr h="406400">
                <a:tc>
                  <a:txBody>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BFBFBF"/>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1"/>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lang="en-US" sz="1200">
                          <a:solidFill>
                            <a:schemeClr val="dk1"/>
                          </a:solidFill>
                        </a:rPr>
                        <a:t>PEX</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c>
                  <a:txBody>
                    <a:bodyPr/>
                    <a:lstStyle/>
                    <a:p>
                      <a:pPr indent="0" lvl="0" marL="0" marR="0" rtl="0" algn="l">
                        <a:lnSpc>
                          <a:spcPct val="100000"/>
                        </a:lnSpc>
                        <a:spcBef>
                          <a:spcPts val="0"/>
                        </a:spcBef>
                        <a:spcAft>
                          <a:spcPts val="0"/>
                        </a:spcAft>
                        <a:buClr>
                          <a:srgbClr val="FFFF66"/>
                        </a:buClr>
                        <a:buSzPts val="1200"/>
                        <a:buFont typeface="Arial"/>
                        <a:buNone/>
                      </a:pPr>
                      <a:r>
                        <a:rPr b="1" i="0" lang="en-US" sz="1200" u="none" cap="none" strike="noStrike">
                          <a:solidFill>
                            <a:srgbClr val="FFFF66"/>
                          </a:solidFill>
                          <a:latin typeface="Arial"/>
                          <a:ea typeface="Arial"/>
                          <a:cs typeface="Arial"/>
                          <a:sym typeface="Arial"/>
                        </a:rPr>
                        <a:t>PDS/PG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Alter</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 &lt; 50 J, meist  &gt; 70 J</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20er – 40er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Geschlechtspräferenz</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F &gt; 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M &gt; F</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Kammerwinkelstatus</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Enger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Weit geöffnet</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Wo ist die Iris durchscheinend?</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Pupillensaum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Radiär, mittlere Peripherie</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1" i="1" lang="en-US" sz="1200" u="none" cap="none" strike="noStrike">
                          <a:solidFill>
                            <a:srgbClr val="BFBFBF"/>
                          </a:solidFill>
                          <a:latin typeface="Arial"/>
                          <a:ea typeface="Arial"/>
                          <a:cs typeface="Arial"/>
                          <a:sym typeface="Arial"/>
                        </a:rPr>
                        <a:t>Krukenberg-Spindel – </a:t>
                      </a:r>
                      <a:r>
                        <a:rPr b="0" i="1" lang="en-US" sz="1200" u="none" cap="none" strike="noStrike">
                          <a:solidFill>
                            <a:srgbClr val="BFBFBF"/>
                          </a:solidFill>
                          <a:latin typeface="Arial"/>
                          <a:ea typeface="Arial"/>
                          <a:cs typeface="Arial"/>
                          <a:sym typeface="Arial"/>
                        </a:rPr>
                        <a:t>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1" i="1" lang="en-US" sz="1200" u="none" cap="none" strike="noStrike">
                          <a:solidFill>
                            <a:srgbClr val="BFBFBF"/>
                          </a:solidFill>
                          <a:latin typeface="Arial"/>
                          <a:ea typeface="Arial"/>
                          <a:cs typeface="Arial"/>
                          <a:sym typeface="Arial"/>
                        </a:rPr>
                        <a:t>Sampaolesi-Linie – </a:t>
                      </a:r>
                      <a:r>
                        <a:rPr b="0" i="1" lang="en-US" sz="1200" u="none" cap="none" strike="noStrike">
                          <a:solidFill>
                            <a:srgbClr val="BFBFBF"/>
                          </a:solidFill>
                          <a:latin typeface="Arial"/>
                          <a:ea typeface="Arial"/>
                          <a:cs typeface="Arial"/>
                          <a:sym typeface="Arial"/>
                        </a:rPr>
                        <a:t>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762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r>
            </a:tbl>
          </a:graphicData>
        </a:graphic>
      </p:graphicFrame>
      <p:sp>
        <p:nvSpPr>
          <p:cNvPr id="1307" name="Google Shape;1307;p100"/>
          <p:cNvSpPr txBox="1"/>
          <p:nvPr>
            <p:ph idx="12" type="sldNum"/>
          </p:nvPr>
        </p:nvSpPr>
        <p:spPr>
          <a:xfrm>
            <a:off x="7010400" y="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1308" name="Google Shape;1308;p100"/>
          <p:cNvSpPr txBox="1"/>
          <p:nvPr/>
        </p:nvSpPr>
        <p:spPr>
          <a:xfrm>
            <a:off x="2590800" y="2514600"/>
            <a:ext cx="6324600" cy="1749600"/>
          </a:xfrm>
          <a:prstGeom prst="rect">
            <a:avLst/>
          </a:prstGeom>
          <a:solidFill>
            <a:srgbClr val="FFFEC1"/>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i="1" lang="en-US" sz="1200">
                <a:solidFill>
                  <a:srgbClr val="BFBFBF"/>
                </a:solidFill>
                <a:latin typeface="Arial"/>
                <a:ea typeface="Arial"/>
                <a:cs typeface="Arial"/>
                <a:sym typeface="Arial"/>
              </a:rPr>
              <a:t>Welcher Befund im Vordersegment ist neben dem </a:t>
            </a:r>
            <a:r>
              <a:rPr i="1" lang="en-US" sz="1200">
                <a:solidFill>
                  <a:srgbClr val="BFBFBF"/>
                </a:solidFill>
              </a:rPr>
              <a:t>Krukenberg-Spindel</a:t>
            </a:r>
            <a:r>
              <a:rPr i="1" lang="en-US" sz="1200">
                <a:solidFill>
                  <a:srgbClr val="BFBFBF"/>
                </a:solidFill>
                <a:latin typeface="Arial"/>
                <a:ea typeface="Arial"/>
                <a:cs typeface="Arial"/>
                <a:sym typeface="Arial"/>
              </a:rPr>
              <a:t>körper der Hornhaut und der Sampaolesi-Linie ein noch markanteres Merkmal des </a:t>
            </a:r>
            <a:r>
              <a:rPr i="1" lang="en-US" sz="1200">
                <a:solidFill>
                  <a:srgbClr val="BFBFBF"/>
                </a:solidFill>
              </a:rPr>
              <a:t>PEX</a:t>
            </a:r>
            <a:r>
              <a:rPr i="1" lang="en-US" sz="1200">
                <a:solidFill>
                  <a:srgbClr val="BFBFBF"/>
                </a:solidFill>
                <a:latin typeface="Arial"/>
                <a:ea typeface="Arial"/>
                <a:cs typeface="Arial"/>
                <a:sym typeface="Arial"/>
              </a:rPr>
              <a:t>?</a:t>
            </a:r>
            <a:endParaRPr/>
          </a:p>
          <a:p>
            <a:pPr indent="0" lvl="0" marL="0" marR="0" rtl="0" algn="l">
              <a:spcBef>
                <a:spcPts val="0"/>
              </a:spcBef>
              <a:spcAft>
                <a:spcPts val="0"/>
              </a:spcAft>
              <a:buNone/>
            </a:pPr>
            <a:r>
              <a:rPr lang="en-US" sz="1200">
                <a:solidFill>
                  <a:srgbClr val="BFBFBF"/>
                </a:solidFill>
                <a:latin typeface="Arial"/>
                <a:ea typeface="Arial"/>
                <a:cs typeface="Arial"/>
                <a:sym typeface="Arial"/>
              </a:rPr>
              <a:t>Das Vorhandensein von </a:t>
            </a:r>
            <a:r>
              <a:rPr b="1" lang="en-US" sz="1200">
                <a:solidFill>
                  <a:srgbClr val="0000FF"/>
                </a:solidFill>
                <a:latin typeface="Arial"/>
                <a:ea typeface="Arial"/>
                <a:cs typeface="Arial"/>
                <a:sym typeface="Arial"/>
              </a:rPr>
              <a:t>fibrillärem Material auf der vorderen Linsenkapsel</a:t>
            </a:r>
            <a:endParaRPr b="1" sz="1400">
              <a:solidFill>
                <a:srgbClr val="BFBFBF"/>
              </a:solidFill>
              <a:latin typeface="Arial"/>
              <a:ea typeface="Arial"/>
              <a:cs typeface="Arial"/>
              <a:sym typeface="Arial"/>
            </a:endParaRPr>
          </a:p>
          <a:p>
            <a:pPr indent="0" lvl="0" marL="0" marR="0" rtl="0" algn="l">
              <a:spcBef>
                <a:spcPts val="0"/>
              </a:spcBef>
              <a:spcAft>
                <a:spcPts val="0"/>
              </a:spcAft>
              <a:buNone/>
            </a:pPr>
            <a:r>
              <a:t/>
            </a:r>
            <a:endParaRPr sz="1400">
              <a:solidFill>
                <a:srgbClr val="BFBFBF"/>
              </a:solidFill>
              <a:latin typeface="Arial"/>
              <a:ea typeface="Arial"/>
              <a:cs typeface="Arial"/>
              <a:sym typeface="Arial"/>
            </a:endParaRPr>
          </a:p>
          <a:p>
            <a:pPr indent="0" lvl="0" marL="0" marR="0" rtl="0" algn="l">
              <a:spcBef>
                <a:spcPts val="0"/>
              </a:spcBef>
              <a:spcAft>
                <a:spcPts val="0"/>
              </a:spcAft>
              <a:buNone/>
            </a:pPr>
            <a:r>
              <a:rPr i="1" lang="en-US" sz="1200">
                <a:solidFill>
                  <a:srgbClr val="BFBFBF"/>
                </a:solidFill>
                <a:latin typeface="Arial"/>
                <a:ea typeface="Arial"/>
                <a:cs typeface="Arial"/>
                <a:sym typeface="Arial"/>
              </a:rPr>
              <a:t>Welche Art von Muster bildet dieses Material auf der Kapsel?</a:t>
            </a:r>
            <a:endParaRPr/>
          </a:p>
          <a:p>
            <a:pPr indent="0" lvl="0" marL="0" marR="0" rtl="0" algn="l">
              <a:spcBef>
                <a:spcPts val="0"/>
              </a:spcBef>
              <a:spcAft>
                <a:spcPts val="0"/>
              </a:spcAft>
              <a:buNone/>
            </a:pPr>
            <a:r>
              <a:rPr lang="en-US" sz="1200">
                <a:solidFill>
                  <a:srgbClr val="BFBFBF"/>
                </a:solidFill>
                <a:latin typeface="Arial"/>
                <a:ea typeface="Arial"/>
                <a:cs typeface="Arial"/>
                <a:sym typeface="Arial"/>
              </a:rPr>
              <a:t>„Zielscheibenartig“</a:t>
            </a:r>
            <a:endParaRPr/>
          </a:p>
          <a:p>
            <a:pPr indent="0" lvl="0" marL="0" marR="0" rtl="0" algn="l">
              <a:spcBef>
                <a:spcPts val="0"/>
              </a:spcBef>
              <a:spcAft>
                <a:spcPts val="0"/>
              </a:spcAft>
              <a:buNone/>
            </a:pPr>
            <a:r>
              <a:t/>
            </a:r>
            <a:endParaRPr sz="1400">
              <a:solidFill>
                <a:srgbClr val="BFBFBF"/>
              </a:solidFill>
              <a:latin typeface="Arial"/>
              <a:ea typeface="Arial"/>
              <a:cs typeface="Arial"/>
              <a:sym typeface="Arial"/>
            </a:endParaRPr>
          </a:p>
          <a:p>
            <a:pPr indent="0" lvl="0" marL="0" marR="0" rtl="0" algn="l">
              <a:spcBef>
                <a:spcPts val="0"/>
              </a:spcBef>
              <a:spcAft>
                <a:spcPts val="0"/>
              </a:spcAft>
              <a:buNone/>
            </a:pPr>
            <a:r>
              <a:rPr i="1" lang="en-US" sz="1200">
                <a:solidFill>
                  <a:srgbClr val="BFBFBF"/>
                </a:solidFill>
                <a:latin typeface="Arial"/>
                <a:ea typeface="Arial"/>
                <a:cs typeface="Arial"/>
                <a:sym typeface="Arial"/>
              </a:rPr>
              <a:t>Worauf ist die zielscheibenartige Verteilung des Materials zurückzuführen?</a:t>
            </a:r>
            <a:endParaRPr/>
          </a:p>
          <a:p>
            <a:pPr indent="0" lvl="0" marL="0" marR="0" rtl="0" algn="l">
              <a:spcBef>
                <a:spcPts val="0"/>
              </a:spcBef>
              <a:spcAft>
                <a:spcPts val="0"/>
              </a:spcAft>
              <a:buNone/>
            </a:pPr>
            <a:r>
              <a:rPr lang="en-US" sz="1200">
                <a:solidFill>
                  <a:srgbClr val="BFBFBF"/>
                </a:solidFill>
                <a:latin typeface="Arial"/>
                <a:ea typeface="Arial"/>
                <a:cs typeface="Arial"/>
                <a:sym typeface="Arial"/>
              </a:rPr>
              <a:t>Die Bewegung der Iris über die Kapsel bei Erweiterung und Verengung der Pupille</a:t>
            </a:r>
            <a:endParaRPr/>
          </a:p>
        </p:txBody>
      </p:sp>
      <p:sp>
        <p:nvSpPr>
          <p:cNvPr id="1309" name="Google Shape;1309;p100"/>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A</a:t>
            </a:r>
            <a:endParaRPr/>
          </a:p>
        </p:txBody>
      </p:sp>
      <p:sp>
        <p:nvSpPr>
          <p:cNvPr id="1310" name="Google Shape;1310;p100"/>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 </a:t>
            </a:r>
            <a:r>
              <a:rPr b="1" lang="en-US" sz="1200">
                <a:solidFill>
                  <a:schemeClr val="dk1"/>
                </a:solidFill>
                <a:latin typeface="Arial"/>
                <a:ea typeface="Arial"/>
                <a:cs typeface="Arial"/>
                <a:sym typeface="Arial"/>
              </a:rPr>
              <a:t>FITB</a:t>
            </a:r>
            <a:endParaRPr/>
          </a:p>
        </p:txBody>
      </p:sp>
      <p:sp>
        <p:nvSpPr>
          <p:cNvPr id="1311" name="Google Shape;1311;p100"/>
          <p:cNvSpPr/>
          <p:nvPr/>
        </p:nvSpPr>
        <p:spPr>
          <a:xfrm flipH="1" rot="5400000">
            <a:off x="1700097" y="1156757"/>
            <a:ext cx="1857607" cy="2667000"/>
          </a:xfrm>
          <a:prstGeom prst="bentUpArrow">
            <a:avLst>
              <a:gd fmla="val 14320" name="adj1"/>
              <a:gd fmla="val 17878" name="adj2"/>
              <a:gd fmla="val 18120" name="adj3"/>
            </a:avLst>
          </a:prstGeom>
          <a:solidFill>
            <a:srgbClr val="0070C0"/>
          </a:solid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312" name="Google Shape;1312;p100"/>
          <p:cNvSpPr/>
          <p:nvPr/>
        </p:nvSpPr>
        <p:spPr>
          <a:xfrm>
            <a:off x="304800" y="3352800"/>
            <a:ext cx="2186609" cy="834887"/>
          </a:xfrm>
          <a:prstGeom prst="ellipse">
            <a:avLst/>
          </a:prstGeom>
          <a:noFill/>
          <a:ln cap="flat" cmpd="sng" w="25400">
            <a:solidFill>
              <a:srgbClr val="BFBFB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313" name="Google Shape;1313;p100"/>
          <p:cNvSpPr/>
          <p:nvPr/>
        </p:nvSpPr>
        <p:spPr>
          <a:xfrm>
            <a:off x="3829879" y="2829339"/>
            <a:ext cx="4247322" cy="523461"/>
          </a:xfrm>
          <a:prstGeom prst="ellipse">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314" name="Google Shape;1314;p100"/>
          <p:cNvSpPr txBox="1"/>
          <p:nvPr/>
        </p:nvSpPr>
        <p:spPr>
          <a:xfrm>
            <a:off x="3044882" y="3419061"/>
            <a:ext cx="6011582" cy="523220"/>
          </a:xfrm>
          <a:prstGeom prst="rect">
            <a:avLst/>
          </a:prstGeom>
          <a:solidFill>
            <a:srgbClr val="00B0F0"/>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i="1" lang="en-US" sz="1200">
                <a:solidFill>
                  <a:srgbClr val="7F7F7F"/>
                </a:solidFill>
                <a:latin typeface="Arial"/>
                <a:ea typeface="Arial"/>
                <a:cs typeface="Arial"/>
                <a:sym typeface="Arial"/>
              </a:rPr>
              <a:t>Ist dieses Material auf die vordere Linsenoberfläche beschränkt?</a:t>
            </a:r>
            <a:endParaRPr/>
          </a:p>
          <a:p>
            <a:pPr indent="0" lvl="0" marL="0" marR="0" rtl="0" algn="l">
              <a:spcBef>
                <a:spcPts val="0"/>
              </a:spcBef>
              <a:spcAft>
                <a:spcPts val="0"/>
              </a:spcAft>
              <a:buNone/>
            </a:pPr>
            <a:r>
              <a:rPr lang="en-US" sz="1200">
                <a:solidFill>
                  <a:srgbClr val="7F7F7F"/>
                </a:solidFill>
                <a:latin typeface="Arial"/>
                <a:ea typeface="Arial"/>
                <a:cs typeface="Arial"/>
                <a:sym typeface="Arial"/>
              </a:rPr>
              <a:t>Nein, es ist sowohl in der vorderen als auch in der </a:t>
            </a:r>
            <a:r>
              <a:rPr b="1" lang="en-US" sz="1200">
                <a:solidFill>
                  <a:srgbClr val="7F7F7F"/>
                </a:solidFill>
                <a:latin typeface="Arial"/>
                <a:ea typeface="Arial"/>
                <a:cs typeface="Arial"/>
                <a:sym typeface="Arial"/>
              </a:rPr>
              <a:t>hinteren Augenkammer </a:t>
            </a:r>
            <a:r>
              <a:rPr lang="en-US" sz="1200">
                <a:solidFill>
                  <a:srgbClr val="7F7F7F"/>
                </a:solidFill>
                <a:latin typeface="Arial"/>
                <a:ea typeface="Arial"/>
                <a:cs typeface="Arial"/>
                <a:sym typeface="Arial"/>
              </a:rPr>
              <a:t>zu finden</a:t>
            </a:r>
            <a:endParaRPr/>
          </a:p>
        </p:txBody>
      </p:sp>
      <p:sp>
        <p:nvSpPr>
          <p:cNvPr id="1315" name="Google Shape;1315;p100"/>
          <p:cNvSpPr txBox="1"/>
          <p:nvPr/>
        </p:nvSpPr>
        <p:spPr>
          <a:xfrm>
            <a:off x="2667000" y="3419061"/>
            <a:ext cx="4495800" cy="2031325"/>
          </a:xfrm>
          <a:prstGeom prst="rect">
            <a:avLst/>
          </a:prstGeom>
          <a:solidFill>
            <a:srgbClr val="66FF66"/>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i="1" lang="en-US" sz="1200">
                <a:solidFill>
                  <a:srgbClr val="A5A5A5"/>
                </a:solidFill>
                <a:latin typeface="Arial"/>
                <a:ea typeface="Arial"/>
                <a:cs typeface="Arial"/>
                <a:sym typeface="Arial"/>
              </a:rPr>
              <a:t>Ich kann mir vorstellen, dass dieses Material in der Vorderkammer herumschwimmt, aber wie gelangt es in den Glaskörper?</a:t>
            </a:r>
            <a:endParaRPr/>
          </a:p>
          <a:p>
            <a:pPr indent="0" lvl="0" marL="0" marR="0" rtl="0" algn="l">
              <a:spcBef>
                <a:spcPts val="0"/>
              </a:spcBef>
              <a:spcAft>
                <a:spcPts val="0"/>
              </a:spcAft>
              <a:buNone/>
            </a:pPr>
            <a:r>
              <a:rPr lang="en-US" sz="1200">
                <a:solidFill>
                  <a:srgbClr val="A5A5A5"/>
                </a:solidFill>
                <a:latin typeface="Arial"/>
                <a:ea typeface="Arial"/>
                <a:cs typeface="Arial"/>
                <a:sym typeface="Arial"/>
              </a:rPr>
              <a:t>Das tut es nicht</a:t>
            </a:r>
            <a:endParaRPr/>
          </a:p>
          <a:p>
            <a:pPr indent="0" lvl="0" marL="0" marR="0" rtl="0" algn="l">
              <a:spcBef>
                <a:spcPts val="0"/>
              </a:spcBef>
              <a:spcAft>
                <a:spcPts val="0"/>
              </a:spcAft>
              <a:buNone/>
            </a:pPr>
            <a:r>
              <a:t/>
            </a:r>
            <a:endParaRPr i="1" sz="1400">
              <a:solidFill>
                <a:srgbClr val="A5A5A5"/>
              </a:solidFill>
              <a:latin typeface="Arial"/>
              <a:ea typeface="Arial"/>
              <a:cs typeface="Arial"/>
              <a:sym typeface="Arial"/>
            </a:endParaRPr>
          </a:p>
          <a:p>
            <a:pPr indent="0" lvl="0" marL="0" marR="0" rtl="0" algn="l">
              <a:spcBef>
                <a:spcPts val="0"/>
              </a:spcBef>
              <a:spcAft>
                <a:spcPts val="0"/>
              </a:spcAft>
              <a:buNone/>
            </a:pPr>
            <a:r>
              <a:rPr i="1" lang="en-US" sz="1200">
                <a:solidFill>
                  <a:srgbClr val="A5A5A5"/>
                </a:solidFill>
                <a:latin typeface="Arial"/>
                <a:ea typeface="Arial"/>
                <a:cs typeface="Arial"/>
                <a:sym typeface="Arial"/>
              </a:rPr>
              <a:t>Aber Sie sagten, es befinde sich in der hinteren Augenkammer (PC)… Was hat es damit auf sich?</a:t>
            </a:r>
            <a:endParaRPr/>
          </a:p>
          <a:p>
            <a:pPr indent="0" lvl="0" marL="0" marR="0" rtl="0" algn="l">
              <a:spcBef>
                <a:spcPts val="0"/>
              </a:spcBef>
              <a:spcAft>
                <a:spcPts val="0"/>
              </a:spcAft>
              <a:buNone/>
            </a:pPr>
            <a:r>
              <a:rPr lang="en-US" sz="1200">
                <a:solidFill>
                  <a:srgbClr val="A5A5A5"/>
                </a:solidFill>
                <a:latin typeface="Arial"/>
                <a:ea typeface="Arial"/>
                <a:cs typeface="Arial"/>
                <a:sym typeface="Arial"/>
              </a:rPr>
              <a:t>Die Hinterkammer ist der Raum hinter der Iris und vor der vorderen Hyaloidfläche des Glaskörpers. Der Glaskörper befindet sich in der </a:t>
            </a:r>
            <a:r>
              <a:rPr i="1" lang="en-US" sz="1200">
                <a:solidFill>
                  <a:srgbClr val="A5A5A5"/>
                </a:solidFill>
                <a:latin typeface="Arial"/>
                <a:ea typeface="Arial"/>
                <a:cs typeface="Arial"/>
                <a:sym typeface="Arial"/>
              </a:rPr>
              <a:t>Glaskörperhöhle</a:t>
            </a:r>
            <a:r>
              <a:rPr lang="en-US" sz="1200">
                <a:solidFill>
                  <a:srgbClr val="A5A5A5"/>
                </a:solidFill>
                <a:latin typeface="Arial"/>
                <a:ea typeface="Arial"/>
                <a:cs typeface="Arial"/>
                <a:sym typeface="Arial"/>
              </a:rPr>
              <a:t>, nicht in der Hinterkammer.</a:t>
            </a:r>
            <a:endParaRPr/>
          </a:p>
        </p:txBody>
      </p:sp>
      <p:sp>
        <p:nvSpPr>
          <p:cNvPr id="1316" name="Google Shape;1316;p100"/>
          <p:cNvSpPr/>
          <p:nvPr/>
        </p:nvSpPr>
        <p:spPr>
          <a:xfrm>
            <a:off x="7036904" y="3543947"/>
            <a:ext cx="2030896" cy="513281"/>
          </a:xfrm>
          <a:prstGeom prst="ellipse">
            <a:avLst/>
          </a:prstGeom>
          <a:noFill/>
          <a:ln cap="flat" cmpd="sng" w="25400">
            <a:solidFill>
              <a:srgbClr val="A5A5A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317" name="Google Shape;1317;p100"/>
          <p:cNvSpPr txBox="1"/>
          <p:nvPr/>
        </p:nvSpPr>
        <p:spPr>
          <a:xfrm>
            <a:off x="1101612" y="3396299"/>
            <a:ext cx="6899400" cy="1903500"/>
          </a:xfrm>
          <a:prstGeom prst="rect">
            <a:avLst/>
          </a:prstGeom>
          <a:solidFill>
            <a:srgbClr val="939332"/>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i="1" lang="en-US" sz="1200">
                <a:solidFill>
                  <a:schemeClr val="lt1"/>
                </a:solidFill>
                <a:latin typeface="Arial"/>
                <a:ea typeface="Arial"/>
                <a:cs typeface="Arial"/>
                <a:sym typeface="Arial"/>
              </a:rPr>
              <a:t>In diesem Zusammenhang: Ist </a:t>
            </a:r>
            <a:r>
              <a:rPr lang="en-US" sz="1200">
                <a:solidFill>
                  <a:schemeClr val="lt1"/>
                </a:solidFill>
                <a:latin typeface="Arial"/>
                <a:ea typeface="Arial"/>
                <a:cs typeface="Arial"/>
                <a:sym typeface="Arial"/>
              </a:rPr>
              <a:t>das Exfoliationssyndrom </a:t>
            </a:r>
            <a:r>
              <a:rPr i="1" lang="en-US" sz="1200">
                <a:solidFill>
                  <a:schemeClr val="lt1"/>
                </a:solidFill>
                <a:latin typeface="Arial"/>
                <a:ea typeface="Arial"/>
                <a:cs typeface="Arial"/>
                <a:sym typeface="Arial"/>
              </a:rPr>
              <a:t>dasselbe wie das Pseudoexfoliationssyndrom?</a:t>
            </a:r>
            <a:endParaRPr/>
          </a:p>
          <a:p>
            <a:pPr indent="0" lvl="0" marL="0" marR="0" rtl="0" algn="l">
              <a:spcBef>
                <a:spcPts val="0"/>
              </a:spcBef>
              <a:spcAft>
                <a:spcPts val="0"/>
              </a:spcAft>
              <a:buNone/>
            </a:pPr>
            <a:r>
              <a:rPr lang="en-US" sz="1200">
                <a:solidFill>
                  <a:schemeClr val="lt1"/>
                </a:solidFill>
              </a:rPr>
              <a:t>Trotz gewisser Ähnlichkeiten im Erscheinungsbild und der bedauerlichen Tendenz, diese Begriffe synonym zu verwenden, sind sie keinesfalls identisch. </a:t>
            </a:r>
            <a:r>
              <a:rPr lang="en-US" sz="1200">
                <a:solidFill>
                  <a:srgbClr val="0000FF"/>
                </a:solidFill>
              </a:rPr>
              <a:t>Der Begriff </a:t>
            </a:r>
            <a:r>
              <a:rPr i="1" lang="en-US" sz="1200">
                <a:solidFill>
                  <a:srgbClr val="0000FF"/>
                </a:solidFill>
              </a:rPr>
              <a:t>Exfoliationssyndrom</a:t>
            </a:r>
            <a:r>
              <a:rPr lang="en-US" sz="1200">
                <a:solidFill>
                  <a:srgbClr val="0000FF"/>
                </a:solidFill>
              </a:rPr>
              <a:t> beschreibt VePupillensaumerungen der vorderen Linsenkapsel infolge </a:t>
            </a:r>
            <a:r>
              <a:rPr lang="en-US" sz="1200">
                <a:solidFill>
                  <a:srgbClr val="0000FF"/>
                </a:solidFill>
                <a:extLst>
                  <a:ext uri="http://customooxmlschemas.google.com/">
                    <go:slidesCustomData xmlns:go="http://customooxmlschemas.google.com/" textRoundtripDataId="60"/>
                  </a:ext>
                </a:extLst>
              </a:rPr>
              <a:t>einer</a:t>
            </a:r>
            <a:r>
              <a:rPr lang="en-US" sz="1200">
                <a:solidFill>
                  <a:srgbClr val="0000FF"/>
                </a:solidFill>
              </a:rPr>
              <a:t> Exposition gegenüber hoher Infrarotstrahlung, während PEX die in diesem Foliensatz dargestellte klinische Entität bezeichnet.</a:t>
            </a:r>
            <a:endParaRPr/>
          </a:p>
          <a:p>
            <a:pPr indent="0" lvl="0" marL="0" marR="0" rtl="0" algn="l">
              <a:spcBef>
                <a:spcPts val="0"/>
              </a:spcBef>
              <a:spcAft>
                <a:spcPts val="0"/>
              </a:spcAft>
              <a:buNone/>
            </a:pPr>
            <a:r>
              <a:t/>
            </a:r>
            <a:endParaRPr sz="1400">
              <a:solidFill>
                <a:srgbClr val="0000FF"/>
              </a:solidFill>
              <a:latin typeface="Arial"/>
              <a:ea typeface="Arial"/>
              <a:cs typeface="Arial"/>
              <a:sym typeface="Arial"/>
            </a:endParaRPr>
          </a:p>
          <a:p>
            <a:pPr indent="0" lvl="0" marL="0" marR="0" rtl="0" algn="l">
              <a:spcBef>
                <a:spcPts val="0"/>
              </a:spcBef>
              <a:spcAft>
                <a:spcPts val="0"/>
              </a:spcAft>
              <a:buNone/>
            </a:pPr>
            <a:r>
              <a:rPr i="1" lang="en-US" sz="1200">
                <a:solidFill>
                  <a:schemeClr val="lt1"/>
                </a:solidFill>
                <a:latin typeface="Arial"/>
                <a:ea typeface="Arial"/>
                <a:cs typeface="Arial"/>
                <a:sym typeface="Arial"/>
              </a:rPr>
              <a:t>Welche Auswirkungen hat eine solche Exposition auf die vordere Kapsel?</a:t>
            </a:r>
            <a:endParaRPr/>
          </a:p>
          <a:p>
            <a:pPr indent="0" lvl="0" marL="0" marR="0" rtl="0" algn="l">
              <a:spcBef>
                <a:spcPts val="0"/>
              </a:spcBef>
              <a:spcAft>
                <a:spcPts val="0"/>
              </a:spcAft>
              <a:buNone/>
            </a:pPr>
            <a:r>
              <a:rPr lang="en-US" sz="1200">
                <a:solidFill>
                  <a:schemeClr val="lt1"/>
                </a:solidFill>
              </a:rPr>
              <a:t>Dabei kommt es zu einer Delamination der Kapsel, sodass sich aufgerolltes </a:t>
            </a:r>
            <a:r>
              <a:rPr lang="en-US" sz="1200">
                <a:solidFill>
                  <a:schemeClr val="lt1"/>
                </a:solidFill>
                <a:extLst>
                  <a:ext uri="http://customooxmlschemas.google.com/">
                    <go:slidesCustomData xmlns:go="http://customooxmlschemas.google.com/" textRoundtripDataId="61"/>
                  </a:ext>
                </a:extLst>
              </a:rPr>
              <a:t>Material</a:t>
            </a:r>
            <a:r>
              <a:rPr lang="en-US" sz="1200">
                <a:solidFill>
                  <a:schemeClr val="lt1"/>
                </a:solidFill>
              </a:rPr>
              <a:t> entweder auf der Linsenoberfläche ansammelt oder in der Vorderkammer frei bewegt.</a:t>
            </a:r>
            <a:endParaRPr/>
          </a:p>
        </p:txBody>
      </p:sp>
      <p:sp>
        <p:nvSpPr>
          <p:cNvPr id="1318" name="Google Shape;1318;p100"/>
          <p:cNvSpPr/>
          <p:nvPr/>
        </p:nvSpPr>
        <p:spPr>
          <a:xfrm>
            <a:off x="5844626" y="1693038"/>
            <a:ext cx="184532" cy="369332"/>
          </a:xfrm>
          <a:prstGeom prst="rect">
            <a:avLst/>
          </a:prstGeom>
          <a:solidFill>
            <a:srgbClr val="FFFF6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319" name="Google Shape;1319;p100"/>
          <p:cNvSpPr txBox="1"/>
          <p:nvPr/>
        </p:nvSpPr>
        <p:spPr>
          <a:xfrm>
            <a:off x="4796503" y="1720334"/>
            <a:ext cx="3682418" cy="369332"/>
          </a:xfrm>
          <a:prstGeom prst="rect">
            <a:avLst/>
          </a:prstGeom>
          <a:no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lang="en-US" sz="1200">
                <a:solidFill>
                  <a:schemeClr val="dk1"/>
                </a:solidFill>
                <a:latin typeface="Caveat"/>
                <a:ea typeface="Caveat"/>
                <a:cs typeface="Caveat"/>
                <a:sym typeface="Caveat"/>
              </a:rPr>
              <a:t>= Exfoliationssyndrom? </a:t>
            </a:r>
            <a:r>
              <a:rPr b="1" lang="en-US" sz="1200">
                <a:solidFill>
                  <a:schemeClr val="dk1"/>
                </a:solidFill>
                <a:latin typeface="Caveat"/>
                <a:ea typeface="Caveat"/>
                <a:cs typeface="Caveat"/>
                <a:sym typeface="Caveat"/>
              </a:rPr>
              <a:t>Nein!</a:t>
            </a:r>
            <a:endParaRPr/>
          </a:p>
        </p:txBody>
      </p:sp>
    </p:spTree>
  </p:cSld>
  <p:clrMapOvr>
    <a:masterClrMapping/>
  </p:clrMapOvr>
</p:sld>
</file>

<file path=ppt/slides/slide10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3" name="Shape 1323"/>
        <p:cNvGrpSpPr/>
        <p:nvPr/>
      </p:nvGrpSpPr>
      <p:grpSpPr>
        <a:xfrm>
          <a:off x="0" y="0"/>
          <a:ext cx="0" cy="0"/>
          <a:chOff x="0" y="0"/>
          <a:chExt cx="0" cy="0"/>
        </a:xfrm>
      </p:grpSpPr>
      <p:sp>
        <p:nvSpPr>
          <p:cNvPr id="1324" name="Google Shape;1324;p101"/>
          <p:cNvSpPr txBox="1"/>
          <p:nvPr>
            <p:ph idx="12" type="sldNum"/>
          </p:nvPr>
        </p:nvSpPr>
        <p:spPr>
          <a:xfrm>
            <a:off x="6553200" y="6248400"/>
            <a:ext cx="2133600" cy="457200"/>
          </a:xfrm>
          <a:prstGeom prst="rect">
            <a:avLst/>
          </a:prstGeom>
          <a:noFill/>
          <a:ln>
            <a:noFill/>
          </a:ln>
        </p:spPr>
        <p:txBody>
          <a:bodyPr anchorCtr="0" anchor="t" bIns="12700" lIns="25400" spcFirstLastPara="1" rIns="25400" wrap="square" tIns="12700">
            <a:noAutofit/>
          </a:bodyPr>
          <a:lstStyle/>
          <a:p>
            <a:pPr indent="0" lvl="0" marL="0" rtl="0" algn="r">
              <a:spcBef>
                <a:spcPts val="0"/>
              </a:spcBef>
              <a:spcAft>
                <a:spcPts val="0"/>
              </a:spcAft>
              <a:buNone/>
            </a:pPr>
            <a:fld id="{00000000-1234-1234-1234-123412341234}" type="slidenum">
              <a:rPr lang="en-US"/>
              <a:t>‹#›</a:t>
            </a:fld>
            <a:endParaRPr/>
          </a:p>
        </p:txBody>
      </p:sp>
      <p:pic>
        <p:nvPicPr>
          <p:cNvPr id="1325" name="Google Shape;1325;p101"/>
          <p:cNvPicPr preferRelativeResize="0"/>
          <p:nvPr/>
        </p:nvPicPr>
        <p:blipFill rotWithShape="1">
          <a:blip r:embed="rId3">
            <a:alphaModFix/>
          </a:blip>
          <a:srcRect b="0" l="0" r="0" t="0"/>
          <a:stretch/>
        </p:blipFill>
        <p:spPr>
          <a:xfrm>
            <a:off x="1666289" y="1298479"/>
            <a:ext cx="5811421" cy="4261042"/>
          </a:xfrm>
          <a:prstGeom prst="rect">
            <a:avLst/>
          </a:prstGeom>
          <a:noFill/>
          <a:ln>
            <a:noFill/>
          </a:ln>
        </p:spPr>
      </p:pic>
      <p:sp>
        <p:nvSpPr>
          <p:cNvPr id="1326" name="Google Shape;1326;p101"/>
          <p:cNvSpPr txBox="1"/>
          <p:nvPr/>
        </p:nvSpPr>
        <p:spPr>
          <a:xfrm>
            <a:off x="1671224" y="6183868"/>
            <a:ext cx="5801589" cy="369332"/>
          </a:xfrm>
          <a:prstGeom prst="rect">
            <a:avLst/>
          </a:prstGeom>
          <a:noFill/>
          <a:ln>
            <a:noFill/>
          </a:ln>
        </p:spPr>
        <p:txBody>
          <a:bodyPr anchorCtr="0" anchor="t" bIns="12700" lIns="25400" spcFirstLastPara="1" rIns="25400" wrap="square" tIns="12700">
            <a:spAutoFit/>
          </a:bodyPr>
          <a:lstStyle/>
          <a:p>
            <a:pPr indent="0" lvl="0" marL="0" marR="0" rtl="0" algn="ctr">
              <a:spcBef>
                <a:spcPts val="0"/>
              </a:spcBef>
              <a:spcAft>
                <a:spcPts val="0"/>
              </a:spcAft>
              <a:buNone/>
            </a:pPr>
            <a:r>
              <a:rPr lang="en-US" sz="1200">
                <a:solidFill>
                  <a:schemeClr val="dk1"/>
                </a:solidFill>
                <a:latin typeface="Arial"/>
                <a:ea typeface="Arial"/>
                <a:cs typeface="Arial"/>
                <a:sym typeface="Arial"/>
              </a:rPr>
              <a:t>Exfoliationssyndrom: Aufgerollte, delaminierte Kapsel</a:t>
            </a:r>
            <a:endParaRPr/>
          </a:p>
        </p:txBody>
      </p:sp>
      <p:sp>
        <p:nvSpPr>
          <p:cNvPr id="1327" name="Google Shape;1327;p101"/>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 </a:t>
            </a:r>
            <a:r>
              <a:rPr b="1" lang="en-US" sz="1200">
                <a:solidFill>
                  <a:schemeClr val="dk1"/>
                </a:solidFill>
                <a:latin typeface="Arial"/>
                <a:ea typeface="Arial"/>
                <a:cs typeface="Arial"/>
                <a:sym typeface="Arial"/>
              </a:rPr>
              <a:t>FITB</a:t>
            </a:r>
            <a:endParaRPr/>
          </a:p>
        </p:txBody>
      </p:sp>
    </p:spTree>
  </p:cSld>
  <p:clrMapOvr>
    <a:masterClrMapping/>
  </p:clrMapOvr>
</p:sld>
</file>

<file path=ppt/slides/slide10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1" name="Shape 1331"/>
        <p:cNvGrpSpPr/>
        <p:nvPr/>
      </p:nvGrpSpPr>
      <p:grpSpPr>
        <a:xfrm>
          <a:off x="0" y="0"/>
          <a:ext cx="0" cy="0"/>
          <a:chOff x="0" y="0"/>
          <a:chExt cx="0" cy="0"/>
        </a:xfrm>
      </p:grpSpPr>
      <p:graphicFrame>
        <p:nvGraphicFramePr>
          <p:cNvPr id="1332" name="Google Shape;1332;p102"/>
          <p:cNvGraphicFramePr/>
          <p:nvPr/>
        </p:nvGraphicFramePr>
        <p:xfrm>
          <a:off x="457200" y="1676400"/>
          <a:ext cx="3000000" cy="3000000"/>
        </p:xfrm>
        <a:graphic>
          <a:graphicData uri="http://schemas.openxmlformats.org/drawingml/2006/table">
            <a:tbl>
              <a:tblPr>
                <a:noFill/>
                <a:tableStyleId>{02B07537-624C-4EAD-A9AA-E5A35CE8A65F}</a:tableStyleId>
              </a:tblPr>
              <a:tblGrid>
                <a:gridCol w="2743200"/>
                <a:gridCol w="2743200"/>
                <a:gridCol w="2743200"/>
              </a:tblGrid>
              <a:tr h="406400">
                <a:tc>
                  <a:txBody>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BFBFBF"/>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1"/>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lang="en-US" sz="1200">
                          <a:solidFill>
                            <a:schemeClr val="dk1"/>
                          </a:solidFill>
                        </a:rPr>
                        <a:t>PEX</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c>
                  <a:txBody>
                    <a:bodyPr/>
                    <a:lstStyle/>
                    <a:p>
                      <a:pPr indent="0" lvl="0" marL="0" marR="0" rtl="0" algn="l">
                        <a:lnSpc>
                          <a:spcPct val="100000"/>
                        </a:lnSpc>
                        <a:spcBef>
                          <a:spcPts val="0"/>
                        </a:spcBef>
                        <a:spcAft>
                          <a:spcPts val="0"/>
                        </a:spcAft>
                        <a:buClr>
                          <a:srgbClr val="FFFF66"/>
                        </a:buClr>
                        <a:buSzPts val="1200"/>
                        <a:buFont typeface="Arial"/>
                        <a:buNone/>
                      </a:pPr>
                      <a:r>
                        <a:rPr b="1" i="0" lang="en-US" sz="1200" u="none" cap="none" strike="noStrike">
                          <a:solidFill>
                            <a:srgbClr val="FFFF66"/>
                          </a:solidFill>
                          <a:latin typeface="Arial"/>
                          <a:ea typeface="Arial"/>
                          <a:cs typeface="Arial"/>
                          <a:sym typeface="Arial"/>
                        </a:rPr>
                        <a:t>PDS/PG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Alter</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 &lt; 50 J, meist  &gt; 70 J</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20er – 40er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Geschlechtspräferenz</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F &gt; 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M &gt; F</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Kammerwinkelstatus</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Enger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Weit geöffnet</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Wo ist die Iris durchscheinend?</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Pupillensaum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Radiär, mittlere Peripherie</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1" i="1" lang="en-US" sz="1200" u="none" cap="none" strike="noStrike">
                          <a:solidFill>
                            <a:srgbClr val="BFBFBF"/>
                          </a:solidFill>
                          <a:latin typeface="Arial"/>
                          <a:ea typeface="Arial"/>
                          <a:cs typeface="Arial"/>
                          <a:sym typeface="Arial"/>
                        </a:rPr>
                        <a:t>Krukenberg-Spindel – </a:t>
                      </a:r>
                      <a:r>
                        <a:rPr b="0" i="1" lang="en-US" sz="1200" u="none" cap="none" strike="noStrike">
                          <a:solidFill>
                            <a:srgbClr val="BFBFBF"/>
                          </a:solidFill>
                          <a:latin typeface="Arial"/>
                          <a:ea typeface="Arial"/>
                          <a:cs typeface="Arial"/>
                          <a:sym typeface="Arial"/>
                        </a:rPr>
                        <a:t>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1" i="1" lang="en-US" sz="1200" u="none" cap="none" strike="noStrike">
                          <a:solidFill>
                            <a:srgbClr val="BFBFBF"/>
                          </a:solidFill>
                          <a:latin typeface="Arial"/>
                          <a:ea typeface="Arial"/>
                          <a:cs typeface="Arial"/>
                          <a:sym typeface="Arial"/>
                        </a:rPr>
                        <a:t>Sampaolesi-Linie – </a:t>
                      </a:r>
                      <a:r>
                        <a:rPr b="0" i="1" lang="en-US" sz="1200" u="none" cap="none" strike="noStrike">
                          <a:solidFill>
                            <a:srgbClr val="BFBFBF"/>
                          </a:solidFill>
                          <a:latin typeface="Arial"/>
                          <a:ea typeface="Arial"/>
                          <a:cs typeface="Arial"/>
                          <a:sym typeface="Arial"/>
                        </a:rPr>
                        <a:t>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762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r>
            </a:tbl>
          </a:graphicData>
        </a:graphic>
      </p:graphicFrame>
      <p:sp>
        <p:nvSpPr>
          <p:cNvPr id="1333" name="Google Shape;1333;p102"/>
          <p:cNvSpPr txBox="1"/>
          <p:nvPr>
            <p:ph idx="12" type="sldNum"/>
          </p:nvPr>
        </p:nvSpPr>
        <p:spPr>
          <a:xfrm>
            <a:off x="7010400" y="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1334" name="Google Shape;1334;p102"/>
          <p:cNvSpPr txBox="1"/>
          <p:nvPr/>
        </p:nvSpPr>
        <p:spPr>
          <a:xfrm>
            <a:off x="2590800" y="2514600"/>
            <a:ext cx="6324600" cy="1749600"/>
          </a:xfrm>
          <a:prstGeom prst="rect">
            <a:avLst/>
          </a:prstGeom>
          <a:solidFill>
            <a:srgbClr val="FFFEC1"/>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i="1" lang="en-US" sz="1200">
                <a:solidFill>
                  <a:srgbClr val="BFBFBF"/>
                </a:solidFill>
                <a:latin typeface="Arial"/>
                <a:ea typeface="Arial"/>
                <a:cs typeface="Arial"/>
                <a:sym typeface="Arial"/>
              </a:rPr>
              <a:t>Welcher Befund im Vordersegment ist neben dem </a:t>
            </a:r>
            <a:r>
              <a:rPr i="1" lang="en-US" sz="1200">
                <a:solidFill>
                  <a:srgbClr val="BFBFBF"/>
                </a:solidFill>
              </a:rPr>
              <a:t>Krukenberg-Spindel</a:t>
            </a:r>
            <a:r>
              <a:rPr i="1" lang="en-US" sz="1200">
                <a:solidFill>
                  <a:srgbClr val="BFBFBF"/>
                </a:solidFill>
                <a:latin typeface="Arial"/>
                <a:ea typeface="Arial"/>
                <a:cs typeface="Arial"/>
                <a:sym typeface="Arial"/>
              </a:rPr>
              <a:t>körper der Hornhaut und der Sampaolesi-Linie ein noch markanteres Merkmal des </a:t>
            </a:r>
            <a:r>
              <a:rPr i="1" lang="en-US" sz="1200">
                <a:solidFill>
                  <a:srgbClr val="BFBFBF"/>
                </a:solidFill>
              </a:rPr>
              <a:t>PEX</a:t>
            </a:r>
            <a:r>
              <a:rPr i="1" lang="en-US" sz="1200">
                <a:solidFill>
                  <a:srgbClr val="BFBFBF"/>
                </a:solidFill>
                <a:latin typeface="Arial"/>
                <a:ea typeface="Arial"/>
                <a:cs typeface="Arial"/>
                <a:sym typeface="Arial"/>
              </a:rPr>
              <a:t>?</a:t>
            </a:r>
            <a:endParaRPr/>
          </a:p>
          <a:p>
            <a:pPr indent="0" lvl="0" marL="0" marR="0" rtl="0" algn="l">
              <a:spcBef>
                <a:spcPts val="0"/>
              </a:spcBef>
              <a:spcAft>
                <a:spcPts val="0"/>
              </a:spcAft>
              <a:buNone/>
            </a:pPr>
            <a:r>
              <a:rPr lang="en-US" sz="1200">
                <a:solidFill>
                  <a:srgbClr val="BFBFBF"/>
                </a:solidFill>
                <a:latin typeface="Arial"/>
                <a:ea typeface="Arial"/>
                <a:cs typeface="Arial"/>
                <a:sym typeface="Arial"/>
              </a:rPr>
              <a:t>Das Vorhandensein von </a:t>
            </a:r>
            <a:r>
              <a:rPr b="1" lang="en-US" sz="1200">
                <a:solidFill>
                  <a:srgbClr val="0000FF"/>
                </a:solidFill>
                <a:latin typeface="Arial"/>
                <a:ea typeface="Arial"/>
                <a:cs typeface="Arial"/>
                <a:sym typeface="Arial"/>
              </a:rPr>
              <a:t>fibrillärem Material auf der vorderen Linsenkapsel</a:t>
            </a:r>
            <a:endParaRPr b="1" sz="1400">
              <a:solidFill>
                <a:srgbClr val="BFBFBF"/>
              </a:solidFill>
              <a:latin typeface="Arial"/>
              <a:ea typeface="Arial"/>
              <a:cs typeface="Arial"/>
              <a:sym typeface="Arial"/>
            </a:endParaRPr>
          </a:p>
          <a:p>
            <a:pPr indent="0" lvl="0" marL="0" marR="0" rtl="0" algn="l">
              <a:spcBef>
                <a:spcPts val="0"/>
              </a:spcBef>
              <a:spcAft>
                <a:spcPts val="0"/>
              </a:spcAft>
              <a:buNone/>
            </a:pPr>
            <a:r>
              <a:t/>
            </a:r>
            <a:endParaRPr sz="1400">
              <a:solidFill>
                <a:srgbClr val="BFBFBF"/>
              </a:solidFill>
              <a:latin typeface="Arial"/>
              <a:ea typeface="Arial"/>
              <a:cs typeface="Arial"/>
              <a:sym typeface="Arial"/>
            </a:endParaRPr>
          </a:p>
          <a:p>
            <a:pPr indent="0" lvl="0" marL="0" marR="0" rtl="0" algn="l">
              <a:spcBef>
                <a:spcPts val="0"/>
              </a:spcBef>
              <a:spcAft>
                <a:spcPts val="0"/>
              </a:spcAft>
              <a:buNone/>
            </a:pPr>
            <a:r>
              <a:rPr i="1" lang="en-US" sz="1200">
                <a:solidFill>
                  <a:srgbClr val="BFBFBF"/>
                </a:solidFill>
                <a:latin typeface="Arial"/>
                <a:ea typeface="Arial"/>
                <a:cs typeface="Arial"/>
                <a:sym typeface="Arial"/>
              </a:rPr>
              <a:t>Welche Art von Muster bildet dieses Material auf der Kapsel?</a:t>
            </a:r>
            <a:endParaRPr/>
          </a:p>
          <a:p>
            <a:pPr indent="0" lvl="0" marL="0" marR="0" rtl="0" algn="l">
              <a:spcBef>
                <a:spcPts val="0"/>
              </a:spcBef>
              <a:spcAft>
                <a:spcPts val="0"/>
              </a:spcAft>
              <a:buNone/>
            </a:pPr>
            <a:r>
              <a:rPr lang="en-US" sz="1200">
                <a:solidFill>
                  <a:srgbClr val="BFBFBF"/>
                </a:solidFill>
                <a:latin typeface="Arial"/>
                <a:ea typeface="Arial"/>
                <a:cs typeface="Arial"/>
                <a:sym typeface="Arial"/>
              </a:rPr>
              <a:t>„Zielscheibenartig“</a:t>
            </a:r>
            <a:endParaRPr/>
          </a:p>
          <a:p>
            <a:pPr indent="0" lvl="0" marL="0" marR="0" rtl="0" algn="l">
              <a:spcBef>
                <a:spcPts val="0"/>
              </a:spcBef>
              <a:spcAft>
                <a:spcPts val="0"/>
              </a:spcAft>
              <a:buNone/>
            </a:pPr>
            <a:r>
              <a:t/>
            </a:r>
            <a:endParaRPr sz="1400">
              <a:solidFill>
                <a:srgbClr val="BFBFBF"/>
              </a:solidFill>
              <a:latin typeface="Arial"/>
              <a:ea typeface="Arial"/>
              <a:cs typeface="Arial"/>
              <a:sym typeface="Arial"/>
            </a:endParaRPr>
          </a:p>
          <a:p>
            <a:pPr indent="0" lvl="0" marL="0" marR="0" rtl="0" algn="l">
              <a:spcBef>
                <a:spcPts val="0"/>
              </a:spcBef>
              <a:spcAft>
                <a:spcPts val="0"/>
              </a:spcAft>
              <a:buNone/>
            </a:pPr>
            <a:r>
              <a:rPr i="1" lang="en-US" sz="1200">
                <a:solidFill>
                  <a:srgbClr val="BFBFBF"/>
                </a:solidFill>
                <a:latin typeface="Arial"/>
                <a:ea typeface="Arial"/>
                <a:cs typeface="Arial"/>
                <a:sym typeface="Arial"/>
              </a:rPr>
              <a:t>Worauf ist die zielscheibenartige Verteilung des Materials zurückzuführen?</a:t>
            </a:r>
            <a:endParaRPr/>
          </a:p>
          <a:p>
            <a:pPr indent="0" lvl="0" marL="0" marR="0" rtl="0" algn="l">
              <a:spcBef>
                <a:spcPts val="0"/>
              </a:spcBef>
              <a:spcAft>
                <a:spcPts val="0"/>
              </a:spcAft>
              <a:buNone/>
            </a:pPr>
            <a:r>
              <a:rPr lang="en-US" sz="1200">
                <a:solidFill>
                  <a:srgbClr val="BFBFBF"/>
                </a:solidFill>
                <a:latin typeface="Arial"/>
                <a:ea typeface="Arial"/>
                <a:cs typeface="Arial"/>
                <a:sym typeface="Arial"/>
              </a:rPr>
              <a:t>Die Bewegung der Iris über die Kapsel bei Erweiterung und Verengung der Pupille</a:t>
            </a:r>
            <a:endParaRPr/>
          </a:p>
        </p:txBody>
      </p:sp>
      <p:sp>
        <p:nvSpPr>
          <p:cNvPr id="1335" name="Google Shape;1335;p102"/>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Q</a:t>
            </a:r>
            <a:endParaRPr/>
          </a:p>
        </p:txBody>
      </p:sp>
      <p:sp>
        <p:nvSpPr>
          <p:cNvPr id="1336" name="Google Shape;1336;p102"/>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 </a:t>
            </a:r>
            <a:r>
              <a:rPr b="1" lang="en-US" sz="1200">
                <a:solidFill>
                  <a:schemeClr val="dk1"/>
                </a:solidFill>
                <a:latin typeface="Arial"/>
                <a:ea typeface="Arial"/>
                <a:cs typeface="Arial"/>
                <a:sym typeface="Arial"/>
              </a:rPr>
              <a:t>FITB</a:t>
            </a:r>
            <a:endParaRPr/>
          </a:p>
        </p:txBody>
      </p:sp>
      <p:sp>
        <p:nvSpPr>
          <p:cNvPr id="1337" name="Google Shape;1337;p102"/>
          <p:cNvSpPr/>
          <p:nvPr/>
        </p:nvSpPr>
        <p:spPr>
          <a:xfrm flipH="1" rot="5400000">
            <a:off x="1700097" y="1156757"/>
            <a:ext cx="1857607" cy="2667000"/>
          </a:xfrm>
          <a:prstGeom prst="bentUpArrow">
            <a:avLst>
              <a:gd fmla="val 14320" name="adj1"/>
              <a:gd fmla="val 17878" name="adj2"/>
              <a:gd fmla="val 18120" name="adj3"/>
            </a:avLst>
          </a:prstGeom>
          <a:solidFill>
            <a:srgbClr val="0070C0"/>
          </a:solid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338" name="Google Shape;1338;p102"/>
          <p:cNvSpPr/>
          <p:nvPr/>
        </p:nvSpPr>
        <p:spPr>
          <a:xfrm>
            <a:off x="304800" y="3352800"/>
            <a:ext cx="2186609" cy="834887"/>
          </a:xfrm>
          <a:prstGeom prst="ellipse">
            <a:avLst/>
          </a:prstGeom>
          <a:noFill/>
          <a:ln cap="flat" cmpd="sng" w="25400">
            <a:solidFill>
              <a:srgbClr val="BFBFB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339" name="Google Shape;1339;p102"/>
          <p:cNvSpPr/>
          <p:nvPr/>
        </p:nvSpPr>
        <p:spPr>
          <a:xfrm>
            <a:off x="3829879" y="2829339"/>
            <a:ext cx="4247322" cy="523461"/>
          </a:xfrm>
          <a:prstGeom prst="ellipse">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340" name="Google Shape;1340;p102"/>
          <p:cNvSpPr txBox="1"/>
          <p:nvPr/>
        </p:nvSpPr>
        <p:spPr>
          <a:xfrm>
            <a:off x="3044882" y="3419061"/>
            <a:ext cx="6011582" cy="523220"/>
          </a:xfrm>
          <a:prstGeom prst="rect">
            <a:avLst/>
          </a:prstGeom>
          <a:solidFill>
            <a:srgbClr val="00B0F0"/>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i="1" lang="en-US" sz="1200">
                <a:solidFill>
                  <a:srgbClr val="7F7F7F"/>
                </a:solidFill>
                <a:latin typeface="Arial"/>
                <a:ea typeface="Arial"/>
                <a:cs typeface="Arial"/>
                <a:sym typeface="Arial"/>
              </a:rPr>
              <a:t>Ist dieses Material auf die vordere Linsenoberfläche beschränkt?</a:t>
            </a:r>
            <a:endParaRPr/>
          </a:p>
          <a:p>
            <a:pPr indent="0" lvl="0" marL="0" marR="0" rtl="0" algn="l">
              <a:spcBef>
                <a:spcPts val="0"/>
              </a:spcBef>
              <a:spcAft>
                <a:spcPts val="0"/>
              </a:spcAft>
              <a:buNone/>
            </a:pPr>
            <a:r>
              <a:rPr lang="en-US" sz="1200">
                <a:solidFill>
                  <a:srgbClr val="7F7F7F"/>
                </a:solidFill>
                <a:latin typeface="Arial"/>
                <a:ea typeface="Arial"/>
                <a:cs typeface="Arial"/>
                <a:sym typeface="Arial"/>
              </a:rPr>
              <a:t>Nein, es ist sowohl in der vorderen als auch in der </a:t>
            </a:r>
            <a:r>
              <a:rPr b="1" lang="en-US" sz="1200">
                <a:solidFill>
                  <a:srgbClr val="7F7F7F"/>
                </a:solidFill>
                <a:latin typeface="Arial"/>
                <a:ea typeface="Arial"/>
                <a:cs typeface="Arial"/>
                <a:sym typeface="Arial"/>
              </a:rPr>
              <a:t>hinteren Augenkammer </a:t>
            </a:r>
            <a:r>
              <a:rPr lang="en-US" sz="1200">
                <a:solidFill>
                  <a:srgbClr val="7F7F7F"/>
                </a:solidFill>
                <a:latin typeface="Arial"/>
                <a:ea typeface="Arial"/>
                <a:cs typeface="Arial"/>
                <a:sym typeface="Arial"/>
              </a:rPr>
              <a:t>zu finden</a:t>
            </a:r>
            <a:endParaRPr/>
          </a:p>
        </p:txBody>
      </p:sp>
      <p:sp>
        <p:nvSpPr>
          <p:cNvPr id="1341" name="Google Shape;1341;p102"/>
          <p:cNvSpPr txBox="1"/>
          <p:nvPr/>
        </p:nvSpPr>
        <p:spPr>
          <a:xfrm>
            <a:off x="2667000" y="3419061"/>
            <a:ext cx="4495800" cy="2031325"/>
          </a:xfrm>
          <a:prstGeom prst="rect">
            <a:avLst/>
          </a:prstGeom>
          <a:solidFill>
            <a:srgbClr val="66FF66"/>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i="1" lang="en-US" sz="1200">
                <a:solidFill>
                  <a:srgbClr val="A5A5A5"/>
                </a:solidFill>
                <a:latin typeface="Arial"/>
                <a:ea typeface="Arial"/>
                <a:cs typeface="Arial"/>
                <a:sym typeface="Arial"/>
              </a:rPr>
              <a:t>Ich kann mir vorstellen, dass dieses Material in der Vorderkammer herumschwimmt, aber wie gelangt es in den Glaskörper?</a:t>
            </a:r>
            <a:endParaRPr/>
          </a:p>
          <a:p>
            <a:pPr indent="0" lvl="0" marL="0" marR="0" rtl="0" algn="l">
              <a:spcBef>
                <a:spcPts val="0"/>
              </a:spcBef>
              <a:spcAft>
                <a:spcPts val="0"/>
              </a:spcAft>
              <a:buNone/>
            </a:pPr>
            <a:r>
              <a:rPr lang="en-US" sz="1200">
                <a:solidFill>
                  <a:srgbClr val="A5A5A5"/>
                </a:solidFill>
                <a:latin typeface="Arial"/>
                <a:ea typeface="Arial"/>
                <a:cs typeface="Arial"/>
                <a:sym typeface="Arial"/>
              </a:rPr>
              <a:t>Das tut es nicht</a:t>
            </a:r>
            <a:endParaRPr/>
          </a:p>
          <a:p>
            <a:pPr indent="0" lvl="0" marL="0" marR="0" rtl="0" algn="l">
              <a:spcBef>
                <a:spcPts val="0"/>
              </a:spcBef>
              <a:spcAft>
                <a:spcPts val="0"/>
              </a:spcAft>
              <a:buNone/>
            </a:pPr>
            <a:r>
              <a:t/>
            </a:r>
            <a:endParaRPr i="1" sz="1400">
              <a:solidFill>
                <a:srgbClr val="A5A5A5"/>
              </a:solidFill>
              <a:latin typeface="Arial"/>
              <a:ea typeface="Arial"/>
              <a:cs typeface="Arial"/>
              <a:sym typeface="Arial"/>
            </a:endParaRPr>
          </a:p>
          <a:p>
            <a:pPr indent="0" lvl="0" marL="0" marR="0" rtl="0" algn="l">
              <a:spcBef>
                <a:spcPts val="0"/>
              </a:spcBef>
              <a:spcAft>
                <a:spcPts val="0"/>
              </a:spcAft>
              <a:buNone/>
            </a:pPr>
            <a:r>
              <a:rPr i="1" lang="en-US" sz="1200">
                <a:solidFill>
                  <a:srgbClr val="A5A5A5"/>
                </a:solidFill>
                <a:latin typeface="Arial"/>
                <a:ea typeface="Arial"/>
                <a:cs typeface="Arial"/>
                <a:sym typeface="Arial"/>
              </a:rPr>
              <a:t>Aber Sie sagten, es befinde sich in der hinteren Augenkammer (PC)… Was hat es damit auf sich?</a:t>
            </a:r>
            <a:endParaRPr/>
          </a:p>
          <a:p>
            <a:pPr indent="0" lvl="0" marL="0" marR="0" rtl="0" algn="l">
              <a:spcBef>
                <a:spcPts val="0"/>
              </a:spcBef>
              <a:spcAft>
                <a:spcPts val="0"/>
              </a:spcAft>
              <a:buNone/>
            </a:pPr>
            <a:r>
              <a:rPr lang="en-US" sz="1200">
                <a:solidFill>
                  <a:srgbClr val="A5A5A5"/>
                </a:solidFill>
                <a:latin typeface="Arial"/>
                <a:ea typeface="Arial"/>
                <a:cs typeface="Arial"/>
                <a:sym typeface="Arial"/>
              </a:rPr>
              <a:t>Die Hinterkammer ist der Raum hinter der Iris und vor der vorderen Hyaloidfläche des Glaskörpers. Der Glaskörper befindet sich in der </a:t>
            </a:r>
            <a:r>
              <a:rPr i="1" lang="en-US" sz="1200">
                <a:solidFill>
                  <a:srgbClr val="A5A5A5"/>
                </a:solidFill>
                <a:latin typeface="Arial"/>
                <a:ea typeface="Arial"/>
                <a:cs typeface="Arial"/>
                <a:sym typeface="Arial"/>
              </a:rPr>
              <a:t>Glaskörperhöhle</a:t>
            </a:r>
            <a:r>
              <a:rPr lang="en-US" sz="1200">
                <a:solidFill>
                  <a:srgbClr val="A5A5A5"/>
                </a:solidFill>
                <a:latin typeface="Arial"/>
                <a:ea typeface="Arial"/>
                <a:cs typeface="Arial"/>
                <a:sym typeface="Arial"/>
              </a:rPr>
              <a:t>, nicht in der Hinterkammer.</a:t>
            </a:r>
            <a:endParaRPr/>
          </a:p>
        </p:txBody>
      </p:sp>
      <p:sp>
        <p:nvSpPr>
          <p:cNvPr id="1342" name="Google Shape;1342;p102"/>
          <p:cNvSpPr/>
          <p:nvPr/>
        </p:nvSpPr>
        <p:spPr>
          <a:xfrm>
            <a:off x="7036904" y="3543947"/>
            <a:ext cx="2030896" cy="513281"/>
          </a:xfrm>
          <a:prstGeom prst="ellipse">
            <a:avLst/>
          </a:prstGeom>
          <a:noFill/>
          <a:ln cap="flat" cmpd="sng" w="25400">
            <a:solidFill>
              <a:srgbClr val="A5A5A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343" name="Google Shape;1343;p102"/>
          <p:cNvSpPr txBox="1"/>
          <p:nvPr/>
        </p:nvSpPr>
        <p:spPr>
          <a:xfrm>
            <a:off x="1101612" y="3396299"/>
            <a:ext cx="6899400" cy="2088300"/>
          </a:xfrm>
          <a:prstGeom prst="rect">
            <a:avLst/>
          </a:prstGeom>
          <a:solidFill>
            <a:srgbClr val="939332"/>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i="1" lang="en-US" sz="1200">
                <a:solidFill>
                  <a:srgbClr val="595959"/>
                </a:solidFill>
                <a:latin typeface="Arial"/>
                <a:ea typeface="Arial"/>
                <a:cs typeface="Arial"/>
                <a:sym typeface="Arial"/>
              </a:rPr>
              <a:t>In diesem Zusammenhang: Ist </a:t>
            </a:r>
            <a:r>
              <a:rPr lang="en-US" sz="1200">
                <a:solidFill>
                  <a:srgbClr val="595959"/>
                </a:solidFill>
                <a:latin typeface="Arial"/>
                <a:ea typeface="Arial"/>
                <a:cs typeface="Arial"/>
                <a:sym typeface="Arial"/>
              </a:rPr>
              <a:t>das Exfoliationssyndrom </a:t>
            </a:r>
            <a:r>
              <a:rPr i="1" lang="en-US" sz="1200">
                <a:solidFill>
                  <a:srgbClr val="595959"/>
                </a:solidFill>
                <a:latin typeface="Arial"/>
                <a:ea typeface="Arial"/>
                <a:cs typeface="Arial"/>
                <a:sym typeface="Arial"/>
              </a:rPr>
              <a:t>dasselbe wie das Pseudoexfoliationssyndrom?</a:t>
            </a:r>
            <a:endParaRPr/>
          </a:p>
          <a:p>
            <a:pPr indent="0" lvl="0" marL="0" marR="0" rtl="0" algn="l">
              <a:spcBef>
                <a:spcPts val="0"/>
              </a:spcBef>
              <a:spcAft>
                <a:spcPts val="0"/>
              </a:spcAft>
              <a:buNone/>
            </a:pPr>
            <a:r>
              <a:rPr lang="en-US" sz="1200">
                <a:solidFill>
                  <a:srgbClr val="595959"/>
                </a:solidFill>
              </a:rPr>
              <a:t>Trotz gewisser Ähnlichkeiten im Erscheinungsbild und der bedauerlichen Tendenz, diese Begriffe synonym zu verwenden, sind sie keinesfalls identisch. D</a:t>
            </a:r>
            <a:r>
              <a:rPr lang="en-US" sz="1200">
                <a:solidFill>
                  <a:srgbClr val="595959"/>
                </a:solidFill>
                <a:latin typeface="Arial"/>
                <a:ea typeface="Arial"/>
                <a:cs typeface="Arial"/>
                <a:sym typeface="Arial"/>
              </a:rPr>
              <a:t> Der Begriff </a:t>
            </a:r>
            <a:r>
              <a:rPr i="1" lang="en-US" sz="1200">
                <a:solidFill>
                  <a:srgbClr val="595959"/>
                </a:solidFill>
                <a:latin typeface="Arial"/>
                <a:ea typeface="Arial"/>
                <a:cs typeface="Arial"/>
                <a:sym typeface="Arial"/>
              </a:rPr>
              <a:t>Exfoliationssyndrom </a:t>
            </a:r>
            <a:r>
              <a:rPr lang="en-US" sz="1200">
                <a:solidFill>
                  <a:srgbClr val="595959"/>
                </a:solidFill>
                <a:latin typeface="Arial"/>
                <a:ea typeface="Arial"/>
                <a:cs typeface="Arial"/>
                <a:sym typeface="Arial"/>
              </a:rPr>
              <a:t>bezieht sich auf Ve</a:t>
            </a:r>
            <a:r>
              <a:rPr lang="en-US" sz="1200">
                <a:solidFill>
                  <a:srgbClr val="595959"/>
                </a:solidFill>
              </a:rPr>
              <a:t>Pupillensaum</a:t>
            </a:r>
            <a:r>
              <a:rPr lang="en-US" sz="1200">
                <a:solidFill>
                  <a:srgbClr val="595959"/>
                </a:solidFill>
                <a:latin typeface="Arial"/>
                <a:ea typeface="Arial"/>
                <a:cs typeface="Arial"/>
                <a:sym typeface="Arial"/>
              </a:rPr>
              <a:t>erungen der vorderen Kapsel, die auf die Einwirkung hoher Mengen an Infrarotstrahlung zurückzuführen sind, während sich </a:t>
            </a:r>
            <a:r>
              <a:rPr i="1" lang="en-US" sz="1200">
                <a:solidFill>
                  <a:srgbClr val="595959"/>
                </a:solidFill>
                <a:latin typeface="Arial"/>
                <a:ea typeface="Arial"/>
                <a:cs typeface="Arial"/>
                <a:sym typeface="Arial"/>
              </a:rPr>
              <a:t>das </a:t>
            </a:r>
            <a:r>
              <a:rPr i="1" lang="en-US" sz="1200">
                <a:solidFill>
                  <a:srgbClr val="595959"/>
                </a:solidFill>
              </a:rPr>
              <a:t>PEX</a:t>
            </a:r>
            <a:r>
              <a:rPr i="1" lang="en-US" sz="1200">
                <a:solidFill>
                  <a:srgbClr val="595959"/>
                </a:solidFill>
                <a:latin typeface="Arial"/>
                <a:ea typeface="Arial"/>
                <a:cs typeface="Arial"/>
                <a:sym typeface="Arial"/>
              </a:rPr>
              <a:t> </a:t>
            </a:r>
            <a:r>
              <a:rPr lang="en-US" sz="1200">
                <a:solidFill>
                  <a:srgbClr val="595959"/>
                </a:solidFill>
                <a:latin typeface="Arial"/>
                <a:ea typeface="Arial"/>
                <a:cs typeface="Arial"/>
                <a:sym typeface="Arial"/>
              </a:rPr>
              <a:t>auf das in dieser Folienreihe beschriebene Krankheitsbild bezieht. </a:t>
            </a:r>
            <a:endParaRPr/>
          </a:p>
          <a:p>
            <a:pPr indent="0" lvl="0" marL="0" marR="0" rtl="0" algn="l">
              <a:spcBef>
                <a:spcPts val="0"/>
              </a:spcBef>
              <a:spcAft>
                <a:spcPts val="0"/>
              </a:spcAft>
              <a:buNone/>
            </a:pPr>
            <a:r>
              <a:t/>
            </a:r>
            <a:endParaRPr sz="1400">
              <a:solidFill>
                <a:srgbClr val="595959"/>
              </a:solidFill>
              <a:latin typeface="Arial"/>
              <a:ea typeface="Arial"/>
              <a:cs typeface="Arial"/>
              <a:sym typeface="Arial"/>
            </a:endParaRPr>
          </a:p>
          <a:p>
            <a:pPr indent="0" lvl="0" marL="0" marR="0" rtl="0" algn="l">
              <a:spcBef>
                <a:spcPts val="0"/>
              </a:spcBef>
              <a:spcAft>
                <a:spcPts val="0"/>
              </a:spcAft>
              <a:buNone/>
            </a:pPr>
            <a:r>
              <a:rPr i="1" lang="en-US" sz="1200">
                <a:solidFill>
                  <a:srgbClr val="595959"/>
                </a:solidFill>
                <a:latin typeface="Arial"/>
                <a:ea typeface="Arial"/>
                <a:cs typeface="Arial"/>
                <a:sym typeface="Arial"/>
              </a:rPr>
              <a:t>Welche Auswirkungen hat eine solche Exposition auf die vordere Kapsel?</a:t>
            </a:r>
            <a:endParaRPr/>
          </a:p>
          <a:p>
            <a:pPr indent="0" lvl="0" marL="0" marR="0" rtl="0" algn="l">
              <a:spcBef>
                <a:spcPts val="0"/>
              </a:spcBef>
              <a:spcAft>
                <a:spcPts val="0"/>
              </a:spcAft>
              <a:buNone/>
            </a:pPr>
            <a:r>
              <a:rPr lang="en-US" sz="1200">
                <a:solidFill>
                  <a:srgbClr val="595959"/>
                </a:solidFill>
                <a:latin typeface="Arial"/>
                <a:ea typeface="Arial"/>
                <a:cs typeface="Arial"/>
                <a:sym typeface="Arial"/>
              </a:rPr>
              <a:t>Sie führt zu einer Delaminierung der Kapsel, was dazu führt, dass sich Material entweder auf der Linsenoberfläche aufrollt oder in der Vorderkammer herumwirbelt</a:t>
            </a:r>
            <a:endParaRPr/>
          </a:p>
        </p:txBody>
      </p:sp>
      <p:sp>
        <p:nvSpPr>
          <p:cNvPr id="1344" name="Google Shape;1344;p102"/>
          <p:cNvSpPr/>
          <p:nvPr/>
        </p:nvSpPr>
        <p:spPr>
          <a:xfrm>
            <a:off x="5844626" y="1693038"/>
            <a:ext cx="184532" cy="369332"/>
          </a:xfrm>
          <a:prstGeom prst="rect">
            <a:avLst/>
          </a:prstGeom>
          <a:solidFill>
            <a:srgbClr val="FFFF6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345" name="Google Shape;1345;p102"/>
          <p:cNvSpPr txBox="1"/>
          <p:nvPr/>
        </p:nvSpPr>
        <p:spPr>
          <a:xfrm>
            <a:off x="4796503" y="1720334"/>
            <a:ext cx="3682418" cy="369332"/>
          </a:xfrm>
          <a:prstGeom prst="rect">
            <a:avLst/>
          </a:prstGeom>
          <a:no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lang="en-US" sz="1200">
                <a:solidFill>
                  <a:schemeClr val="dk1"/>
                </a:solidFill>
                <a:latin typeface="Caveat"/>
                <a:ea typeface="Caveat"/>
                <a:cs typeface="Caveat"/>
                <a:sym typeface="Caveat"/>
              </a:rPr>
              <a:t>= Exfoliationssyndrom? </a:t>
            </a:r>
            <a:r>
              <a:rPr b="1" lang="en-US" sz="1200">
                <a:solidFill>
                  <a:schemeClr val="dk1"/>
                </a:solidFill>
                <a:latin typeface="Caveat"/>
                <a:ea typeface="Caveat"/>
                <a:cs typeface="Caveat"/>
                <a:sym typeface="Caveat"/>
              </a:rPr>
              <a:t>Nein!</a:t>
            </a:r>
            <a:endParaRPr/>
          </a:p>
        </p:txBody>
      </p:sp>
      <p:sp>
        <p:nvSpPr>
          <p:cNvPr id="1346" name="Google Shape;1346;p102"/>
          <p:cNvSpPr txBox="1"/>
          <p:nvPr/>
        </p:nvSpPr>
        <p:spPr>
          <a:xfrm>
            <a:off x="2655664" y="3710124"/>
            <a:ext cx="3886200" cy="17187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i="1" lang="en-US" sz="1200">
                <a:solidFill>
                  <a:srgbClr val="0000FF"/>
                </a:solidFill>
                <a:latin typeface="Arial"/>
                <a:ea typeface="Arial"/>
                <a:cs typeface="Arial"/>
                <a:sym typeface="Arial"/>
              </a:rPr>
              <a:t>Das Exfoliationssyndrom geht häufig mit einer weiteren linsenbezogenen </a:t>
            </a:r>
            <a:r>
              <a:rPr i="1" lang="en-US" sz="1200">
                <a:solidFill>
                  <a:srgbClr val="0000FF"/>
                </a:solidFill>
              </a:rPr>
              <a:t>Manifestation</a:t>
            </a:r>
            <a:r>
              <a:rPr i="1" lang="en-US" sz="1200">
                <a:solidFill>
                  <a:srgbClr val="0000FF"/>
                </a:solidFill>
                <a:latin typeface="Arial"/>
                <a:ea typeface="Arial"/>
                <a:cs typeface="Arial"/>
                <a:sym typeface="Arial"/>
              </a:rPr>
              <a:t> einher – um welche handelt es sich?</a:t>
            </a:r>
            <a:endParaRPr i="1" sz="1400">
              <a:solidFill>
                <a:srgbClr val="FFFF84"/>
              </a:solidFill>
              <a:latin typeface="Arial"/>
              <a:ea typeface="Arial"/>
              <a:cs typeface="Arial"/>
              <a:sym typeface="Arial"/>
            </a:endParaRPr>
          </a:p>
          <a:p>
            <a:pPr indent="0" lvl="0" marL="0" marR="0" rtl="0" algn="l">
              <a:spcBef>
                <a:spcPts val="0"/>
              </a:spcBef>
              <a:spcAft>
                <a:spcPts val="0"/>
              </a:spcAft>
              <a:buNone/>
            </a:pPr>
            <a:r>
              <a:rPr lang="en-US" sz="1200">
                <a:solidFill>
                  <a:srgbClr val="FFFF84"/>
                </a:solidFill>
                <a:latin typeface="Arial"/>
                <a:ea typeface="Arial"/>
                <a:cs typeface="Arial"/>
                <a:sym typeface="Arial"/>
              </a:rPr>
              <a:t>Kortikale Katarakt </a:t>
            </a:r>
            <a:endParaRPr/>
          </a:p>
          <a:p>
            <a:pPr indent="0" lvl="0" marL="0" marR="0" rtl="0" algn="l">
              <a:spcBef>
                <a:spcPts val="0"/>
              </a:spcBef>
              <a:spcAft>
                <a:spcPts val="0"/>
              </a:spcAft>
              <a:buNone/>
            </a:pPr>
            <a:r>
              <a:t/>
            </a:r>
            <a:endParaRPr i="1" sz="1400">
              <a:solidFill>
                <a:srgbClr val="FFFF84"/>
              </a:solidFill>
              <a:latin typeface="Arial"/>
              <a:ea typeface="Arial"/>
              <a:cs typeface="Arial"/>
              <a:sym typeface="Arial"/>
            </a:endParaRPr>
          </a:p>
          <a:p>
            <a:pPr indent="0" lvl="0" marL="0" marR="0" rtl="0" algn="l">
              <a:spcBef>
                <a:spcPts val="0"/>
              </a:spcBef>
              <a:spcAft>
                <a:spcPts val="0"/>
              </a:spcAft>
              <a:buNone/>
            </a:pPr>
            <a:r>
              <a:rPr i="1" lang="en-US" sz="1200">
                <a:solidFill>
                  <a:srgbClr val="FFFF84"/>
                </a:solidFill>
                <a:latin typeface="Arial"/>
                <a:ea typeface="Arial"/>
                <a:cs typeface="Arial"/>
                <a:sym typeface="Arial"/>
              </a:rPr>
              <a:t>Unter welchem Namen ist die mit dem Exfoliationssyndrom verbundene Katarakt bekannt?</a:t>
            </a:r>
            <a:endParaRPr sz="1400">
              <a:solidFill>
                <a:srgbClr val="FFFF84"/>
              </a:solidFill>
              <a:latin typeface="Arial"/>
              <a:ea typeface="Arial"/>
              <a:cs typeface="Arial"/>
              <a:sym typeface="Arial"/>
            </a:endParaRPr>
          </a:p>
          <a:p>
            <a:pPr indent="0" lvl="0" marL="0" marR="0" rtl="0" algn="l">
              <a:spcBef>
                <a:spcPts val="0"/>
              </a:spcBef>
              <a:spcAft>
                <a:spcPts val="0"/>
              </a:spcAft>
              <a:buNone/>
            </a:pPr>
            <a:r>
              <a:rPr lang="en-US" sz="1200">
                <a:solidFill>
                  <a:srgbClr val="FFFF84"/>
                </a:solidFill>
                <a:latin typeface="Arial"/>
                <a:ea typeface="Arial"/>
                <a:cs typeface="Arial"/>
                <a:sym typeface="Arial"/>
              </a:rPr>
              <a:t>Glasbläserkatarakt (die Erkrankung wurde erstmals bei Glasbläsern festgestellt)</a:t>
            </a:r>
            <a:endParaRPr/>
          </a:p>
        </p:txBody>
      </p:sp>
    </p:spTree>
  </p:cSld>
  <p:clrMapOvr>
    <a:masterClrMapping/>
  </p:clrMapOvr>
</p:sld>
</file>

<file path=ppt/slides/slide10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0" name="Shape 1350"/>
        <p:cNvGrpSpPr/>
        <p:nvPr/>
      </p:nvGrpSpPr>
      <p:grpSpPr>
        <a:xfrm>
          <a:off x="0" y="0"/>
          <a:ext cx="0" cy="0"/>
          <a:chOff x="0" y="0"/>
          <a:chExt cx="0" cy="0"/>
        </a:xfrm>
      </p:grpSpPr>
      <p:graphicFrame>
        <p:nvGraphicFramePr>
          <p:cNvPr id="1351" name="Google Shape;1351;p103"/>
          <p:cNvGraphicFramePr/>
          <p:nvPr/>
        </p:nvGraphicFramePr>
        <p:xfrm>
          <a:off x="457200" y="1676400"/>
          <a:ext cx="3000000" cy="3000000"/>
        </p:xfrm>
        <a:graphic>
          <a:graphicData uri="http://schemas.openxmlformats.org/drawingml/2006/table">
            <a:tbl>
              <a:tblPr>
                <a:noFill/>
                <a:tableStyleId>{02B07537-624C-4EAD-A9AA-E5A35CE8A65F}</a:tableStyleId>
              </a:tblPr>
              <a:tblGrid>
                <a:gridCol w="2743200"/>
                <a:gridCol w="2743200"/>
                <a:gridCol w="2743200"/>
              </a:tblGrid>
              <a:tr h="406400">
                <a:tc>
                  <a:txBody>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BFBFBF"/>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1"/>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lang="en-US" sz="1200">
                          <a:solidFill>
                            <a:schemeClr val="dk1"/>
                          </a:solidFill>
                        </a:rPr>
                        <a:t>PEX</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c>
                  <a:txBody>
                    <a:bodyPr/>
                    <a:lstStyle/>
                    <a:p>
                      <a:pPr indent="0" lvl="0" marL="0" marR="0" rtl="0" algn="l">
                        <a:lnSpc>
                          <a:spcPct val="100000"/>
                        </a:lnSpc>
                        <a:spcBef>
                          <a:spcPts val="0"/>
                        </a:spcBef>
                        <a:spcAft>
                          <a:spcPts val="0"/>
                        </a:spcAft>
                        <a:buClr>
                          <a:srgbClr val="FFFF66"/>
                        </a:buClr>
                        <a:buSzPts val="1200"/>
                        <a:buFont typeface="Arial"/>
                        <a:buNone/>
                      </a:pPr>
                      <a:r>
                        <a:rPr b="1" i="0" lang="en-US" sz="1200" u="none" cap="none" strike="noStrike">
                          <a:solidFill>
                            <a:srgbClr val="FFFF66"/>
                          </a:solidFill>
                          <a:latin typeface="Arial"/>
                          <a:ea typeface="Arial"/>
                          <a:cs typeface="Arial"/>
                          <a:sym typeface="Arial"/>
                        </a:rPr>
                        <a:t>PDS/PG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Alter</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 &lt; 50 J, meist  &gt; 70 J</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20er – 40er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Geschlechtspräferenz</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F &gt; 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M &gt; F</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Kammerwinkelstatus</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Enger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Weit geöffnet</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Wo ist die Iris durchscheinend?</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Pupillensaum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Radiär, mittlere Peripherie</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1" i="1" lang="en-US" sz="1200" u="none" cap="none" strike="noStrike">
                          <a:solidFill>
                            <a:srgbClr val="BFBFBF"/>
                          </a:solidFill>
                          <a:latin typeface="Arial"/>
                          <a:ea typeface="Arial"/>
                          <a:cs typeface="Arial"/>
                          <a:sym typeface="Arial"/>
                        </a:rPr>
                        <a:t>Krukenberg-Spindel – </a:t>
                      </a:r>
                      <a:r>
                        <a:rPr b="0" i="1" lang="en-US" sz="1200" u="none" cap="none" strike="noStrike">
                          <a:solidFill>
                            <a:srgbClr val="BFBFBF"/>
                          </a:solidFill>
                          <a:latin typeface="Arial"/>
                          <a:ea typeface="Arial"/>
                          <a:cs typeface="Arial"/>
                          <a:sym typeface="Arial"/>
                        </a:rPr>
                        <a:t>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1" i="1" lang="en-US" sz="1200" u="none" cap="none" strike="noStrike">
                          <a:solidFill>
                            <a:srgbClr val="BFBFBF"/>
                          </a:solidFill>
                          <a:latin typeface="Arial"/>
                          <a:ea typeface="Arial"/>
                          <a:cs typeface="Arial"/>
                          <a:sym typeface="Arial"/>
                        </a:rPr>
                        <a:t>Sampaolesi-Linie – </a:t>
                      </a:r>
                      <a:r>
                        <a:rPr b="0" i="1" lang="en-US" sz="1200" u="none" cap="none" strike="noStrike">
                          <a:solidFill>
                            <a:srgbClr val="BFBFBF"/>
                          </a:solidFill>
                          <a:latin typeface="Arial"/>
                          <a:ea typeface="Arial"/>
                          <a:cs typeface="Arial"/>
                          <a:sym typeface="Arial"/>
                        </a:rPr>
                        <a:t>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762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r>
            </a:tbl>
          </a:graphicData>
        </a:graphic>
      </p:graphicFrame>
      <p:sp>
        <p:nvSpPr>
          <p:cNvPr id="1352" name="Google Shape;1352;p103"/>
          <p:cNvSpPr txBox="1"/>
          <p:nvPr>
            <p:ph idx="12" type="sldNum"/>
          </p:nvPr>
        </p:nvSpPr>
        <p:spPr>
          <a:xfrm>
            <a:off x="7010400" y="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1353" name="Google Shape;1353;p103"/>
          <p:cNvSpPr txBox="1"/>
          <p:nvPr/>
        </p:nvSpPr>
        <p:spPr>
          <a:xfrm>
            <a:off x="2590800" y="2514600"/>
            <a:ext cx="6324600" cy="1749600"/>
          </a:xfrm>
          <a:prstGeom prst="rect">
            <a:avLst/>
          </a:prstGeom>
          <a:solidFill>
            <a:srgbClr val="FFFEC1"/>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i="1" lang="en-US" sz="1200">
                <a:solidFill>
                  <a:srgbClr val="BFBFBF"/>
                </a:solidFill>
                <a:latin typeface="Arial"/>
                <a:ea typeface="Arial"/>
                <a:cs typeface="Arial"/>
                <a:sym typeface="Arial"/>
              </a:rPr>
              <a:t>Welcher Befund im Vordersegment ist neben dem </a:t>
            </a:r>
            <a:r>
              <a:rPr i="1" lang="en-US" sz="1200">
                <a:solidFill>
                  <a:srgbClr val="BFBFBF"/>
                </a:solidFill>
              </a:rPr>
              <a:t>Krukenberg-Spindel</a:t>
            </a:r>
            <a:r>
              <a:rPr i="1" lang="en-US" sz="1200">
                <a:solidFill>
                  <a:srgbClr val="BFBFBF"/>
                </a:solidFill>
                <a:latin typeface="Arial"/>
                <a:ea typeface="Arial"/>
                <a:cs typeface="Arial"/>
                <a:sym typeface="Arial"/>
              </a:rPr>
              <a:t>körper der Hornhaut und der Sampaolesi-Linie ein noch markanteres Merkmal des </a:t>
            </a:r>
            <a:r>
              <a:rPr i="1" lang="en-US" sz="1200">
                <a:solidFill>
                  <a:srgbClr val="BFBFBF"/>
                </a:solidFill>
              </a:rPr>
              <a:t>PEX</a:t>
            </a:r>
            <a:r>
              <a:rPr i="1" lang="en-US" sz="1200">
                <a:solidFill>
                  <a:srgbClr val="BFBFBF"/>
                </a:solidFill>
                <a:latin typeface="Arial"/>
                <a:ea typeface="Arial"/>
                <a:cs typeface="Arial"/>
                <a:sym typeface="Arial"/>
              </a:rPr>
              <a:t>?</a:t>
            </a:r>
            <a:endParaRPr/>
          </a:p>
          <a:p>
            <a:pPr indent="0" lvl="0" marL="0" marR="0" rtl="0" algn="l">
              <a:spcBef>
                <a:spcPts val="0"/>
              </a:spcBef>
              <a:spcAft>
                <a:spcPts val="0"/>
              </a:spcAft>
              <a:buNone/>
            </a:pPr>
            <a:r>
              <a:rPr lang="en-US" sz="1200">
                <a:solidFill>
                  <a:srgbClr val="BFBFBF"/>
                </a:solidFill>
                <a:latin typeface="Arial"/>
                <a:ea typeface="Arial"/>
                <a:cs typeface="Arial"/>
                <a:sym typeface="Arial"/>
              </a:rPr>
              <a:t>Das Vorhandensein von </a:t>
            </a:r>
            <a:r>
              <a:rPr b="1" lang="en-US" sz="1200">
                <a:solidFill>
                  <a:srgbClr val="0000FF"/>
                </a:solidFill>
                <a:latin typeface="Arial"/>
                <a:ea typeface="Arial"/>
                <a:cs typeface="Arial"/>
                <a:sym typeface="Arial"/>
              </a:rPr>
              <a:t>fibrillärem Material auf der vorderen Linsenkapsel</a:t>
            </a:r>
            <a:endParaRPr b="1" sz="1400">
              <a:solidFill>
                <a:srgbClr val="BFBFBF"/>
              </a:solidFill>
              <a:latin typeface="Arial"/>
              <a:ea typeface="Arial"/>
              <a:cs typeface="Arial"/>
              <a:sym typeface="Arial"/>
            </a:endParaRPr>
          </a:p>
          <a:p>
            <a:pPr indent="0" lvl="0" marL="0" marR="0" rtl="0" algn="l">
              <a:spcBef>
                <a:spcPts val="0"/>
              </a:spcBef>
              <a:spcAft>
                <a:spcPts val="0"/>
              </a:spcAft>
              <a:buNone/>
            </a:pPr>
            <a:r>
              <a:t/>
            </a:r>
            <a:endParaRPr sz="1400">
              <a:solidFill>
                <a:srgbClr val="BFBFBF"/>
              </a:solidFill>
              <a:latin typeface="Arial"/>
              <a:ea typeface="Arial"/>
              <a:cs typeface="Arial"/>
              <a:sym typeface="Arial"/>
            </a:endParaRPr>
          </a:p>
          <a:p>
            <a:pPr indent="0" lvl="0" marL="0" marR="0" rtl="0" algn="l">
              <a:spcBef>
                <a:spcPts val="0"/>
              </a:spcBef>
              <a:spcAft>
                <a:spcPts val="0"/>
              </a:spcAft>
              <a:buNone/>
            </a:pPr>
            <a:r>
              <a:rPr i="1" lang="en-US" sz="1200">
                <a:solidFill>
                  <a:srgbClr val="BFBFBF"/>
                </a:solidFill>
                <a:latin typeface="Arial"/>
                <a:ea typeface="Arial"/>
                <a:cs typeface="Arial"/>
                <a:sym typeface="Arial"/>
              </a:rPr>
              <a:t>Welche Art von Muster bildet dieses Material auf der Kapsel?</a:t>
            </a:r>
            <a:endParaRPr/>
          </a:p>
          <a:p>
            <a:pPr indent="0" lvl="0" marL="0" marR="0" rtl="0" algn="l">
              <a:spcBef>
                <a:spcPts val="0"/>
              </a:spcBef>
              <a:spcAft>
                <a:spcPts val="0"/>
              </a:spcAft>
              <a:buNone/>
            </a:pPr>
            <a:r>
              <a:rPr lang="en-US" sz="1200">
                <a:solidFill>
                  <a:srgbClr val="BFBFBF"/>
                </a:solidFill>
                <a:latin typeface="Arial"/>
                <a:ea typeface="Arial"/>
                <a:cs typeface="Arial"/>
                <a:sym typeface="Arial"/>
              </a:rPr>
              <a:t>„Zielscheibenartig“</a:t>
            </a:r>
            <a:endParaRPr/>
          </a:p>
          <a:p>
            <a:pPr indent="0" lvl="0" marL="0" marR="0" rtl="0" algn="l">
              <a:spcBef>
                <a:spcPts val="0"/>
              </a:spcBef>
              <a:spcAft>
                <a:spcPts val="0"/>
              </a:spcAft>
              <a:buNone/>
            </a:pPr>
            <a:r>
              <a:t/>
            </a:r>
            <a:endParaRPr sz="1400">
              <a:solidFill>
                <a:srgbClr val="BFBFBF"/>
              </a:solidFill>
              <a:latin typeface="Arial"/>
              <a:ea typeface="Arial"/>
              <a:cs typeface="Arial"/>
              <a:sym typeface="Arial"/>
            </a:endParaRPr>
          </a:p>
          <a:p>
            <a:pPr indent="0" lvl="0" marL="0" marR="0" rtl="0" algn="l">
              <a:spcBef>
                <a:spcPts val="0"/>
              </a:spcBef>
              <a:spcAft>
                <a:spcPts val="0"/>
              </a:spcAft>
              <a:buNone/>
            </a:pPr>
            <a:r>
              <a:rPr i="1" lang="en-US" sz="1200">
                <a:solidFill>
                  <a:srgbClr val="BFBFBF"/>
                </a:solidFill>
                <a:latin typeface="Arial"/>
                <a:ea typeface="Arial"/>
                <a:cs typeface="Arial"/>
                <a:sym typeface="Arial"/>
              </a:rPr>
              <a:t>Worauf ist die zielscheibenartige Verteilung des Materials zurückzuführen?</a:t>
            </a:r>
            <a:endParaRPr/>
          </a:p>
          <a:p>
            <a:pPr indent="0" lvl="0" marL="0" marR="0" rtl="0" algn="l">
              <a:spcBef>
                <a:spcPts val="0"/>
              </a:spcBef>
              <a:spcAft>
                <a:spcPts val="0"/>
              </a:spcAft>
              <a:buNone/>
            </a:pPr>
            <a:r>
              <a:rPr lang="en-US" sz="1200">
                <a:solidFill>
                  <a:srgbClr val="BFBFBF"/>
                </a:solidFill>
                <a:latin typeface="Arial"/>
                <a:ea typeface="Arial"/>
                <a:cs typeface="Arial"/>
                <a:sym typeface="Arial"/>
              </a:rPr>
              <a:t>Die Bewegung der Iris über die Kapsel, wenn sich die Pupille erweitert und verengt</a:t>
            </a:r>
            <a:endParaRPr/>
          </a:p>
        </p:txBody>
      </p:sp>
      <p:sp>
        <p:nvSpPr>
          <p:cNvPr id="1354" name="Google Shape;1354;p103"/>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A</a:t>
            </a:r>
            <a:endParaRPr/>
          </a:p>
        </p:txBody>
      </p:sp>
      <p:sp>
        <p:nvSpPr>
          <p:cNvPr id="1355" name="Google Shape;1355;p103"/>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 </a:t>
            </a:r>
            <a:r>
              <a:rPr b="1" lang="en-US" sz="1200">
                <a:solidFill>
                  <a:schemeClr val="dk1"/>
                </a:solidFill>
                <a:latin typeface="Arial"/>
                <a:ea typeface="Arial"/>
                <a:cs typeface="Arial"/>
                <a:sym typeface="Arial"/>
              </a:rPr>
              <a:t>FITB</a:t>
            </a:r>
            <a:endParaRPr/>
          </a:p>
        </p:txBody>
      </p:sp>
      <p:sp>
        <p:nvSpPr>
          <p:cNvPr id="1356" name="Google Shape;1356;p103"/>
          <p:cNvSpPr/>
          <p:nvPr/>
        </p:nvSpPr>
        <p:spPr>
          <a:xfrm flipH="1" rot="5400000">
            <a:off x="1700097" y="1156757"/>
            <a:ext cx="1857607" cy="2667000"/>
          </a:xfrm>
          <a:prstGeom prst="bentUpArrow">
            <a:avLst>
              <a:gd fmla="val 14320" name="adj1"/>
              <a:gd fmla="val 17878" name="adj2"/>
              <a:gd fmla="val 18120" name="adj3"/>
            </a:avLst>
          </a:prstGeom>
          <a:solidFill>
            <a:srgbClr val="0070C0"/>
          </a:solid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357" name="Google Shape;1357;p103"/>
          <p:cNvSpPr/>
          <p:nvPr/>
        </p:nvSpPr>
        <p:spPr>
          <a:xfrm>
            <a:off x="304800" y="3352800"/>
            <a:ext cx="2186609" cy="834887"/>
          </a:xfrm>
          <a:prstGeom prst="ellipse">
            <a:avLst/>
          </a:prstGeom>
          <a:noFill/>
          <a:ln cap="flat" cmpd="sng" w="25400">
            <a:solidFill>
              <a:srgbClr val="BFBFB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358" name="Google Shape;1358;p103"/>
          <p:cNvSpPr/>
          <p:nvPr/>
        </p:nvSpPr>
        <p:spPr>
          <a:xfrm>
            <a:off x="3829879" y="2829339"/>
            <a:ext cx="4247322" cy="523461"/>
          </a:xfrm>
          <a:prstGeom prst="ellipse">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359" name="Google Shape;1359;p103"/>
          <p:cNvSpPr txBox="1"/>
          <p:nvPr/>
        </p:nvSpPr>
        <p:spPr>
          <a:xfrm>
            <a:off x="3044882" y="3419061"/>
            <a:ext cx="6011582" cy="523220"/>
          </a:xfrm>
          <a:prstGeom prst="rect">
            <a:avLst/>
          </a:prstGeom>
          <a:solidFill>
            <a:srgbClr val="00B0F0"/>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i="1" lang="en-US" sz="1200">
                <a:solidFill>
                  <a:srgbClr val="7F7F7F"/>
                </a:solidFill>
                <a:latin typeface="Arial"/>
                <a:ea typeface="Arial"/>
                <a:cs typeface="Arial"/>
                <a:sym typeface="Arial"/>
              </a:rPr>
              <a:t>Ist dieses Material auf die vordere Linsenoberfläche beschränkt?</a:t>
            </a:r>
            <a:endParaRPr/>
          </a:p>
          <a:p>
            <a:pPr indent="0" lvl="0" marL="0" marR="0" rtl="0" algn="l">
              <a:spcBef>
                <a:spcPts val="0"/>
              </a:spcBef>
              <a:spcAft>
                <a:spcPts val="0"/>
              </a:spcAft>
              <a:buNone/>
            </a:pPr>
            <a:r>
              <a:rPr lang="en-US" sz="1200">
                <a:solidFill>
                  <a:srgbClr val="7F7F7F"/>
                </a:solidFill>
                <a:latin typeface="Arial"/>
                <a:ea typeface="Arial"/>
                <a:cs typeface="Arial"/>
                <a:sym typeface="Arial"/>
              </a:rPr>
              <a:t>Nein, es ist sowohl in der vorderen als auch in der </a:t>
            </a:r>
            <a:r>
              <a:rPr b="1" lang="en-US" sz="1200">
                <a:solidFill>
                  <a:srgbClr val="7F7F7F"/>
                </a:solidFill>
                <a:latin typeface="Arial"/>
                <a:ea typeface="Arial"/>
                <a:cs typeface="Arial"/>
                <a:sym typeface="Arial"/>
              </a:rPr>
              <a:t>hinteren Augenkammer </a:t>
            </a:r>
            <a:r>
              <a:rPr lang="en-US" sz="1200">
                <a:solidFill>
                  <a:srgbClr val="7F7F7F"/>
                </a:solidFill>
                <a:latin typeface="Arial"/>
                <a:ea typeface="Arial"/>
                <a:cs typeface="Arial"/>
                <a:sym typeface="Arial"/>
              </a:rPr>
              <a:t>zu finden</a:t>
            </a:r>
            <a:endParaRPr/>
          </a:p>
        </p:txBody>
      </p:sp>
      <p:sp>
        <p:nvSpPr>
          <p:cNvPr id="1360" name="Google Shape;1360;p103"/>
          <p:cNvSpPr txBox="1"/>
          <p:nvPr/>
        </p:nvSpPr>
        <p:spPr>
          <a:xfrm>
            <a:off x="2667000" y="3419061"/>
            <a:ext cx="4495800" cy="2031325"/>
          </a:xfrm>
          <a:prstGeom prst="rect">
            <a:avLst/>
          </a:prstGeom>
          <a:solidFill>
            <a:srgbClr val="66FF66"/>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i="1" lang="en-US" sz="1200">
                <a:solidFill>
                  <a:srgbClr val="A5A5A5"/>
                </a:solidFill>
                <a:latin typeface="Arial"/>
                <a:ea typeface="Arial"/>
                <a:cs typeface="Arial"/>
                <a:sym typeface="Arial"/>
              </a:rPr>
              <a:t>Ich kann mir vorstellen, dass dieses Material in der Vorderkammer herumschwimmt, aber wie gelangt es in den Glaskörper?</a:t>
            </a:r>
            <a:endParaRPr/>
          </a:p>
          <a:p>
            <a:pPr indent="0" lvl="0" marL="0" marR="0" rtl="0" algn="l">
              <a:spcBef>
                <a:spcPts val="0"/>
              </a:spcBef>
              <a:spcAft>
                <a:spcPts val="0"/>
              </a:spcAft>
              <a:buNone/>
            </a:pPr>
            <a:r>
              <a:rPr lang="en-US" sz="1200">
                <a:solidFill>
                  <a:srgbClr val="A5A5A5"/>
                </a:solidFill>
                <a:latin typeface="Arial"/>
                <a:ea typeface="Arial"/>
                <a:cs typeface="Arial"/>
                <a:sym typeface="Arial"/>
              </a:rPr>
              <a:t>Das tut es nicht</a:t>
            </a:r>
            <a:endParaRPr/>
          </a:p>
          <a:p>
            <a:pPr indent="0" lvl="0" marL="0" marR="0" rtl="0" algn="l">
              <a:spcBef>
                <a:spcPts val="0"/>
              </a:spcBef>
              <a:spcAft>
                <a:spcPts val="0"/>
              </a:spcAft>
              <a:buNone/>
            </a:pPr>
            <a:r>
              <a:t/>
            </a:r>
            <a:endParaRPr i="1" sz="1400">
              <a:solidFill>
                <a:srgbClr val="A5A5A5"/>
              </a:solidFill>
              <a:latin typeface="Arial"/>
              <a:ea typeface="Arial"/>
              <a:cs typeface="Arial"/>
              <a:sym typeface="Arial"/>
            </a:endParaRPr>
          </a:p>
          <a:p>
            <a:pPr indent="0" lvl="0" marL="0" marR="0" rtl="0" algn="l">
              <a:spcBef>
                <a:spcPts val="0"/>
              </a:spcBef>
              <a:spcAft>
                <a:spcPts val="0"/>
              </a:spcAft>
              <a:buNone/>
            </a:pPr>
            <a:r>
              <a:rPr i="1" lang="en-US" sz="1200">
                <a:solidFill>
                  <a:srgbClr val="A5A5A5"/>
                </a:solidFill>
                <a:latin typeface="Arial"/>
                <a:ea typeface="Arial"/>
                <a:cs typeface="Arial"/>
                <a:sym typeface="Arial"/>
              </a:rPr>
              <a:t>Aber Sie sagten, es befinde sich in der hinteren Augenkammer (PC)… Was hat es damit auf sich?</a:t>
            </a:r>
            <a:endParaRPr/>
          </a:p>
          <a:p>
            <a:pPr indent="0" lvl="0" marL="0" marR="0" rtl="0" algn="l">
              <a:spcBef>
                <a:spcPts val="0"/>
              </a:spcBef>
              <a:spcAft>
                <a:spcPts val="0"/>
              </a:spcAft>
              <a:buNone/>
            </a:pPr>
            <a:r>
              <a:rPr lang="en-US" sz="1200">
                <a:solidFill>
                  <a:srgbClr val="A5A5A5"/>
                </a:solidFill>
                <a:latin typeface="Arial"/>
                <a:ea typeface="Arial"/>
                <a:cs typeface="Arial"/>
                <a:sym typeface="Arial"/>
              </a:rPr>
              <a:t>Die Hinterkammer ist der Raum hinter der Iris und vor der vorderen Hyaloidfläche des Glaskörpers. Der Glaskörper befindet sich in der </a:t>
            </a:r>
            <a:r>
              <a:rPr i="1" lang="en-US" sz="1200">
                <a:solidFill>
                  <a:srgbClr val="A5A5A5"/>
                </a:solidFill>
                <a:latin typeface="Arial"/>
                <a:ea typeface="Arial"/>
                <a:cs typeface="Arial"/>
                <a:sym typeface="Arial"/>
              </a:rPr>
              <a:t>Glaskörperhöhle</a:t>
            </a:r>
            <a:r>
              <a:rPr lang="en-US" sz="1200">
                <a:solidFill>
                  <a:srgbClr val="A5A5A5"/>
                </a:solidFill>
                <a:latin typeface="Arial"/>
                <a:ea typeface="Arial"/>
                <a:cs typeface="Arial"/>
                <a:sym typeface="Arial"/>
              </a:rPr>
              <a:t>, nicht in der Hinterkammer.</a:t>
            </a:r>
            <a:endParaRPr/>
          </a:p>
        </p:txBody>
      </p:sp>
      <p:sp>
        <p:nvSpPr>
          <p:cNvPr id="1361" name="Google Shape;1361;p103"/>
          <p:cNvSpPr/>
          <p:nvPr/>
        </p:nvSpPr>
        <p:spPr>
          <a:xfrm>
            <a:off x="7036904" y="3543947"/>
            <a:ext cx="2030896" cy="513281"/>
          </a:xfrm>
          <a:prstGeom prst="ellipse">
            <a:avLst/>
          </a:prstGeom>
          <a:noFill/>
          <a:ln cap="flat" cmpd="sng" w="25400">
            <a:solidFill>
              <a:srgbClr val="A5A5A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362" name="Google Shape;1362;p103"/>
          <p:cNvSpPr txBox="1"/>
          <p:nvPr/>
        </p:nvSpPr>
        <p:spPr>
          <a:xfrm>
            <a:off x="1101612" y="3396299"/>
            <a:ext cx="6899400" cy="2088300"/>
          </a:xfrm>
          <a:prstGeom prst="rect">
            <a:avLst/>
          </a:prstGeom>
          <a:solidFill>
            <a:srgbClr val="939332"/>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i="1" lang="en-US" sz="1200">
                <a:solidFill>
                  <a:srgbClr val="595959"/>
                </a:solidFill>
                <a:latin typeface="Arial"/>
                <a:ea typeface="Arial"/>
                <a:cs typeface="Arial"/>
                <a:sym typeface="Arial"/>
              </a:rPr>
              <a:t>In diesem Zusammenhang: Ist </a:t>
            </a:r>
            <a:r>
              <a:rPr lang="en-US" sz="1200">
                <a:solidFill>
                  <a:srgbClr val="595959"/>
                </a:solidFill>
                <a:latin typeface="Arial"/>
                <a:ea typeface="Arial"/>
                <a:cs typeface="Arial"/>
                <a:sym typeface="Arial"/>
              </a:rPr>
              <a:t>das Exfoliationssyndrom </a:t>
            </a:r>
            <a:r>
              <a:rPr i="1" lang="en-US" sz="1200">
                <a:solidFill>
                  <a:srgbClr val="595959"/>
                </a:solidFill>
                <a:latin typeface="Arial"/>
                <a:ea typeface="Arial"/>
                <a:cs typeface="Arial"/>
                <a:sym typeface="Arial"/>
              </a:rPr>
              <a:t>dasselbe wie das Pseudoexfoliationssyndrom?</a:t>
            </a:r>
            <a:endParaRPr/>
          </a:p>
          <a:p>
            <a:pPr indent="0" lvl="0" marL="0" marR="0" rtl="0" algn="l">
              <a:spcBef>
                <a:spcPts val="0"/>
              </a:spcBef>
              <a:spcAft>
                <a:spcPts val="0"/>
              </a:spcAft>
              <a:buNone/>
            </a:pPr>
            <a:r>
              <a:rPr lang="en-US" sz="1200">
                <a:solidFill>
                  <a:srgbClr val="595959"/>
                </a:solidFill>
              </a:rPr>
              <a:t>Trotz gewisser Ähnlichkeiten im Erscheinungsbild und der bedauerlichen Tendenz, diese Begriffe synonym zu verwenden, sind sie keinesfalls identisch. D</a:t>
            </a:r>
            <a:r>
              <a:rPr lang="en-US" sz="1200">
                <a:solidFill>
                  <a:srgbClr val="595959"/>
                </a:solidFill>
                <a:latin typeface="Arial"/>
                <a:ea typeface="Arial"/>
                <a:cs typeface="Arial"/>
                <a:sym typeface="Arial"/>
              </a:rPr>
              <a:t> Der Begriff </a:t>
            </a:r>
            <a:r>
              <a:rPr i="1" lang="en-US" sz="1200">
                <a:solidFill>
                  <a:srgbClr val="595959"/>
                </a:solidFill>
                <a:latin typeface="Arial"/>
                <a:ea typeface="Arial"/>
                <a:cs typeface="Arial"/>
                <a:sym typeface="Arial"/>
              </a:rPr>
              <a:t>Exfoliationssyndrom </a:t>
            </a:r>
            <a:r>
              <a:rPr lang="en-US" sz="1200">
                <a:solidFill>
                  <a:srgbClr val="595959"/>
                </a:solidFill>
                <a:latin typeface="Arial"/>
                <a:ea typeface="Arial"/>
                <a:cs typeface="Arial"/>
                <a:sym typeface="Arial"/>
              </a:rPr>
              <a:t>bezieht sich auf Ve</a:t>
            </a:r>
            <a:r>
              <a:rPr lang="en-US" sz="1200">
                <a:solidFill>
                  <a:srgbClr val="595959"/>
                </a:solidFill>
              </a:rPr>
              <a:t>Pupillensaum</a:t>
            </a:r>
            <a:r>
              <a:rPr lang="en-US" sz="1200">
                <a:solidFill>
                  <a:srgbClr val="595959"/>
                </a:solidFill>
                <a:latin typeface="Arial"/>
                <a:ea typeface="Arial"/>
                <a:cs typeface="Arial"/>
                <a:sym typeface="Arial"/>
              </a:rPr>
              <a:t>erungen der vorderen Kapsel, die auf die Einwirkung hoher Mengen an Infrarotstrahlung zurückzuführen sind, während sich </a:t>
            </a:r>
            <a:r>
              <a:rPr i="1" lang="en-US" sz="1200">
                <a:solidFill>
                  <a:srgbClr val="595959"/>
                </a:solidFill>
                <a:latin typeface="Arial"/>
                <a:ea typeface="Arial"/>
                <a:cs typeface="Arial"/>
                <a:sym typeface="Arial"/>
              </a:rPr>
              <a:t>das </a:t>
            </a:r>
            <a:r>
              <a:rPr i="1" lang="en-US" sz="1200">
                <a:solidFill>
                  <a:srgbClr val="595959"/>
                </a:solidFill>
              </a:rPr>
              <a:t>PEX</a:t>
            </a:r>
            <a:r>
              <a:rPr i="1" lang="en-US" sz="1200">
                <a:solidFill>
                  <a:srgbClr val="595959"/>
                </a:solidFill>
                <a:latin typeface="Arial"/>
                <a:ea typeface="Arial"/>
                <a:cs typeface="Arial"/>
                <a:sym typeface="Arial"/>
              </a:rPr>
              <a:t> </a:t>
            </a:r>
            <a:r>
              <a:rPr lang="en-US" sz="1200">
                <a:solidFill>
                  <a:srgbClr val="595959"/>
                </a:solidFill>
                <a:latin typeface="Arial"/>
                <a:ea typeface="Arial"/>
                <a:cs typeface="Arial"/>
                <a:sym typeface="Arial"/>
              </a:rPr>
              <a:t>auf das in dieser Folienreihe beschriebene Krankheitsbild bezieht. </a:t>
            </a:r>
            <a:endParaRPr/>
          </a:p>
          <a:p>
            <a:pPr indent="0" lvl="0" marL="0" marR="0" rtl="0" algn="l">
              <a:spcBef>
                <a:spcPts val="0"/>
              </a:spcBef>
              <a:spcAft>
                <a:spcPts val="0"/>
              </a:spcAft>
              <a:buNone/>
            </a:pPr>
            <a:r>
              <a:t/>
            </a:r>
            <a:endParaRPr sz="1400">
              <a:solidFill>
                <a:srgbClr val="595959"/>
              </a:solidFill>
              <a:latin typeface="Arial"/>
              <a:ea typeface="Arial"/>
              <a:cs typeface="Arial"/>
              <a:sym typeface="Arial"/>
            </a:endParaRPr>
          </a:p>
          <a:p>
            <a:pPr indent="0" lvl="0" marL="0" marR="0" rtl="0" algn="l">
              <a:spcBef>
                <a:spcPts val="0"/>
              </a:spcBef>
              <a:spcAft>
                <a:spcPts val="0"/>
              </a:spcAft>
              <a:buNone/>
            </a:pPr>
            <a:r>
              <a:rPr i="1" lang="en-US" sz="1200">
                <a:solidFill>
                  <a:srgbClr val="595959"/>
                </a:solidFill>
                <a:latin typeface="Arial"/>
                <a:ea typeface="Arial"/>
                <a:cs typeface="Arial"/>
                <a:sym typeface="Arial"/>
              </a:rPr>
              <a:t>Welche Auswirkungen hat eine solche Exposition auf die vordere Kapsel?</a:t>
            </a:r>
            <a:endParaRPr/>
          </a:p>
          <a:p>
            <a:pPr indent="0" lvl="0" marL="0" marR="0" rtl="0" algn="l">
              <a:spcBef>
                <a:spcPts val="0"/>
              </a:spcBef>
              <a:spcAft>
                <a:spcPts val="0"/>
              </a:spcAft>
              <a:buNone/>
            </a:pPr>
            <a:r>
              <a:rPr lang="en-US" sz="1200">
                <a:solidFill>
                  <a:srgbClr val="595959"/>
                </a:solidFill>
                <a:latin typeface="Arial"/>
                <a:ea typeface="Arial"/>
                <a:cs typeface="Arial"/>
                <a:sym typeface="Arial"/>
              </a:rPr>
              <a:t>Sie führt zu einer Delaminierung der Kapsel, was dazu führt, dass sich Material entweder auf der Linsenoberfläche aufrollt oder in der Vorderkammer</a:t>
            </a:r>
            <a:endParaRPr/>
          </a:p>
        </p:txBody>
      </p:sp>
      <p:sp>
        <p:nvSpPr>
          <p:cNvPr id="1363" name="Google Shape;1363;p103"/>
          <p:cNvSpPr/>
          <p:nvPr/>
        </p:nvSpPr>
        <p:spPr>
          <a:xfrm>
            <a:off x="5844626" y="1693038"/>
            <a:ext cx="184532" cy="369332"/>
          </a:xfrm>
          <a:prstGeom prst="rect">
            <a:avLst/>
          </a:prstGeom>
          <a:solidFill>
            <a:srgbClr val="FFFF6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364" name="Google Shape;1364;p103"/>
          <p:cNvSpPr txBox="1"/>
          <p:nvPr/>
        </p:nvSpPr>
        <p:spPr>
          <a:xfrm>
            <a:off x="4796503" y="1720334"/>
            <a:ext cx="3682418" cy="369332"/>
          </a:xfrm>
          <a:prstGeom prst="rect">
            <a:avLst/>
          </a:prstGeom>
          <a:no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lang="en-US" sz="1200">
                <a:solidFill>
                  <a:schemeClr val="dk1"/>
                </a:solidFill>
                <a:latin typeface="Caveat"/>
                <a:ea typeface="Caveat"/>
                <a:cs typeface="Caveat"/>
                <a:sym typeface="Caveat"/>
              </a:rPr>
              <a:t>= Exfoliationssyndrom? </a:t>
            </a:r>
            <a:r>
              <a:rPr b="1" lang="en-US" sz="1200">
                <a:solidFill>
                  <a:schemeClr val="dk1"/>
                </a:solidFill>
                <a:latin typeface="Caveat"/>
                <a:ea typeface="Caveat"/>
                <a:cs typeface="Caveat"/>
                <a:sym typeface="Caveat"/>
              </a:rPr>
              <a:t>Nein!</a:t>
            </a:r>
            <a:endParaRPr/>
          </a:p>
        </p:txBody>
      </p:sp>
      <p:sp>
        <p:nvSpPr>
          <p:cNvPr id="1365" name="Google Shape;1365;p103"/>
          <p:cNvSpPr txBox="1"/>
          <p:nvPr/>
        </p:nvSpPr>
        <p:spPr>
          <a:xfrm>
            <a:off x="2655664" y="3710124"/>
            <a:ext cx="3886200" cy="17187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i="1" lang="en-US" sz="1200">
                <a:solidFill>
                  <a:srgbClr val="0000FF"/>
                </a:solidFill>
                <a:latin typeface="Arial"/>
                <a:ea typeface="Arial"/>
                <a:cs typeface="Arial"/>
                <a:sym typeface="Arial"/>
              </a:rPr>
              <a:t>Das Exfoliationssyndrom geht häufig mit einer weiteren linsenbezogenen </a:t>
            </a:r>
            <a:r>
              <a:rPr i="1" lang="en-US" sz="1200">
                <a:solidFill>
                  <a:srgbClr val="0000FF"/>
                </a:solidFill>
              </a:rPr>
              <a:t>Manifestation</a:t>
            </a:r>
            <a:r>
              <a:rPr i="1" lang="en-US" sz="1200">
                <a:solidFill>
                  <a:srgbClr val="0000FF"/>
                </a:solidFill>
                <a:latin typeface="Arial"/>
                <a:ea typeface="Arial"/>
                <a:cs typeface="Arial"/>
                <a:sym typeface="Arial"/>
              </a:rPr>
              <a:t> einher – um welche handelt es sich?</a:t>
            </a:r>
            <a:endParaRPr/>
          </a:p>
          <a:p>
            <a:pPr indent="0" lvl="0" marL="0" marR="0" rtl="0" algn="l">
              <a:spcBef>
                <a:spcPts val="0"/>
              </a:spcBef>
              <a:spcAft>
                <a:spcPts val="0"/>
              </a:spcAft>
              <a:buNone/>
            </a:pPr>
            <a:r>
              <a:rPr lang="en-US" sz="1200">
                <a:solidFill>
                  <a:srgbClr val="0000FF"/>
                </a:solidFill>
                <a:latin typeface="Arial"/>
                <a:ea typeface="Arial"/>
                <a:cs typeface="Arial"/>
                <a:sym typeface="Arial"/>
              </a:rPr>
              <a:t>Kortikale Katarakt </a:t>
            </a:r>
            <a:endParaRPr sz="1400">
              <a:solidFill>
                <a:srgbClr val="FFFF84"/>
              </a:solidFill>
              <a:latin typeface="Arial"/>
              <a:ea typeface="Arial"/>
              <a:cs typeface="Arial"/>
              <a:sym typeface="Arial"/>
            </a:endParaRPr>
          </a:p>
          <a:p>
            <a:pPr indent="0" lvl="0" marL="0" marR="0" rtl="0" algn="l">
              <a:spcBef>
                <a:spcPts val="0"/>
              </a:spcBef>
              <a:spcAft>
                <a:spcPts val="0"/>
              </a:spcAft>
              <a:buNone/>
            </a:pPr>
            <a:r>
              <a:t/>
            </a:r>
            <a:endParaRPr i="1" sz="1400">
              <a:solidFill>
                <a:srgbClr val="FFFF84"/>
              </a:solidFill>
              <a:latin typeface="Arial"/>
              <a:ea typeface="Arial"/>
              <a:cs typeface="Arial"/>
              <a:sym typeface="Arial"/>
            </a:endParaRPr>
          </a:p>
          <a:p>
            <a:pPr indent="0" lvl="0" marL="0" marR="0" rtl="0" algn="l">
              <a:spcBef>
                <a:spcPts val="0"/>
              </a:spcBef>
              <a:spcAft>
                <a:spcPts val="0"/>
              </a:spcAft>
              <a:buNone/>
            </a:pPr>
            <a:r>
              <a:rPr i="1" lang="en-US" sz="1200">
                <a:solidFill>
                  <a:srgbClr val="FFFF84"/>
                </a:solidFill>
                <a:latin typeface="Arial"/>
                <a:ea typeface="Arial"/>
                <a:cs typeface="Arial"/>
                <a:sym typeface="Arial"/>
              </a:rPr>
              <a:t>Unter welchem Namen ist die mit dem Exfoliationssyndrom verbundene Katarakt bekannt?</a:t>
            </a:r>
            <a:endParaRPr sz="1400">
              <a:solidFill>
                <a:srgbClr val="FFFF84"/>
              </a:solidFill>
              <a:latin typeface="Arial"/>
              <a:ea typeface="Arial"/>
              <a:cs typeface="Arial"/>
              <a:sym typeface="Arial"/>
            </a:endParaRPr>
          </a:p>
          <a:p>
            <a:pPr indent="0" lvl="0" marL="0" marR="0" rtl="0" algn="l">
              <a:spcBef>
                <a:spcPts val="0"/>
              </a:spcBef>
              <a:spcAft>
                <a:spcPts val="0"/>
              </a:spcAft>
              <a:buNone/>
            </a:pPr>
            <a:r>
              <a:rPr lang="en-US" sz="1200">
                <a:solidFill>
                  <a:srgbClr val="FFFF84"/>
                </a:solidFill>
                <a:latin typeface="Arial"/>
                <a:ea typeface="Arial"/>
                <a:cs typeface="Arial"/>
                <a:sym typeface="Arial"/>
              </a:rPr>
              <a:t>Glasbläserkatarakt (die Erkrankung wurde erstmals bei Glasbläsern festgestellt)</a:t>
            </a:r>
            <a:endParaRPr/>
          </a:p>
        </p:txBody>
      </p:sp>
    </p:spTree>
  </p:cSld>
  <p:clrMapOvr>
    <a:masterClrMapping/>
  </p:clrMapOvr>
</p:sld>
</file>

<file path=ppt/slides/slide10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9" name="Shape 1369"/>
        <p:cNvGrpSpPr/>
        <p:nvPr/>
      </p:nvGrpSpPr>
      <p:grpSpPr>
        <a:xfrm>
          <a:off x="0" y="0"/>
          <a:ext cx="0" cy="0"/>
          <a:chOff x="0" y="0"/>
          <a:chExt cx="0" cy="0"/>
        </a:xfrm>
      </p:grpSpPr>
      <p:graphicFrame>
        <p:nvGraphicFramePr>
          <p:cNvPr id="1370" name="Google Shape;1370;p104"/>
          <p:cNvGraphicFramePr/>
          <p:nvPr/>
        </p:nvGraphicFramePr>
        <p:xfrm>
          <a:off x="457200" y="1676400"/>
          <a:ext cx="3000000" cy="3000000"/>
        </p:xfrm>
        <a:graphic>
          <a:graphicData uri="http://schemas.openxmlformats.org/drawingml/2006/table">
            <a:tbl>
              <a:tblPr>
                <a:noFill/>
                <a:tableStyleId>{02B07537-624C-4EAD-A9AA-E5A35CE8A65F}</a:tableStyleId>
              </a:tblPr>
              <a:tblGrid>
                <a:gridCol w="2743200"/>
                <a:gridCol w="2743200"/>
                <a:gridCol w="2743200"/>
              </a:tblGrid>
              <a:tr h="406400">
                <a:tc>
                  <a:txBody>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BFBFBF"/>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1"/>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lang="en-US" sz="1200">
                          <a:solidFill>
                            <a:schemeClr val="dk1"/>
                          </a:solidFill>
                        </a:rPr>
                        <a:t>PEX</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c>
                  <a:txBody>
                    <a:bodyPr/>
                    <a:lstStyle/>
                    <a:p>
                      <a:pPr indent="0" lvl="0" marL="0" marR="0" rtl="0" algn="l">
                        <a:lnSpc>
                          <a:spcPct val="100000"/>
                        </a:lnSpc>
                        <a:spcBef>
                          <a:spcPts val="0"/>
                        </a:spcBef>
                        <a:spcAft>
                          <a:spcPts val="0"/>
                        </a:spcAft>
                        <a:buClr>
                          <a:srgbClr val="FFFF66"/>
                        </a:buClr>
                        <a:buSzPts val="1200"/>
                        <a:buFont typeface="Arial"/>
                        <a:buNone/>
                      </a:pPr>
                      <a:r>
                        <a:rPr b="1" i="0" lang="en-US" sz="1200" u="none" cap="none" strike="noStrike">
                          <a:solidFill>
                            <a:srgbClr val="FFFF66"/>
                          </a:solidFill>
                          <a:latin typeface="Arial"/>
                          <a:ea typeface="Arial"/>
                          <a:cs typeface="Arial"/>
                          <a:sym typeface="Arial"/>
                        </a:rPr>
                        <a:t>PDS/PG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Alter</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 &lt; 50 J, meist  &gt; 70 J</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20er – 40er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Geschlechtspräferenz</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F &gt; 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M &gt; F</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Kammerwinkelstatus</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Enger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Weit geöffnet</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Wo ist die Iris durchscheinend?</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Pupillensaum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Radiär, mittlere Peripherie</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1" i="1" lang="en-US" sz="1200" u="none" cap="none" strike="noStrike">
                          <a:solidFill>
                            <a:srgbClr val="BFBFBF"/>
                          </a:solidFill>
                          <a:latin typeface="Arial"/>
                          <a:ea typeface="Arial"/>
                          <a:cs typeface="Arial"/>
                          <a:sym typeface="Arial"/>
                        </a:rPr>
                        <a:t>Krukenberg-Spindel – </a:t>
                      </a:r>
                      <a:r>
                        <a:rPr b="0" i="1" lang="en-US" sz="1200" u="none" cap="none" strike="noStrike">
                          <a:solidFill>
                            <a:srgbClr val="BFBFBF"/>
                          </a:solidFill>
                          <a:latin typeface="Arial"/>
                          <a:ea typeface="Arial"/>
                          <a:cs typeface="Arial"/>
                          <a:sym typeface="Arial"/>
                        </a:rPr>
                        <a:t>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1" i="1" lang="en-US" sz="1200" u="none" cap="none" strike="noStrike">
                          <a:solidFill>
                            <a:srgbClr val="BFBFBF"/>
                          </a:solidFill>
                          <a:latin typeface="Arial"/>
                          <a:ea typeface="Arial"/>
                          <a:cs typeface="Arial"/>
                          <a:sym typeface="Arial"/>
                        </a:rPr>
                        <a:t>Sampaolesi-Linie – </a:t>
                      </a:r>
                      <a:r>
                        <a:rPr b="0" i="1" lang="en-US" sz="1200" u="none" cap="none" strike="noStrike">
                          <a:solidFill>
                            <a:srgbClr val="BFBFBF"/>
                          </a:solidFill>
                          <a:latin typeface="Arial"/>
                          <a:ea typeface="Arial"/>
                          <a:cs typeface="Arial"/>
                          <a:sym typeface="Arial"/>
                        </a:rPr>
                        <a:t>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762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r>
            </a:tbl>
          </a:graphicData>
        </a:graphic>
      </p:graphicFrame>
      <p:sp>
        <p:nvSpPr>
          <p:cNvPr id="1371" name="Google Shape;1371;p104"/>
          <p:cNvSpPr txBox="1"/>
          <p:nvPr>
            <p:ph idx="12" type="sldNum"/>
          </p:nvPr>
        </p:nvSpPr>
        <p:spPr>
          <a:xfrm>
            <a:off x="7010400" y="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1372" name="Google Shape;1372;p104"/>
          <p:cNvSpPr txBox="1"/>
          <p:nvPr/>
        </p:nvSpPr>
        <p:spPr>
          <a:xfrm>
            <a:off x="2590800" y="2514600"/>
            <a:ext cx="6324600" cy="1749600"/>
          </a:xfrm>
          <a:prstGeom prst="rect">
            <a:avLst/>
          </a:prstGeom>
          <a:solidFill>
            <a:srgbClr val="FFFEC1"/>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i="1" lang="en-US" sz="1200">
                <a:solidFill>
                  <a:srgbClr val="BFBFBF"/>
                </a:solidFill>
                <a:latin typeface="Arial"/>
                <a:ea typeface="Arial"/>
                <a:cs typeface="Arial"/>
                <a:sym typeface="Arial"/>
              </a:rPr>
              <a:t>Welcher Befund im Vordersegment ist neben dem </a:t>
            </a:r>
            <a:r>
              <a:rPr i="1" lang="en-US" sz="1200">
                <a:solidFill>
                  <a:srgbClr val="BFBFBF"/>
                </a:solidFill>
              </a:rPr>
              <a:t>Krukenberg-Spindel</a:t>
            </a:r>
            <a:r>
              <a:rPr i="1" lang="en-US" sz="1200">
                <a:solidFill>
                  <a:srgbClr val="BFBFBF"/>
                </a:solidFill>
                <a:latin typeface="Arial"/>
                <a:ea typeface="Arial"/>
                <a:cs typeface="Arial"/>
                <a:sym typeface="Arial"/>
              </a:rPr>
              <a:t>körper der Hornhaut und der Sampaolesi-Linie ein noch markanteres Merkmal des </a:t>
            </a:r>
            <a:r>
              <a:rPr i="1" lang="en-US" sz="1200">
                <a:solidFill>
                  <a:srgbClr val="BFBFBF"/>
                </a:solidFill>
              </a:rPr>
              <a:t>PEX</a:t>
            </a:r>
            <a:r>
              <a:rPr i="1" lang="en-US" sz="1200">
                <a:solidFill>
                  <a:srgbClr val="BFBFBF"/>
                </a:solidFill>
                <a:latin typeface="Arial"/>
                <a:ea typeface="Arial"/>
                <a:cs typeface="Arial"/>
                <a:sym typeface="Arial"/>
              </a:rPr>
              <a:t>?</a:t>
            </a:r>
            <a:endParaRPr/>
          </a:p>
          <a:p>
            <a:pPr indent="0" lvl="0" marL="0" marR="0" rtl="0" algn="l">
              <a:spcBef>
                <a:spcPts val="0"/>
              </a:spcBef>
              <a:spcAft>
                <a:spcPts val="0"/>
              </a:spcAft>
              <a:buNone/>
            </a:pPr>
            <a:r>
              <a:rPr lang="en-US" sz="1200">
                <a:solidFill>
                  <a:srgbClr val="BFBFBF"/>
                </a:solidFill>
                <a:latin typeface="Arial"/>
                <a:ea typeface="Arial"/>
                <a:cs typeface="Arial"/>
                <a:sym typeface="Arial"/>
              </a:rPr>
              <a:t>Das Vorhandensein von </a:t>
            </a:r>
            <a:r>
              <a:rPr b="1" lang="en-US" sz="1200">
                <a:solidFill>
                  <a:srgbClr val="0000FF"/>
                </a:solidFill>
                <a:latin typeface="Arial"/>
                <a:ea typeface="Arial"/>
                <a:cs typeface="Arial"/>
                <a:sym typeface="Arial"/>
              </a:rPr>
              <a:t>fibrillärem Material auf der vorderen Linsenkapsel</a:t>
            </a:r>
            <a:endParaRPr b="1" sz="1400">
              <a:solidFill>
                <a:srgbClr val="BFBFBF"/>
              </a:solidFill>
              <a:latin typeface="Arial"/>
              <a:ea typeface="Arial"/>
              <a:cs typeface="Arial"/>
              <a:sym typeface="Arial"/>
            </a:endParaRPr>
          </a:p>
          <a:p>
            <a:pPr indent="0" lvl="0" marL="0" marR="0" rtl="0" algn="l">
              <a:spcBef>
                <a:spcPts val="0"/>
              </a:spcBef>
              <a:spcAft>
                <a:spcPts val="0"/>
              </a:spcAft>
              <a:buNone/>
            </a:pPr>
            <a:r>
              <a:t/>
            </a:r>
            <a:endParaRPr sz="1400">
              <a:solidFill>
                <a:srgbClr val="BFBFBF"/>
              </a:solidFill>
              <a:latin typeface="Arial"/>
              <a:ea typeface="Arial"/>
              <a:cs typeface="Arial"/>
              <a:sym typeface="Arial"/>
            </a:endParaRPr>
          </a:p>
          <a:p>
            <a:pPr indent="0" lvl="0" marL="0" marR="0" rtl="0" algn="l">
              <a:spcBef>
                <a:spcPts val="0"/>
              </a:spcBef>
              <a:spcAft>
                <a:spcPts val="0"/>
              </a:spcAft>
              <a:buNone/>
            </a:pPr>
            <a:r>
              <a:rPr i="1" lang="en-US" sz="1200">
                <a:solidFill>
                  <a:srgbClr val="BFBFBF"/>
                </a:solidFill>
                <a:latin typeface="Arial"/>
                <a:ea typeface="Arial"/>
                <a:cs typeface="Arial"/>
                <a:sym typeface="Arial"/>
              </a:rPr>
              <a:t>Welche Art von Muster bildet dieses Material auf der Kapsel?</a:t>
            </a:r>
            <a:endParaRPr/>
          </a:p>
          <a:p>
            <a:pPr indent="0" lvl="0" marL="0" marR="0" rtl="0" algn="l">
              <a:spcBef>
                <a:spcPts val="0"/>
              </a:spcBef>
              <a:spcAft>
                <a:spcPts val="0"/>
              </a:spcAft>
              <a:buNone/>
            </a:pPr>
            <a:r>
              <a:rPr lang="en-US" sz="1200">
                <a:solidFill>
                  <a:srgbClr val="BFBFBF"/>
                </a:solidFill>
                <a:latin typeface="Arial"/>
                <a:ea typeface="Arial"/>
                <a:cs typeface="Arial"/>
                <a:sym typeface="Arial"/>
              </a:rPr>
              <a:t>„Zielscheibenartig“</a:t>
            </a:r>
            <a:endParaRPr/>
          </a:p>
          <a:p>
            <a:pPr indent="0" lvl="0" marL="0" marR="0" rtl="0" algn="l">
              <a:spcBef>
                <a:spcPts val="0"/>
              </a:spcBef>
              <a:spcAft>
                <a:spcPts val="0"/>
              </a:spcAft>
              <a:buNone/>
            </a:pPr>
            <a:r>
              <a:t/>
            </a:r>
            <a:endParaRPr sz="1400">
              <a:solidFill>
                <a:srgbClr val="BFBFBF"/>
              </a:solidFill>
              <a:latin typeface="Arial"/>
              <a:ea typeface="Arial"/>
              <a:cs typeface="Arial"/>
              <a:sym typeface="Arial"/>
            </a:endParaRPr>
          </a:p>
          <a:p>
            <a:pPr indent="0" lvl="0" marL="0" marR="0" rtl="0" algn="l">
              <a:spcBef>
                <a:spcPts val="0"/>
              </a:spcBef>
              <a:spcAft>
                <a:spcPts val="0"/>
              </a:spcAft>
              <a:buNone/>
            </a:pPr>
            <a:r>
              <a:rPr i="1" lang="en-US" sz="1200">
                <a:solidFill>
                  <a:srgbClr val="BFBFBF"/>
                </a:solidFill>
                <a:latin typeface="Arial"/>
                <a:ea typeface="Arial"/>
                <a:cs typeface="Arial"/>
                <a:sym typeface="Arial"/>
              </a:rPr>
              <a:t>Worauf ist die zielscheibenartige Verteilung des Materials zurückzuführen?</a:t>
            </a:r>
            <a:endParaRPr/>
          </a:p>
          <a:p>
            <a:pPr indent="0" lvl="0" marL="0" marR="0" rtl="0" algn="l">
              <a:spcBef>
                <a:spcPts val="0"/>
              </a:spcBef>
              <a:spcAft>
                <a:spcPts val="0"/>
              </a:spcAft>
              <a:buNone/>
            </a:pPr>
            <a:r>
              <a:rPr lang="en-US" sz="1200">
                <a:solidFill>
                  <a:srgbClr val="BFBFBF"/>
                </a:solidFill>
                <a:latin typeface="Arial"/>
                <a:ea typeface="Arial"/>
                <a:cs typeface="Arial"/>
                <a:sym typeface="Arial"/>
              </a:rPr>
              <a:t>Die Bewegung der Iris über die Kapsel bei Erweiterung und Verengung der Pupille</a:t>
            </a:r>
            <a:endParaRPr/>
          </a:p>
        </p:txBody>
      </p:sp>
      <p:sp>
        <p:nvSpPr>
          <p:cNvPr id="1373" name="Google Shape;1373;p104"/>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Q</a:t>
            </a:r>
            <a:endParaRPr/>
          </a:p>
        </p:txBody>
      </p:sp>
      <p:sp>
        <p:nvSpPr>
          <p:cNvPr id="1374" name="Google Shape;1374;p104"/>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 </a:t>
            </a:r>
            <a:r>
              <a:rPr b="1" lang="en-US" sz="1200">
                <a:solidFill>
                  <a:schemeClr val="dk1"/>
                </a:solidFill>
                <a:latin typeface="Arial"/>
                <a:ea typeface="Arial"/>
                <a:cs typeface="Arial"/>
                <a:sym typeface="Arial"/>
              </a:rPr>
              <a:t>FITB</a:t>
            </a:r>
            <a:endParaRPr/>
          </a:p>
        </p:txBody>
      </p:sp>
      <p:sp>
        <p:nvSpPr>
          <p:cNvPr id="1375" name="Google Shape;1375;p104"/>
          <p:cNvSpPr/>
          <p:nvPr/>
        </p:nvSpPr>
        <p:spPr>
          <a:xfrm flipH="1" rot="5400000">
            <a:off x="1700097" y="1156757"/>
            <a:ext cx="1857607" cy="2667000"/>
          </a:xfrm>
          <a:prstGeom prst="bentUpArrow">
            <a:avLst>
              <a:gd fmla="val 14320" name="adj1"/>
              <a:gd fmla="val 17878" name="adj2"/>
              <a:gd fmla="val 18120" name="adj3"/>
            </a:avLst>
          </a:prstGeom>
          <a:solidFill>
            <a:srgbClr val="0070C0"/>
          </a:solid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376" name="Google Shape;1376;p104"/>
          <p:cNvSpPr/>
          <p:nvPr/>
        </p:nvSpPr>
        <p:spPr>
          <a:xfrm>
            <a:off x="304800" y="3352800"/>
            <a:ext cx="2186609" cy="834887"/>
          </a:xfrm>
          <a:prstGeom prst="ellipse">
            <a:avLst/>
          </a:prstGeom>
          <a:noFill/>
          <a:ln cap="flat" cmpd="sng" w="25400">
            <a:solidFill>
              <a:srgbClr val="BFBFB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377" name="Google Shape;1377;p104"/>
          <p:cNvSpPr/>
          <p:nvPr/>
        </p:nvSpPr>
        <p:spPr>
          <a:xfrm>
            <a:off x="3829879" y="2829339"/>
            <a:ext cx="4247322" cy="523461"/>
          </a:xfrm>
          <a:prstGeom prst="ellipse">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378" name="Google Shape;1378;p104"/>
          <p:cNvSpPr txBox="1"/>
          <p:nvPr/>
        </p:nvSpPr>
        <p:spPr>
          <a:xfrm>
            <a:off x="3044882" y="3419061"/>
            <a:ext cx="6011582" cy="523220"/>
          </a:xfrm>
          <a:prstGeom prst="rect">
            <a:avLst/>
          </a:prstGeom>
          <a:solidFill>
            <a:srgbClr val="00B0F0"/>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i="1" lang="en-US" sz="1200">
                <a:solidFill>
                  <a:srgbClr val="7F7F7F"/>
                </a:solidFill>
                <a:latin typeface="Arial"/>
                <a:ea typeface="Arial"/>
                <a:cs typeface="Arial"/>
                <a:sym typeface="Arial"/>
              </a:rPr>
              <a:t>Ist dieses Material auf die vordere Linsenoberfläche beschränkt?</a:t>
            </a:r>
            <a:endParaRPr/>
          </a:p>
          <a:p>
            <a:pPr indent="0" lvl="0" marL="0" marR="0" rtl="0" algn="l">
              <a:spcBef>
                <a:spcPts val="0"/>
              </a:spcBef>
              <a:spcAft>
                <a:spcPts val="0"/>
              </a:spcAft>
              <a:buNone/>
            </a:pPr>
            <a:r>
              <a:rPr lang="en-US" sz="1200">
                <a:solidFill>
                  <a:srgbClr val="7F7F7F"/>
                </a:solidFill>
                <a:latin typeface="Arial"/>
                <a:ea typeface="Arial"/>
                <a:cs typeface="Arial"/>
                <a:sym typeface="Arial"/>
              </a:rPr>
              <a:t>Nein, es ist sowohl in der vorderen als auch in der </a:t>
            </a:r>
            <a:r>
              <a:rPr b="1" lang="en-US" sz="1200">
                <a:solidFill>
                  <a:srgbClr val="7F7F7F"/>
                </a:solidFill>
                <a:latin typeface="Arial"/>
                <a:ea typeface="Arial"/>
                <a:cs typeface="Arial"/>
                <a:sym typeface="Arial"/>
              </a:rPr>
              <a:t>hinteren Augenkammer </a:t>
            </a:r>
            <a:r>
              <a:rPr lang="en-US" sz="1200">
                <a:solidFill>
                  <a:srgbClr val="7F7F7F"/>
                </a:solidFill>
                <a:latin typeface="Arial"/>
                <a:ea typeface="Arial"/>
                <a:cs typeface="Arial"/>
                <a:sym typeface="Arial"/>
              </a:rPr>
              <a:t>zu finden</a:t>
            </a:r>
            <a:endParaRPr/>
          </a:p>
        </p:txBody>
      </p:sp>
      <p:sp>
        <p:nvSpPr>
          <p:cNvPr id="1379" name="Google Shape;1379;p104"/>
          <p:cNvSpPr txBox="1"/>
          <p:nvPr/>
        </p:nvSpPr>
        <p:spPr>
          <a:xfrm>
            <a:off x="2667000" y="3419061"/>
            <a:ext cx="4495800" cy="2031325"/>
          </a:xfrm>
          <a:prstGeom prst="rect">
            <a:avLst/>
          </a:prstGeom>
          <a:solidFill>
            <a:srgbClr val="66FF66"/>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i="1" lang="en-US" sz="1200">
                <a:solidFill>
                  <a:srgbClr val="A5A5A5"/>
                </a:solidFill>
                <a:latin typeface="Arial"/>
                <a:ea typeface="Arial"/>
                <a:cs typeface="Arial"/>
                <a:sym typeface="Arial"/>
              </a:rPr>
              <a:t>Ich kann mir vorstellen, dass dieses Material in der Vorderkammer herumschwimmt, aber wie gelangt es in den Glaskörper?</a:t>
            </a:r>
            <a:endParaRPr/>
          </a:p>
          <a:p>
            <a:pPr indent="0" lvl="0" marL="0" marR="0" rtl="0" algn="l">
              <a:spcBef>
                <a:spcPts val="0"/>
              </a:spcBef>
              <a:spcAft>
                <a:spcPts val="0"/>
              </a:spcAft>
              <a:buNone/>
            </a:pPr>
            <a:r>
              <a:rPr lang="en-US" sz="1200">
                <a:solidFill>
                  <a:srgbClr val="A5A5A5"/>
                </a:solidFill>
                <a:latin typeface="Arial"/>
                <a:ea typeface="Arial"/>
                <a:cs typeface="Arial"/>
                <a:sym typeface="Arial"/>
              </a:rPr>
              <a:t>Das tut es nicht</a:t>
            </a:r>
            <a:endParaRPr/>
          </a:p>
          <a:p>
            <a:pPr indent="0" lvl="0" marL="0" marR="0" rtl="0" algn="l">
              <a:spcBef>
                <a:spcPts val="0"/>
              </a:spcBef>
              <a:spcAft>
                <a:spcPts val="0"/>
              </a:spcAft>
              <a:buNone/>
            </a:pPr>
            <a:r>
              <a:t/>
            </a:r>
            <a:endParaRPr i="1" sz="1400">
              <a:solidFill>
                <a:srgbClr val="A5A5A5"/>
              </a:solidFill>
              <a:latin typeface="Arial"/>
              <a:ea typeface="Arial"/>
              <a:cs typeface="Arial"/>
              <a:sym typeface="Arial"/>
            </a:endParaRPr>
          </a:p>
          <a:p>
            <a:pPr indent="0" lvl="0" marL="0" marR="0" rtl="0" algn="l">
              <a:spcBef>
                <a:spcPts val="0"/>
              </a:spcBef>
              <a:spcAft>
                <a:spcPts val="0"/>
              </a:spcAft>
              <a:buNone/>
            </a:pPr>
            <a:r>
              <a:rPr i="1" lang="en-US" sz="1200">
                <a:solidFill>
                  <a:srgbClr val="A5A5A5"/>
                </a:solidFill>
                <a:latin typeface="Arial"/>
                <a:ea typeface="Arial"/>
                <a:cs typeface="Arial"/>
                <a:sym typeface="Arial"/>
              </a:rPr>
              <a:t>Aber Sie sagten, es befinde sich in der hinteren Augenkammer (PC)… Was hat es damit auf sich?</a:t>
            </a:r>
            <a:endParaRPr/>
          </a:p>
          <a:p>
            <a:pPr indent="0" lvl="0" marL="0" marR="0" rtl="0" algn="l">
              <a:spcBef>
                <a:spcPts val="0"/>
              </a:spcBef>
              <a:spcAft>
                <a:spcPts val="0"/>
              </a:spcAft>
              <a:buNone/>
            </a:pPr>
            <a:r>
              <a:rPr lang="en-US" sz="1200">
                <a:solidFill>
                  <a:srgbClr val="A5A5A5"/>
                </a:solidFill>
                <a:latin typeface="Arial"/>
                <a:ea typeface="Arial"/>
                <a:cs typeface="Arial"/>
                <a:sym typeface="Arial"/>
              </a:rPr>
              <a:t>Die Hinterkammer ist der Raum hinter der Iris und vor der vorderen Hyaloidfläche des Glaskörpers. Der Glaskörper befindet sich in der </a:t>
            </a:r>
            <a:r>
              <a:rPr i="1" lang="en-US" sz="1200">
                <a:solidFill>
                  <a:srgbClr val="A5A5A5"/>
                </a:solidFill>
                <a:latin typeface="Arial"/>
                <a:ea typeface="Arial"/>
                <a:cs typeface="Arial"/>
                <a:sym typeface="Arial"/>
              </a:rPr>
              <a:t>Glaskörperhöhle</a:t>
            </a:r>
            <a:r>
              <a:rPr lang="en-US" sz="1200">
                <a:solidFill>
                  <a:srgbClr val="A5A5A5"/>
                </a:solidFill>
                <a:latin typeface="Arial"/>
                <a:ea typeface="Arial"/>
                <a:cs typeface="Arial"/>
                <a:sym typeface="Arial"/>
              </a:rPr>
              <a:t>, nicht in der Hinterkammer.</a:t>
            </a:r>
            <a:endParaRPr/>
          </a:p>
        </p:txBody>
      </p:sp>
      <p:sp>
        <p:nvSpPr>
          <p:cNvPr id="1380" name="Google Shape;1380;p104"/>
          <p:cNvSpPr/>
          <p:nvPr/>
        </p:nvSpPr>
        <p:spPr>
          <a:xfrm>
            <a:off x="7036904" y="3543947"/>
            <a:ext cx="2030896" cy="513281"/>
          </a:xfrm>
          <a:prstGeom prst="ellipse">
            <a:avLst/>
          </a:prstGeom>
          <a:noFill/>
          <a:ln cap="flat" cmpd="sng" w="25400">
            <a:solidFill>
              <a:srgbClr val="A5A5A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381" name="Google Shape;1381;p104"/>
          <p:cNvSpPr txBox="1"/>
          <p:nvPr/>
        </p:nvSpPr>
        <p:spPr>
          <a:xfrm>
            <a:off x="1101612" y="3396299"/>
            <a:ext cx="6899400" cy="2088300"/>
          </a:xfrm>
          <a:prstGeom prst="rect">
            <a:avLst/>
          </a:prstGeom>
          <a:solidFill>
            <a:srgbClr val="939332"/>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i="1" lang="en-US" sz="1200">
                <a:solidFill>
                  <a:srgbClr val="595959"/>
                </a:solidFill>
                <a:latin typeface="Arial"/>
                <a:ea typeface="Arial"/>
                <a:cs typeface="Arial"/>
                <a:sym typeface="Arial"/>
              </a:rPr>
              <a:t>In diesem Zusammenhang: Ist </a:t>
            </a:r>
            <a:r>
              <a:rPr lang="en-US" sz="1200">
                <a:solidFill>
                  <a:srgbClr val="595959"/>
                </a:solidFill>
                <a:latin typeface="Arial"/>
                <a:ea typeface="Arial"/>
                <a:cs typeface="Arial"/>
                <a:sym typeface="Arial"/>
              </a:rPr>
              <a:t>das Exfoliationssyndrom </a:t>
            </a:r>
            <a:r>
              <a:rPr i="1" lang="en-US" sz="1200">
                <a:solidFill>
                  <a:srgbClr val="595959"/>
                </a:solidFill>
                <a:latin typeface="Arial"/>
                <a:ea typeface="Arial"/>
                <a:cs typeface="Arial"/>
                <a:sym typeface="Arial"/>
              </a:rPr>
              <a:t>dasselbe wie das Pseudoexfoliationssyndrom?</a:t>
            </a:r>
            <a:endParaRPr/>
          </a:p>
          <a:p>
            <a:pPr indent="0" lvl="0" marL="0" marR="0" rtl="0" algn="l">
              <a:spcBef>
                <a:spcPts val="0"/>
              </a:spcBef>
              <a:spcAft>
                <a:spcPts val="0"/>
              </a:spcAft>
              <a:buNone/>
            </a:pPr>
            <a:r>
              <a:rPr lang="en-US" sz="1200">
                <a:solidFill>
                  <a:srgbClr val="595959"/>
                </a:solidFill>
              </a:rPr>
              <a:t>Trotz gewisser Ähnlichkeiten im Erscheinungsbild und der bedauerlichen Tendenz, diese Begriffe synonym zu verwenden, sind sie keinesfalls identisch. D</a:t>
            </a:r>
            <a:r>
              <a:rPr lang="en-US" sz="1200">
                <a:solidFill>
                  <a:srgbClr val="595959"/>
                </a:solidFill>
                <a:latin typeface="Arial"/>
                <a:ea typeface="Arial"/>
                <a:cs typeface="Arial"/>
                <a:sym typeface="Arial"/>
              </a:rPr>
              <a:t> Der Begriff </a:t>
            </a:r>
            <a:r>
              <a:rPr i="1" lang="en-US" sz="1200">
                <a:solidFill>
                  <a:srgbClr val="595959"/>
                </a:solidFill>
                <a:latin typeface="Arial"/>
                <a:ea typeface="Arial"/>
                <a:cs typeface="Arial"/>
                <a:sym typeface="Arial"/>
              </a:rPr>
              <a:t>Exfoliationssyndrom </a:t>
            </a:r>
            <a:r>
              <a:rPr lang="en-US" sz="1200">
                <a:solidFill>
                  <a:srgbClr val="595959"/>
                </a:solidFill>
                <a:latin typeface="Arial"/>
                <a:ea typeface="Arial"/>
                <a:cs typeface="Arial"/>
                <a:sym typeface="Arial"/>
              </a:rPr>
              <a:t>bezieht sich auf Ve</a:t>
            </a:r>
            <a:r>
              <a:rPr lang="en-US" sz="1200">
                <a:solidFill>
                  <a:srgbClr val="595959"/>
                </a:solidFill>
              </a:rPr>
              <a:t>Pupillensaum</a:t>
            </a:r>
            <a:r>
              <a:rPr lang="en-US" sz="1200">
                <a:solidFill>
                  <a:srgbClr val="595959"/>
                </a:solidFill>
                <a:latin typeface="Arial"/>
                <a:ea typeface="Arial"/>
                <a:cs typeface="Arial"/>
                <a:sym typeface="Arial"/>
              </a:rPr>
              <a:t>erungen der vorderen Kapsel, die auf die Einwirkung hoher Mengen an Infrarotstrahlung zurückzuführen sind, während sich </a:t>
            </a:r>
            <a:r>
              <a:rPr i="1" lang="en-US" sz="1200">
                <a:solidFill>
                  <a:srgbClr val="595959"/>
                </a:solidFill>
                <a:latin typeface="Arial"/>
                <a:ea typeface="Arial"/>
                <a:cs typeface="Arial"/>
                <a:sym typeface="Arial"/>
              </a:rPr>
              <a:t>das </a:t>
            </a:r>
            <a:r>
              <a:rPr i="1" lang="en-US" sz="1200">
                <a:solidFill>
                  <a:srgbClr val="595959"/>
                </a:solidFill>
              </a:rPr>
              <a:t>PEX</a:t>
            </a:r>
            <a:r>
              <a:rPr i="1" lang="en-US" sz="1200">
                <a:solidFill>
                  <a:srgbClr val="595959"/>
                </a:solidFill>
                <a:latin typeface="Arial"/>
                <a:ea typeface="Arial"/>
                <a:cs typeface="Arial"/>
                <a:sym typeface="Arial"/>
              </a:rPr>
              <a:t> </a:t>
            </a:r>
            <a:r>
              <a:rPr lang="en-US" sz="1200">
                <a:solidFill>
                  <a:srgbClr val="595959"/>
                </a:solidFill>
                <a:latin typeface="Arial"/>
                <a:ea typeface="Arial"/>
                <a:cs typeface="Arial"/>
                <a:sym typeface="Arial"/>
              </a:rPr>
              <a:t>auf das in dieser Folienreihe beschriebene Krankheitsbild bezieht. </a:t>
            </a:r>
            <a:endParaRPr/>
          </a:p>
          <a:p>
            <a:pPr indent="0" lvl="0" marL="0" marR="0" rtl="0" algn="l">
              <a:spcBef>
                <a:spcPts val="0"/>
              </a:spcBef>
              <a:spcAft>
                <a:spcPts val="0"/>
              </a:spcAft>
              <a:buNone/>
            </a:pPr>
            <a:r>
              <a:t/>
            </a:r>
            <a:endParaRPr sz="1400">
              <a:solidFill>
                <a:srgbClr val="595959"/>
              </a:solidFill>
              <a:latin typeface="Arial"/>
              <a:ea typeface="Arial"/>
              <a:cs typeface="Arial"/>
              <a:sym typeface="Arial"/>
            </a:endParaRPr>
          </a:p>
          <a:p>
            <a:pPr indent="0" lvl="0" marL="0" marR="0" rtl="0" algn="l">
              <a:spcBef>
                <a:spcPts val="0"/>
              </a:spcBef>
              <a:spcAft>
                <a:spcPts val="0"/>
              </a:spcAft>
              <a:buNone/>
            </a:pPr>
            <a:r>
              <a:rPr i="1" lang="en-US" sz="1200">
                <a:solidFill>
                  <a:srgbClr val="595959"/>
                </a:solidFill>
                <a:latin typeface="Arial"/>
                <a:ea typeface="Arial"/>
                <a:cs typeface="Arial"/>
                <a:sym typeface="Arial"/>
              </a:rPr>
              <a:t>Welche Auswirkungen hat eine solche Exposition auf die vordere Kapsel?</a:t>
            </a:r>
            <a:endParaRPr/>
          </a:p>
          <a:p>
            <a:pPr indent="0" lvl="0" marL="0" marR="0" rtl="0" algn="l">
              <a:spcBef>
                <a:spcPts val="0"/>
              </a:spcBef>
              <a:spcAft>
                <a:spcPts val="0"/>
              </a:spcAft>
              <a:buNone/>
            </a:pPr>
            <a:r>
              <a:rPr lang="en-US" sz="1200">
                <a:solidFill>
                  <a:srgbClr val="595959"/>
                </a:solidFill>
                <a:latin typeface="Arial"/>
                <a:ea typeface="Arial"/>
                <a:cs typeface="Arial"/>
                <a:sym typeface="Arial"/>
              </a:rPr>
              <a:t>Sie führt zu einer Delaminierung der Kapsel, was dazu führt, dass sich Material entweder auf der Linsenoberfläche aufrollt oder in der Vorderkammer herumwirbelt</a:t>
            </a:r>
            <a:endParaRPr/>
          </a:p>
        </p:txBody>
      </p:sp>
      <p:sp>
        <p:nvSpPr>
          <p:cNvPr id="1382" name="Google Shape;1382;p104"/>
          <p:cNvSpPr/>
          <p:nvPr/>
        </p:nvSpPr>
        <p:spPr>
          <a:xfrm>
            <a:off x="5844626" y="1693038"/>
            <a:ext cx="184532" cy="369332"/>
          </a:xfrm>
          <a:prstGeom prst="rect">
            <a:avLst/>
          </a:prstGeom>
          <a:solidFill>
            <a:srgbClr val="FFFF6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383" name="Google Shape;1383;p104"/>
          <p:cNvSpPr txBox="1"/>
          <p:nvPr/>
        </p:nvSpPr>
        <p:spPr>
          <a:xfrm>
            <a:off x="4796503" y="1720334"/>
            <a:ext cx="3682418" cy="369332"/>
          </a:xfrm>
          <a:prstGeom prst="rect">
            <a:avLst/>
          </a:prstGeom>
          <a:no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lang="en-US" sz="1200">
                <a:solidFill>
                  <a:schemeClr val="dk1"/>
                </a:solidFill>
                <a:latin typeface="Caveat"/>
                <a:ea typeface="Caveat"/>
                <a:cs typeface="Caveat"/>
                <a:sym typeface="Caveat"/>
              </a:rPr>
              <a:t>= Exfoliationssyndrom? </a:t>
            </a:r>
            <a:r>
              <a:rPr b="1" lang="en-US" sz="1200">
                <a:solidFill>
                  <a:schemeClr val="dk1"/>
                </a:solidFill>
                <a:latin typeface="Caveat"/>
                <a:ea typeface="Caveat"/>
                <a:cs typeface="Caveat"/>
                <a:sym typeface="Caveat"/>
              </a:rPr>
              <a:t>Nein!</a:t>
            </a:r>
            <a:endParaRPr/>
          </a:p>
        </p:txBody>
      </p:sp>
      <p:sp>
        <p:nvSpPr>
          <p:cNvPr id="1384" name="Google Shape;1384;p104"/>
          <p:cNvSpPr txBox="1"/>
          <p:nvPr/>
        </p:nvSpPr>
        <p:spPr>
          <a:xfrm>
            <a:off x="2655664" y="3710124"/>
            <a:ext cx="3886200" cy="17187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i="1" lang="en-US" sz="1200">
                <a:solidFill>
                  <a:srgbClr val="0000FF"/>
                </a:solidFill>
                <a:latin typeface="Arial"/>
                <a:ea typeface="Arial"/>
                <a:cs typeface="Arial"/>
                <a:sym typeface="Arial"/>
              </a:rPr>
              <a:t>Das Exfoliationssyndrom geht häufig mit einer weiteren linsenbezogenen </a:t>
            </a:r>
            <a:r>
              <a:rPr i="1" lang="en-US" sz="1200">
                <a:solidFill>
                  <a:srgbClr val="0000FF"/>
                </a:solidFill>
              </a:rPr>
              <a:t>Manifestation</a:t>
            </a:r>
            <a:r>
              <a:rPr i="1" lang="en-US" sz="1200">
                <a:solidFill>
                  <a:srgbClr val="0000FF"/>
                </a:solidFill>
                <a:latin typeface="Arial"/>
                <a:ea typeface="Arial"/>
                <a:cs typeface="Arial"/>
                <a:sym typeface="Arial"/>
              </a:rPr>
              <a:t> einher – um welche handelt es sich?</a:t>
            </a:r>
            <a:endParaRPr/>
          </a:p>
          <a:p>
            <a:pPr indent="0" lvl="0" marL="0" marR="0" rtl="0" algn="l">
              <a:spcBef>
                <a:spcPts val="0"/>
              </a:spcBef>
              <a:spcAft>
                <a:spcPts val="0"/>
              </a:spcAft>
              <a:buNone/>
            </a:pPr>
            <a:r>
              <a:rPr lang="en-US" sz="1200">
                <a:solidFill>
                  <a:srgbClr val="0000FF"/>
                </a:solidFill>
                <a:latin typeface="Arial"/>
                <a:ea typeface="Arial"/>
                <a:cs typeface="Arial"/>
                <a:sym typeface="Arial"/>
              </a:rPr>
              <a:t>Kortikale Katarakt </a:t>
            </a:r>
            <a:endParaRPr/>
          </a:p>
          <a:p>
            <a:pPr indent="0" lvl="0" marL="0" marR="0" rtl="0" algn="l">
              <a:spcBef>
                <a:spcPts val="0"/>
              </a:spcBef>
              <a:spcAft>
                <a:spcPts val="0"/>
              </a:spcAft>
              <a:buNone/>
            </a:pPr>
            <a:r>
              <a:t/>
            </a:r>
            <a:endParaRPr i="1" sz="1400">
              <a:solidFill>
                <a:srgbClr val="0000FF"/>
              </a:solidFill>
              <a:latin typeface="Arial"/>
              <a:ea typeface="Arial"/>
              <a:cs typeface="Arial"/>
              <a:sym typeface="Arial"/>
            </a:endParaRPr>
          </a:p>
          <a:p>
            <a:pPr indent="0" lvl="0" marL="0" marR="0" rtl="0" algn="l">
              <a:spcBef>
                <a:spcPts val="0"/>
              </a:spcBef>
              <a:spcAft>
                <a:spcPts val="0"/>
              </a:spcAft>
              <a:buNone/>
            </a:pPr>
            <a:r>
              <a:rPr i="1" lang="en-US" sz="1200">
                <a:solidFill>
                  <a:srgbClr val="0000FF"/>
                </a:solidFill>
                <a:latin typeface="Arial"/>
                <a:ea typeface="Arial"/>
                <a:cs typeface="Arial"/>
                <a:sym typeface="Arial"/>
              </a:rPr>
              <a:t>Unter welchem Namen ist die mit dem Exfoliationssyndrom verbundene Katarakt bekannt?</a:t>
            </a:r>
            <a:endParaRPr sz="1400">
              <a:solidFill>
                <a:srgbClr val="FFFF84"/>
              </a:solidFill>
              <a:latin typeface="Arial"/>
              <a:ea typeface="Arial"/>
              <a:cs typeface="Arial"/>
              <a:sym typeface="Arial"/>
            </a:endParaRPr>
          </a:p>
          <a:p>
            <a:pPr indent="0" lvl="0" marL="0" marR="0" rtl="0" algn="l">
              <a:spcBef>
                <a:spcPts val="0"/>
              </a:spcBef>
              <a:spcAft>
                <a:spcPts val="0"/>
              </a:spcAft>
              <a:buNone/>
            </a:pPr>
            <a:r>
              <a:rPr lang="en-US" sz="1200">
                <a:solidFill>
                  <a:srgbClr val="FFFF84"/>
                </a:solidFill>
                <a:latin typeface="Arial"/>
                <a:ea typeface="Arial"/>
                <a:cs typeface="Arial"/>
                <a:sym typeface="Arial"/>
              </a:rPr>
              <a:t>Glasbläserkatarakt (die Erkrankung wurde erstmals bei Glasbläsern festgestellt)</a:t>
            </a:r>
            <a:endParaRPr/>
          </a:p>
        </p:txBody>
      </p:sp>
    </p:spTree>
  </p:cSld>
  <p:clrMapOvr>
    <a:masterClrMapping/>
  </p:clrMapOvr>
</p:sld>
</file>

<file path=ppt/slides/slide10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8" name="Shape 1388"/>
        <p:cNvGrpSpPr/>
        <p:nvPr/>
      </p:nvGrpSpPr>
      <p:grpSpPr>
        <a:xfrm>
          <a:off x="0" y="0"/>
          <a:ext cx="0" cy="0"/>
          <a:chOff x="0" y="0"/>
          <a:chExt cx="0" cy="0"/>
        </a:xfrm>
      </p:grpSpPr>
      <p:graphicFrame>
        <p:nvGraphicFramePr>
          <p:cNvPr id="1389" name="Google Shape;1389;p105"/>
          <p:cNvGraphicFramePr/>
          <p:nvPr/>
        </p:nvGraphicFramePr>
        <p:xfrm>
          <a:off x="457200" y="1676400"/>
          <a:ext cx="3000000" cy="3000000"/>
        </p:xfrm>
        <a:graphic>
          <a:graphicData uri="http://schemas.openxmlformats.org/drawingml/2006/table">
            <a:tbl>
              <a:tblPr>
                <a:noFill/>
                <a:tableStyleId>{02B07537-624C-4EAD-A9AA-E5A35CE8A65F}</a:tableStyleId>
              </a:tblPr>
              <a:tblGrid>
                <a:gridCol w="2743200"/>
                <a:gridCol w="2743200"/>
                <a:gridCol w="2743200"/>
              </a:tblGrid>
              <a:tr h="406400">
                <a:tc>
                  <a:txBody>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BFBFBF"/>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1"/>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lang="en-US" sz="1200">
                          <a:solidFill>
                            <a:schemeClr val="dk1"/>
                          </a:solidFill>
                        </a:rPr>
                        <a:t>PEX</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c>
                  <a:txBody>
                    <a:bodyPr/>
                    <a:lstStyle/>
                    <a:p>
                      <a:pPr indent="0" lvl="0" marL="0" marR="0" rtl="0" algn="l">
                        <a:lnSpc>
                          <a:spcPct val="100000"/>
                        </a:lnSpc>
                        <a:spcBef>
                          <a:spcPts val="0"/>
                        </a:spcBef>
                        <a:spcAft>
                          <a:spcPts val="0"/>
                        </a:spcAft>
                        <a:buClr>
                          <a:srgbClr val="FFFF66"/>
                        </a:buClr>
                        <a:buSzPts val="1200"/>
                        <a:buFont typeface="Arial"/>
                        <a:buNone/>
                      </a:pPr>
                      <a:r>
                        <a:rPr b="1" i="0" lang="en-US" sz="1200" u="none" cap="none" strike="noStrike">
                          <a:solidFill>
                            <a:srgbClr val="FFFF66"/>
                          </a:solidFill>
                          <a:latin typeface="Arial"/>
                          <a:ea typeface="Arial"/>
                          <a:cs typeface="Arial"/>
                          <a:sym typeface="Arial"/>
                        </a:rPr>
                        <a:t>PDS/PG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Alter</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 &lt; 50 J, meist  &gt; 70 J</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20er – 40er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Geschlechtspräferenz</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F &gt; 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M &gt; F</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Kammerwinkelstatus</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Enger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Weit geöffnet</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Wo ist die Iris durchscheinend?</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Pupillensaum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Radiär, mittlere Peripherie</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1" i="1" lang="en-US" sz="1200" u="none" cap="none" strike="noStrike">
                          <a:solidFill>
                            <a:srgbClr val="BFBFBF"/>
                          </a:solidFill>
                          <a:latin typeface="Arial"/>
                          <a:ea typeface="Arial"/>
                          <a:cs typeface="Arial"/>
                          <a:sym typeface="Arial"/>
                        </a:rPr>
                        <a:t>Krukenberg-Spindel – </a:t>
                      </a:r>
                      <a:r>
                        <a:rPr b="0" i="1" lang="en-US" sz="1200" u="none" cap="none" strike="noStrike">
                          <a:solidFill>
                            <a:srgbClr val="BFBFBF"/>
                          </a:solidFill>
                          <a:latin typeface="Arial"/>
                          <a:ea typeface="Arial"/>
                          <a:cs typeface="Arial"/>
                          <a:sym typeface="Arial"/>
                        </a:rPr>
                        <a:t>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1" i="1" lang="en-US" sz="1200" u="none" cap="none" strike="noStrike">
                          <a:solidFill>
                            <a:srgbClr val="BFBFBF"/>
                          </a:solidFill>
                          <a:latin typeface="Arial"/>
                          <a:ea typeface="Arial"/>
                          <a:cs typeface="Arial"/>
                          <a:sym typeface="Arial"/>
                        </a:rPr>
                        <a:t>Sampaolesi-Linie – </a:t>
                      </a:r>
                      <a:r>
                        <a:rPr b="0" i="1" lang="en-US" sz="1200" u="none" cap="none" strike="noStrike">
                          <a:solidFill>
                            <a:srgbClr val="BFBFBF"/>
                          </a:solidFill>
                          <a:latin typeface="Arial"/>
                          <a:ea typeface="Arial"/>
                          <a:cs typeface="Arial"/>
                          <a:sym typeface="Arial"/>
                        </a:rPr>
                        <a:t>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762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r>
            </a:tbl>
          </a:graphicData>
        </a:graphic>
      </p:graphicFrame>
      <p:sp>
        <p:nvSpPr>
          <p:cNvPr id="1390" name="Google Shape;1390;p105"/>
          <p:cNvSpPr txBox="1"/>
          <p:nvPr>
            <p:ph idx="12" type="sldNum"/>
          </p:nvPr>
        </p:nvSpPr>
        <p:spPr>
          <a:xfrm>
            <a:off x="7010400" y="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1391" name="Google Shape;1391;p105"/>
          <p:cNvSpPr txBox="1"/>
          <p:nvPr/>
        </p:nvSpPr>
        <p:spPr>
          <a:xfrm>
            <a:off x="2590800" y="2514600"/>
            <a:ext cx="6324600" cy="1749600"/>
          </a:xfrm>
          <a:prstGeom prst="rect">
            <a:avLst/>
          </a:prstGeom>
          <a:solidFill>
            <a:srgbClr val="FFFEC1"/>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i="1" lang="en-US" sz="1200">
                <a:solidFill>
                  <a:srgbClr val="BFBFBF"/>
                </a:solidFill>
                <a:latin typeface="Arial"/>
                <a:ea typeface="Arial"/>
                <a:cs typeface="Arial"/>
                <a:sym typeface="Arial"/>
              </a:rPr>
              <a:t>Welcher Befund im Vordersegment ist neben dem </a:t>
            </a:r>
            <a:r>
              <a:rPr i="1" lang="en-US" sz="1200">
                <a:solidFill>
                  <a:srgbClr val="BFBFBF"/>
                </a:solidFill>
              </a:rPr>
              <a:t>Krukenberg-Spindel</a:t>
            </a:r>
            <a:r>
              <a:rPr i="1" lang="en-US" sz="1200">
                <a:solidFill>
                  <a:srgbClr val="BFBFBF"/>
                </a:solidFill>
                <a:latin typeface="Arial"/>
                <a:ea typeface="Arial"/>
                <a:cs typeface="Arial"/>
                <a:sym typeface="Arial"/>
              </a:rPr>
              <a:t>körper der Hornhaut und der Sampaolesi-Linie ein noch markanteres Merkmal des </a:t>
            </a:r>
            <a:r>
              <a:rPr i="1" lang="en-US" sz="1200">
                <a:solidFill>
                  <a:srgbClr val="BFBFBF"/>
                </a:solidFill>
              </a:rPr>
              <a:t>PEX</a:t>
            </a:r>
            <a:r>
              <a:rPr i="1" lang="en-US" sz="1200">
                <a:solidFill>
                  <a:srgbClr val="BFBFBF"/>
                </a:solidFill>
                <a:latin typeface="Arial"/>
                <a:ea typeface="Arial"/>
                <a:cs typeface="Arial"/>
                <a:sym typeface="Arial"/>
              </a:rPr>
              <a:t>?</a:t>
            </a:r>
            <a:endParaRPr/>
          </a:p>
          <a:p>
            <a:pPr indent="0" lvl="0" marL="0" marR="0" rtl="0" algn="l">
              <a:spcBef>
                <a:spcPts val="0"/>
              </a:spcBef>
              <a:spcAft>
                <a:spcPts val="0"/>
              </a:spcAft>
              <a:buNone/>
            </a:pPr>
            <a:r>
              <a:rPr lang="en-US" sz="1200">
                <a:solidFill>
                  <a:srgbClr val="BFBFBF"/>
                </a:solidFill>
                <a:latin typeface="Arial"/>
                <a:ea typeface="Arial"/>
                <a:cs typeface="Arial"/>
                <a:sym typeface="Arial"/>
              </a:rPr>
              <a:t>Das Vorhandensein von </a:t>
            </a:r>
            <a:r>
              <a:rPr b="1" lang="en-US" sz="1200">
                <a:solidFill>
                  <a:srgbClr val="0000FF"/>
                </a:solidFill>
                <a:latin typeface="Arial"/>
                <a:ea typeface="Arial"/>
                <a:cs typeface="Arial"/>
                <a:sym typeface="Arial"/>
              </a:rPr>
              <a:t>fibrillärem Material auf der vorderen Linsenkapsel</a:t>
            </a:r>
            <a:endParaRPr b="1" sz="1400">
              <a:solidFill>
                <a:srgbClr val="BFBFBF"/>
              </a:solidFill>
              <a:latin typeface="Arial"/>
              <a:ea typeface="Arial"/>
              <a:cs typeface="Arial"/>
              <a:sym typeface="Arial"/>
            </a:endParaRPr>
          </a:p>
          <a:p>
            <a:pPr indent="0" lvl="0" marL="0" marR="0" rtl="0" algn="l">
              <a:spcBef>
                <a:spcPts val="0"/>
              </a:spcBef>
              <a:spcAft>
                <a:spcPts val="0"/>
              </a:spcAft>
              <a:buNone/>
            </a:pPr>
            <a:r>
              <a:t/>
            </a:r>
            <a:endParaRPr sz="1400">
              <a:solidFill>
                <a:srgbClr val="BFBFBF"/>
              </a:solidFill>
              <a:latin typeface="Arial"/>
              <a:ea typeface="Arial"/>
              <a:cs typeface="Arial"/>
              <a:sym typeface="Arial"/>
            </a:endParaRPr>
          </a:p>
          <a:p>
            <a:pPr indent="0" lvl="0" marL="0" marR="0" rtl="0" algn="l">
              <a:spcBef>
                <a:spcPts val="0"/>
              </a:spcBef>
              <a:spcAft>
                <a:spcPts val="0"/>
              </a:spcAft>
              <a:buNone/>
            </a:pPr>
            <a:r>
              <a:rPr i="1" lang="en-US" sz="1200">
                <a:solidFill>
                  <a:srgbClr val="BFBFBF"/>
                </a:solidFill>
                <a:latin typeface="Arial"/>
                <a:ea typeface="Arial"/>
                <a:cs typeface="Arial"/>
                <a:sym typeface="Arial"/>
              </a:rPr>
              <a:t>Welche Art von Muster bildet dieses Material auf der Kapsel?</a:t>
            </a:r>
            <a:endParaRPr/>
          </a:p>
          <a:p>
            <a:pPr indent="0" lvl="0" marL="0" marR="0" rtl="0" algn="l">
              <a:spcBef>
                <a:spcPts val="0"/>
              </a:spcBef>
              <a:spcAft>
                <a:spcPts val="0"/>
              </a:spcAft>
              <a:buNone/>
            </a:pPr>
            <a:r>
              <a:rPr lang="en-US" sz="1200">
                <a:solidFill>
                  <a:srgbClr val="BFBFBF"/>
                </a:solidFill>
                <a:latin typeface="Arial"/>
                <a:ea typeface="Arial"/>
                <a:cs typeface="Arial"/>
                <a:sym typeface="Arial"/>
              </a:rPr>
              <a:t>„Zielscheibenartig“</a:t>
            </a:r>
            <a:endParaRPr/>
          </a:p>
          <a:p>
            <a:pPr indent="0" lvl="0" marL="0" marR="0" rtl="0" algn="l">
              <a:spcBef>
                <a:spcPts val="0"/>
              </a:spcBef>
              <a:spcAft>
                <a:spcPts val="0"/>
              </a:spcAft>
              <a:buNone/>
            </a:pPr>
            <a:r>
              <a:t/>
            </a:r>
            <a:endParaRPr sz="1400">
              <a:solidFill>
                <a:srgbClr val="BFBFBF"/>
              </a:solidFill>
              <a:latin typeface="Arial"/>
              <a:ea typeface="Arial"/>
              <a:cs typeface="Arial"/>
              <a:sym typeface="Arial"/>
            </a:endParaRPr>
          </a:p>
          <a:p>
            <a:pPr indent="0" lvl="0" marL="0" marR="0" rtl="0" algn="l">
              <a:spcBef>
                <a:spcPts val="0"/>
              </a:spcBef>
              <a:spcAft>
                <a:spcPts val="0"/>
              </a:spcAft>
              <a:buNone/>
            </a:pPr>
            <a:r>
              <a:rPr i="1" lang="en-US" sz="1200">
                <a:solidFill>
                  <a:srgbClr val="BFBFBF"/>
                </a:solidFill>
                <a:latin typeface="Arial"/>
                <a:ea typeface="Arial"/>
                <a:cs typeface="Arial"/>
                <a:sym typeface="Arial"/>
              </a:rPr>
              <a:t>Worauf ist die zielscheibenartige Verteilung des Materials zurückzuführen?</a:t>
            </a:r>
            <a:endParaRPr/>
          </a:p>
          <a:p>
            <a:pPr indent="0" lvl="0" marL="0" marR="0" rtl="0" algn="l">
              <a:spcBef>
                <a:spcPts val="0"/>
              </a:spcBef>
              <a:spcAft>
                <a:spcPts val="0"/>
              </a:spcAft>
              <a:buNone/>
            </a:pPr>
            <a:r>
              <a:rPr lang="en-US" sz="1200">
                <a:solidFill>
                  <a:srgbClr val="BFBFBF"/>
                </a:solidFill>
                <a:latin typeface="Arial"/>
                <a:ea typeface="Arial"/>
                <a:cs typeface="Arial"/>
                <a:sym typeface="Arial"/>
              </a:rPr>
              <a:t>Die Bewegung der Iris über die Kapsel bei Erweiterung und Verengung der Pupille</a:t>
            </a:r>
            <a:endParaRPr/>
          </a:p>
        </p:txBody>
      </p:sp>
      <p:sp>
        <p:nvSpPr>
          <p:cNvPr id="1392" name="Google Shape;1392;p105"/>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A</a:t>
            </a:r>
            <a:endParaRPr/>
          </a:p>
        </p:txBody>
      </p:sp>
      <p:sp>
        <p:nvSpPr>
          <p:cNvPr id="1393" name="Google Shape;1393;p105"/>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 </a:t>
            </a:r>
            <a:r>
              <a:rPr b="1" lang="en-US" sz="1200">
                <a:solidFill>
                  <a:schemeClr val="dk1"/>
                </a:solidFill>
                <a:latin typeface="Arial"/>
                <a:ea typeface="Arial"/>
                <a:cs typeface="Arial"/>
                <a:sym typeface="Arial"/>
              </a:rPr>
              <a:t>FITB</a:t>
            </a:r>
            <a:endParaRPr/>
          </a:p>
        </p:txBody>
      </p:sp>
      <p:sp>
        <p:nvSpPr>
          <p:cNvPr id="1394" name="Google Shape;1394;p105"/>
          <p:cNvSpPr/>
          <p:nvPr/>
        </p:nvSpPr>
        <p:spPr>
          <a:xfrm flipH="1" rot="5400000">
            <a:off x="1700097" y="1156757"/>
            <a:ext cx="1857607" cy="2667000"/>
          </a:xfrm>
          <a:prstGeom prst="bentUpArrow">
            <a:avLst>
              <a:gd fmla="val 14320" name="adj1"/>
              <a:gd fmla="val 17878" name="adj2"/>
              <a:gd fmla="val 18120" name="adj3"/>
            </a:avLst>
          </a:prstGeom>
          <a:solidFill>
            <a:srgbClr val="0070C0"/>
          </a:solid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395" name="Google Shape;1395;p105"/>
          <p:cNvSpPr/>
          <p:nvPr/>
        </p:nvSpPr>
        <p:spPr>
          <a:xfrm>
            <a:off x="304800" y="3352800"/>
            <a:ext cx="2186609" cy="834887"/>
          </a:xfrm>
          <a:prstGeom prst="ellipse">
            <a:avLst/>
          </a:prstGeom>
          <a:noFill/>
          <a:ln cap="flat" cmpd="sng" w="25400">
            <a:solidFill>
              <a:srgbClr val="BFBFB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396" name="Google Shape;1396;p105"/>
          <p:cNvSpPr/>
          <p:nvPr/>
        </p:nvSpPr>
        <p:spPr>
          <a:xfrm>
            <a:off x="3829879" y="2829339"/>
            <a:ext cx="4247322" cy="523461"/>
          </a:xfrm>
          <a:prstGeom prst="ellipse">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397" name="Google Shape;1397;p105"/>
          <p:cNvSpPr txBox="1"/>
          <p:nvPr/>
        </p:nvSpPr>
        <p:spPr>
          <a:xfrm>
            <a:off x="3044882" y="3419061"/>
            <a:ext cx="6011582" cy="523220"/>
          </a:xfrm>
          <a:prstGeom prst="rect">
            <a:avLst/>
          </a:prstGeom>
          <a:solidFill>
            <a:srgbClr val="00B0F0"/>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i="1" lang="en-US" sz="1200">
                <a:solidFill>
                  <a:srgbClr val="7F7F7F"/>
                </a:solidFill>
                <a:latin typeface="Arial"/>
                <a:ea typeface="Arial"/>
                <a:cs typeface="Arial"/>
                <a:sym typeface="Arial"/>
              </a:rPr>
              <a:t>Ist dieses Material auf die vordere Linsenoberfläche beschränkt?</a:t>
            </a:r>
            <a:endParaRPr/>
          </a:p>
          <a:p>
            <a:pPr indent="0" lvl="0" marL="0" marR="0" rtl="0" algn="l">
              <a:spcBef>
                <a:spcPts val="0"/>
              </a:spcBef>
              <a:spcAft>
                <a:spcPts val="0"/>
              </a:spcAft>
              <a:buNone/>
            </a:pPr>
            <a:r>
              <a:rPr lang="en-US" sz="1200">
                <a:solidFill>
                  <a:srgbClr val="7F7F7F"/>
                </a:solidFill>
                <a:latin typeface="Arial"/>
                <a:ea typeface="Arial"/>
                <a:cs typeface="Arial"/>
                <a:sym typeface="Arial"/>
              </a:rPr>
              <a:t>Nein, es ist sowohl in der vorderen als auch in der </a:t>
            </a:r>
            <a:r>
              <a:rPr b="1" lang="en-US" sz="1200">
                <a:solidFill>
                  <a:srgbClr val="7F7F7F"/>
                </a:solidFill>
                <a:latin typeface="Arial"/>
                <a:ea typeface="Arial"/>
                <a:cs typeface="Arial"/>
                <a:sym typeface="Arial"/>
              </a:rPr>
              <a:t>hinteren Augenkammer </a:t>
            </a:r>
            <a:r>
              <a:rPr lang="en-US" sz="1200">
                <a:solidFill>
                  <a:srgbClr val="7F7F7F"/>
                </a:solidFill>
                <a:latin typeface="Arial"/>
                <a:ea typeface="Arial"/>
                <a:cs typeface="Arial"/>
                <a:sym typeface="Arial"/>
              </a:rPr>
              <a:t>zu finden</a:t>
            </a:r>
            <a:endParaRPr/>
          </a:p>
        </p:txBody>
      </p:sp>
      <p:sp>
        <p:nvSpPr>
          <p:cNvPr id="1398" name="Google Shape;1398;p105"/>
          <p:cNvSpPr txBox="1"/>
          <p:nvPr/>
        </p:nvSpPr>
        <p:spPr>
          <a:xfrm>
            <a:off x="2667000" y="3419061"/>
            <a:ext cx="4495800" cy="2031325"/>
          </a:xfrm>
          <a:prstGeom prst="rect">
            <a:avLst/>
          </a:prstGeom>
          <a:solidFill>
            <a:srgbClr val="66FF66"/>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i="1" lang="en-US" sz="1200">
                <a:solidFill>
                  <a:srgbClr val="A5A5A5"/>
                </a:solidFill>
                <a:latin typeface="Arial"/>
                <a:ea typeface="Arial"/>
                <a:cs typeface="Arial"/>
                <a:sym typeface="Arial"/>
              </a:rPr>
              <a:t>Ich kann mir vorstellen, dass dieses Material in der Vorderkammer herumschwimmt, aber wie gelangt es in den Glaskörper?</a:t>
            </a:r>
            <a:endParaRPr/>
          </a:p>
          <a:p>
            <a:pPr indent="0" lvl="0" marL="0" marR="0" rtl="0" algn="l">
              <a:spcBef>
                <a:spcPts val="0"/>
              </a:spcBef>
              <a:spcAft>
                <a:spcPts val="0"/>
              </a:spcAft>
              <a:buNone/>
            </a:pPr>
            <a:r>
              <a:rPr lang="en-US" sz="1200">
                <a:solidFill>
                  <a:srgbClr val="A5A5A5"/>
                </a:solidFill>
                <a:latin typeface="Arial"/>
                <a:ea typeface="Arial"/>
                <a:cs typeface="Arial"/>
                <a:sym typeface="Arial"/>
              </a:rPr>
              <a:t>Das tut es nicht</a:t>
            </a:r>
            <a:endParaRPr/>
          </a:p>
          <a:p>
            <a:pPr indent="0" lvl="0" marL="0" marR="0" rtl="0" algn="l">
              <a:spcBef>
                <a:spcPts val="0"/>
              </a:spcBef>
              <a:spcAft>
                <a:spcPts val="0"/>
              </a:spcAft>
              <a:buNone/>
            </a:pPr>
            <a:r>
              <a:t/>
            </a:r>
            <a:endParaRPr i="1" sz="1400">
              <a:solidFill>
                <a:srgbClr val="A5A5A5"/>
              </a:solidFill>
              <a:latin typeface="Arial"/>
              <a:ea typeface="Arial"/>
              <a:cs typeface="Arial"/>
              <a:sym typeface="Arial"/>
            </a:endParaRPr>
          </a:p>
          <a:p>
            <a:pPr indent="0" lvl="0" marL="0" marR="0" rtl="0" algn="l">
              <a:spcBef>
                <a:spcPts val="0"/>
              </a:spcBef>
              <a:spcAft>
                <a:spcPts val="0"/>
              </a:spcAft>
              <a:buNone/>
            </a:pPr>
            <a:r>
              <a:rPr i="1" lang="en-US" sz="1200">
                <a:solidFill>
                  <a:srgbClr val="A5A5A5"/>
                </a:solidFill>
                <a:latin typeface="Arial"/>
                <a:ea typeface="Arial"/>
                <a:cs typeface="Arial"/>
                <a:sym typeface="Arial"/>
              </a:rPr>
              <a:t>Aber Sie sagten, es befinde sich in der hinteren Augenkammer (PC)… Was hat es damit auf sich?</a:t>
            </a:r>
            <a:endParaRPr/>
          </a:p>
          <a:p>
            <a:pPr indent="0" lvl="0" marL="0" marR="0" rtl="0" algn="l">
              <a:spcBef>
                <a:spcPts val="0"/>
              </a:spcBef>
              <a:spcAft>
                <a:spcPts val="0"/>
              </a:spcAft>
              <a:buNone/>
            </a:pPr>
            <a:r>
              <a:rPr lang="en-US" sz="1200">
                <a:solidFill>
                  <a:srgbClr val="A5A5A5"/>
                </a:solidFill>
                <a:latin typeface="Arial"/>
                <a:ea typeface="Arial"/>
                <a:cs typeface="Arial"/>
                <a:sym typeface="Arial"/>
              </a:rPr>
              <a:t>Die Hinterkammer ist der Raum hinter der Iris und vor der vorderen Hyaloidfläche des Glaskörpers. Der Glaskörper befindet sich in der </a:t>
            </a:r>
            <a:r>
              <a:rPr i="1" lang="en-US" sz="1200">
                <a:solidFill>
                  <a:srgbClr val="A5A5A5"/>
                </a:solidFill>
                <a:latin typeface="Arial"/>
                <a:ea typeface="Arial"/>
                <a:cs typeface="Arial"/>
                <a:sym typeface="Arial"/>
              </a:rPr>
              <a:t>Glaskörperhöhle</a:t>
            </a:r>
            <a:r>
              <a:rPr lang="en-US" sz="1200">
                <a:solidFill>
                  <a:srgbClr val="A5A5A5"/>
                </a:solidFill>
                <a:latin typeface="Arial"/>
                <a:ea typeface="Arial"/>
                <a:cs typeface="Arial"/>
                <a:sym typeface="Arial"/>
              </a:rPr>
              <a:t>, nicht in der Hinterkammer.</a:t>
            </a:r>
            <a:endParaRPr/>
          </a:p>
        </p:txBody>
      </p:sp>
      <p:sp>
        <p:nvSpPr>
          <p:cNvPr id="1399" name="Google Shape;1399;p105"/>
          <p:cNvSpPr/>
          <p:nvPr/>
        </p:nvSpPr>
        <p:spPr>
          <a:xfrm>
            <a:off x="7036904" y="3543947"/>
            <a:ext cx="2030896" cy="513281"/>
          </a:xfrm>
          <a:prstGeom prst="ellipse">
            <a:avLst/>
          </a:prstGeom>
          <a:noFill/>
          <a:ln cap="flat" cmpd="sng" w="25400">
            <a:solidFill>
              <a:srgbClr val="A5A5A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400" name="Google Shape;1400;p105"/>
          <p:cNvSpPr txBox="1"/>
          <p:nvPr/>
        </p:nvSpPr>
        <p:spPr>
          <a:xfrm>
            <a:off x="1101612" y="3396299"/>
            <a:ext cx="6899400" cy="2088300"/>
          </a:xfrm>
          <a:prstGeom prst="rect">
            <a:avLst/>
          </a:prstGeom>
          <a:solidFill>
            <a:srgbClr val="939332"/>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i="1" lang="en-US" sz="1200">
                <a:solidFill>
                  <a:srgbClr val="595959"/>
                </a:solidFill>
                <a:latin typeface="Arial"/>
                <a:ea typeface="Arial"/>
                <a:cs typeface="Arial"/>
                <a:sym typeface="Arial"/>
              </a:rPr>
              <a:t>In diesem Zusammenhang: Ist </a:t>
            </a:r>
            <a:r>
              <a:rPr lang="en-US" sz="1200">
                <a:solidFill>
                  <a:srgbClr val="595959"/>
                </a:solidFill>
                <a:latin typeface="Arial"/>
                <a:ea typeface="Arial"/>
                <a:cs typeface="Arial"/>
                <a:sym typeface="Arial"/>
              </a:rPr>
              <a:t>das Exfoliationssyndrom </a:t>
            </a:r>
            <a:r>
              <a:rPr i="1" lang="en-US" sz="1200">
                <a:solidFill>
                  <a:srgbClr val="595959"/>
                </a:solidFill>
                <a:latin typeface="Arial"/>
                <a:ea typeface="Arial"/>
                <a:cs typeface="Arial"/>
                <a:sym typeface="Arial"/>
              </a:rPr>
              <a:t>dasselbe wie das Pseudoexfoliationssyndrom?</a:t>
            </a:r>
            <a:endParaRPr/>
          </a:p>
          <a:p>
            <a:pPr indent="0" lvl="0" marL="0" marR="0" rtl="0" algn="l">
              <a:spcBef>
                <a:spcPts val="0"/>
              </a:spcBef>
              <a:spcAft>
                <a:spcPts val="0"/>
              </a:spcAft>
              <a:buNone/>
            </a:pPr>
            <a:r>
              <a:rPr lang="en-US" sz="1200">
                <a:solidFill>
                  <a:srgbClr val="595959"/>
                </a:solidFill>
              </a:rPr>
              <a:t>Trotz gewisser Ähnlichkeiten im Erscheinungsbild und der bedauerlichen Tendenz, diese Begriffe synonym zu verwenden, sind sie keinesfalls identisch. D</a:t>
            </a:r>
            <a:r>
              <a:rPr lang="en-US" sz="1200">
                <a:solidFill>
                  <a:srgbClr val="595959"/>
                </a:solidFill>
                <a:latin typeface="Arial"/>
                <a:ea typeface="Arial"/>
                <a:cs typeface="Arial"/>
                <a:sym typeface="Arial"/>
              </a:rPr>
              <a:t> Der Begriff </a:t>
            </a:r>
            <a:r>
              <a:rPr i="1" lang="en-US" sz="1200">
                <a:solidFill>
                  <a:srgbClr val="595959"/>
                </a:solidFill>
                <a:latin typeface="Arial"/>
                <a:ea typeface="Arial"/>
                <a:cs typeface="Arial"/>
                <a:sym typeface="Arial"/>
              </a:rPr>
              <a:t>Exfoliationssyndrom </a:t>
            </a:r>
            <a:r>
              <a:rPr lang="en-US" sz="1200">
                <a:solidFill>
                  <a:srgbClr val="595959"/>
                </a:solidFill>
                <a:latin typeface="Arial"/>
                <a:ea typeface="Arial"/>
                <a:cs typeface="Arial"/>
                <a:sym typeface="Arial"/>
              </a:rPr>
              <a:t>bezieht sich auf Ve</a:t>
            </a:r>
            <a:r>
              <a:rPr lang="en-US" sz="1200">
                <a:solidFill>
                  <a:srgbClr val="595959"/>
                </a:solidFill>
              </a:rPr>
              <a:t>Pupillensaum</a:t>
            </a:r>
            <a:r>
              <a:rPr lang="en-US" sz="1200">
                <a:solidFill>
                  <a:srgbClr val="595959"/>
                </a:solidFill>
                <a:latin typeface="Arial"/>
                <a:ea typeface="Arial"/>
                <a:cs typeface="Arial"/>
                <a:sym typeface="Arial"/>
              </a:rPr>
              <a:t>erungen der vorderen Kapsel, die auf die Einwirkung hoher Mengen an Infrarotstrahlung zurückzuführen sind, während sich </a:t>
            </a:r>
            <a:r>
              <a:rPr i="1" lang="en-US" sz="1200">
                <a:solidFill>
                  <a:srgbClr val="595959"/>
                </a:solidFill>
                <a:latin typeface="Arial"/>
                <a:ea typeface="Arial"/>
                <a:cs typeface="Arial"/>
                <a:sym typeface="Arial"/>
              </a:rPr>
              <a:t>das </a:t>
            </a:r>
            <a:r>
              <a:rPr i="1" lang="en-US" sz="1200">
                <a:solidFill>
                  <a:srgbClr val="595959"/>
                </a:solidFill>
              </a:rPr>
              <a:t>PEX</a:t>
            </a:r>
            <a:r>
              <a:rPr i="1" lang="en-US" sz="1200">
                <a:solidFill>
                  <a:srgbClr val="595959"/>
                </a:solidFill>
                <a:latin typeface="Arial"/>
                <a:ea typeface="Arial"/>
                <a:cs typeface="Arial"/>
                <a:sym typeface="Arial"/>
              </a:rPr>
              <a:t> </a:t>
            </a:r>
            <a:r>
              <a:rPr lang="en-US" sz="1200">
                <a:solidFill>
                  <a:srgbClr val="595959"/>
                </a:solidFill>
                <a:latin typeface="Arial"/>
                <a:ea typeface="Arial"/>
                <a:cs typeface="Arial"/>
                <a:sym typeface="Arial"/>
              </a:rPr>
              <a:t>auf das in dieser Folienreihe beschriebene Krankheitsbild bezieht. </a:t>
            </a:r>
            <a:endParaRPr/>
          </a:p>
          <a:p>
            <a:pPr indent="0" lvl="0" marL="0" marR="0" rtl="0" algn="l">
              <a:spcBef>
                <a:spcPts val="0"/>
              </a:spcBef>
              <a:spcAft>
                <a:spcPts val="0"/>
              </a:spcAft>
              <a:buNone/>
            </a:pPr>
            <a:r>
              <a:t/>
            </a:r>
            <a:endParaRPr sz="1400">
              <a:solidFill>
                <a:srgbClr val="595959"/>
              </a:solidFill>
              <a:latin typeface="Arial"/>
              <a:ea typeface="Arial"/>
              <a:cs typeface="Arial"/>
              <a:sym typeface="Arial"/>
            </a:endParaRPr>
          </a:p>
          <a:p>
            <a:pPr indent="0" lvl="0" marL="0" marR="0" rtl="0" algn="l">
              <a:spcBef>
                <a:spcPts val="0"/>
              </a:spcBef>
              <a:spcAft>
                <a:spcPts val="0"/>
              </a:spcAft>
              <a:buNone/>
            </a:pPr>
            <a:r>
              <a:rPr i="1" lang="en-US" sz="1200">
                <a:solidFill>
                  <a:srgbClr val="595959"/>
                </a:solidFill>
                <a:latin typeface="Arial"/>
                <a:ea typeface="Arial"/>
                <a:cs typeface="Arial"/>
                <a:sym typeface="Arial"/>
              </a:rPr>
              <a:t>Welche Auswirkungen hat eine solche Exposition auf die vordere Kapsel?</a:t>
            </a:r>
            <a:endParaRPr/>
          </a:p>
          <a:p>
            <a:pPr indent="0" lvl="0" marL="0" marR="0" rtl="0" algn="l">
              <a:spcBef>
                <a:spcPts val="0"/>
              </a:spcBef>
              <a:spcAft>
                <a:spcPts val="0"/>
              </a:spcAft>
              <a:buNone/>
            </a:pPr>
            <a:r>
              <a:rPr lang="en-US" sz="1200">
                <a:solidFill>
                  <a:srgbClr val="595959"/>
                </a:solidFill>
                <a:latin typeface="Arial"/>
                <a:ea typeface="Arial"/>
                <a:cs typeface="Arial"/>
                <a:sym typeface="Arial"/>
              </a:rPr>
              <a:t>Sie führt zu einer Delaminierung der Kapsel, was dazu führt, dass sich Material entweder auf der Linsenoberfläche aufrollt oder in der Vorderkammer</a:t>
            </a:r>
            <a:endParaRPr/>
          </a:p>
        </p:txBody>
      </p:sp>
      <p:sp>
        <p:nvSpPr>
          <p:cNvPr id="1401" name="Google Shape;1401;p105"/>
          <p:cNvSpPr/>
          <p:nvPr/>
        </p:nvSpPr>
        <p:spPr>
          <a:xfrm>
            <a:off x="5844626" y="1693038"/>
            <a:ext cx="184532" cy="369332"/>
          </a:xfrm>
          <a:prstGeom prst="rect">
            <a:avLst/>
          </a:prstGeom>
          <a:solidFill>
            <a:srgbClr val="FFFF6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402" name="Google Shape;1402;p105"/>
          <p:cNvSpPr txBox="1"/>
          <p:nvPr/>
        </p:nvSpPr>
        <p:spPr>
          <a:xfrm>
            <a:off x="4796503" y="1720334"/>
            <a:ext cx="3682418" cy="369332"/>
          </a:xfrm>
          <a:prstGeom prst="rect">
            <a:avLst/>
          </a:prstGeom>
          <a:no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lang="en-US" sz="1200">
                <a:solidFill>
                  <a:schemeClr val="dk1"/>
                </a:solidFill>
                <a:latin typeface="Caveat"/>
                <a:ea typeface="Caveat"/>
                <a:cs typeface="Caveat"/>
                <a:sym typeface="Caveat"/>
              </a:rPr>
              <a:t>= Exfoliationssyndrom? </a:t>
            </a:r>
            <a:r>
              <a:rPr b="1" lang="en-US" sz="1200">
                <a:solidFill>
                  <a:schemeClr val="dk1"/>
                </a:solidFill>
                <a:latin typeface="Caveat"/>
                <a:ea typeface="Caveat"/>
                <a:cs typeface="Caveat"/>
                <a:sym typeface="Caveat"/>
              </a:rPr>
              <a:t>Nein!</a:t>
            </a:r>
            <a:endParaRPr/>
          </a:p>
        </p:txBody>
      </p:sp>
      <p:sp>
        <p:nvSpPr>
          <p:cNvPr id="1403" name="Google Shape;1403;p105"/>
          <p:cNvSpPr txBox="1"/>
          <p:nvPr/>
        </p:nvSpPr>
        <p:spPr>
          <a:xfrm>
            <a:off x="2655664" y="3710124"/>
            <a:ext cx="3886200" cy="1815882"/>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i="1" lang="en-US" sz="1200">
                <a:solidFill>
                  <a:srgbClr val="0000FF"/>
                </a:solidFill>
                <a:latin typeface="Arial"/>
                <a:ea typeface="Arial"/>
                <a:cs typeface="Arial"/>
                <a:sym typeface="Arial"/>
              </a:rPr>
              <a:t>Das Exfoliationssyndrom geht häufig mit einer weiteren linsenbezogenen Erscheinungsform einher – um welche handelt es sich?</a:t>
            </a:r>
            <a:endParaRPr/>
          </a:p>
          <a:p>
            <a:pPr indent="0" lvl="0" marL="0" marR="0" rtl="0" algn="l">
              <a:spcBef>
                <a:spcPts val="0"/>
              </a:spcBef>
              <a:spcAft>
                <a:spcPts val="0"/>
              </a:spcAft>
              <a:buNone/>
            </a:pPr>
            <a:r>
              <a:rPr lang="en-US" sz="1200">
                <a:solidFill>
                  <a:srgbClr val="0000FF"/>
                </a:solidFill>
                <a:latin typeface="Arial"/>
                <a:ea typeface="Arial"/>
                <a:cs typeface="Arial"/>
                <a:sym typeface="Arial"/>
              </a:rPr>
              <a:t>Kortikale Katarakt </a:t>
            </a:r>
            <a:endParaRPr/>
          </a:p>
          <a:p>
            <a:pPr indent="0" lvl="0" marL="0" marR="0" rtl="0" algn="l">
              <a:spcBef>
                <a:spcPts val="0"/>
              </a:spcBef>
              <a:spcAft>
                <a:spcPts val="0"/>
              </a:spcAft>
              <a:buNone/>
            </a:pPr>
            <a:r>
              <a:t/>
            </a:r>
            <a:endParaRPr i="1" sz="1400">
              <a:solidFill>
                <a:srgbClr val="0000FF"/>
              </a:solidFill>
              <a:latin typeface="Arial"/>
              <a:ea typeface="Arial"/>
              <a:cs typeface="Arial"/>
              <a:sym typeface="Arial"/>
            </a:endParaRPr>
          </a:p>
          <a:p>
            <a:pPr indent="0" lvl="0" marL="0" marR="0" rtl="0" algn="l">
              <a:spcBef>
                <a:spcPts val="0"/>
              </a:spcBef>
              <a:spcAft>
                <a:spcPts val="0"/>
              </a:spcAft>
              <a:buNone/>
            </a:pPr>
            <a:r>
              <a:rPr i="1" lang="en-US" sz="1200">
                <a:solidFill>
                  <a:srgbClr val="0000FF"/>
                </a:solidFill>
                <a:latin typeface="Arial"/>
                <a:ea typeface="Arial"/>
                <a:cs typeface="Arial"/>
                <a:sym typeface="Arial"/>
              </a:rPr>
              <a:t>Unter welchem Namen ist die mit dem Exfoliationssyndrom verbundene Katarakt bekannt?</a:t>
            </a:r>
            <a:endParaRPr sz="1400">
              <a:solidFill>
                <a:srgbClr val="0000FF"/>
              </a:solidFill>
              <a:latin typeface="Arial"/>
              <a:ea typeface="Arial"/>
              <a:cs typeface="Arial"/>
              <a:sym typeface="Arial"/>
            </a:endParaRPr>
          </a:p>
          <a:p>
            <a:pPr indent="0" lvl="0" marL="0" marR="0" rtl="0" algn="l">
              <a:spcBef>
                <a:spcPts val="0"/>
              </a:spcBef>
              <a:spcAft>
                <a:spcPts val="0"/>
              </a:spcAft>
              <a:buNone/>
            </a:pPr>
            <a:r>
              <a:rPr lang="en-US" sz="1200">
                <a:solidFill>
                  <a:srgbClr val="0000FF"/>
                </a:solidFill>
                <a:latin typeface="Arial"/>
                <a:ea typeface="Arial"/>
                <a:cs typeface="Arial"/>
                <a:sym typeface="Arial"/>
              </a:rPr>
              <a:t>Glasbläserkatarakt (die Erkrankung wurde erstmals bei Glasbläsern festgestellt)</a:t>
            </a:r>
            <a:endParaRPr/>
          </a:p>
        </p:txBody>
      </p:sp>
    </p:spTree>
  </p:cSld>
  <p:clrMapOvr>
    <a:masterClrMapping/>
  </p:clrMapOvr>
</p:sld>
</file>

<file path=ppt/slides/slide10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7" name="Shape 1407"/>
        <p:cNvGrpSpPr/>
        <p:nvPr/>
      </p:nvGrpSpPr>
      <p:grpSpPr>
        <a:xfrm>
          <a:off x="0" y="0"/>
          <a:ext cx="0" cy="0"/>
          <a:chOff x="0" y="0"/>
          <a:chExt cx="0" cy="0"/>
        </a:xfrm>
      </p:grpSpPr>
      <p:sp>
        <p:nvSpPr>
          <p:cNvPr id="1408" name="Google Shape;1408;p106"/>
          <p:cNvSpPr txBox="1"/>
          <p:nvPr>
            <p:ph idx="12" type="sldNum"/>
          </p:nvPr>
        </p:nvSpPr>
        <p:spPr>
          <a:xfrm>
            <a:off x="6553200" y="6248400"/>
            <a:ext cx="2133600" cy="457200"/>
          </a:xfrm>
          <a:prstGeom prst="rect">
            <a:avLst/>
          </a:prstGeom>
          <a:noFill/>
          <a:ln>
            <a:noFill/>
          </a:ln>
        </p:spPr>
        <p:txBody>
          <a:bodyPr anchorCtr="0" anchor="t" bIns="12700" lIns="25400" spcFirstLastPara="1" rIns="25400" wrap="square" tIns="12700">
            <a:noAutofit/>
          </a:bodyPr>
          <a:lstStyle/>
          <a:p>
            <a:pPr indent="0" lvl="0" marL="0" rtl="0" algn="r">
              <a:spcBef>
                <a:spcPts val="0"/>
              </a:spcBef>
              <a:spcAft>
                <a:spcPts val="0"/>
              </a:spcAft>
              <a:buNone/>
            </a:pPr>
            <a:fld id="{00000000-1234-1234-1234-123412341234}" type="slidenum">
              <a:rPr lang="en-US"/>
              <a:t>‹#›</a:t>
            </a:fld>
            <a:endParaRPr/>
          </a:p>
        </p:txBody>
      </p:sp>
      <p:sp>
        <p:nvSpPr>
          <p:cNvPr id="1409" name="Google Shape;1409;p106"/>
          <p:cNvSpPr txBox="1"/>
          <p:nvPr/>
        </p:nvSpPr>
        <p:spPr>
          <a:xfrm>
            <a:off x="2181971" y="6183868"/>
            <a:ext cx="4780091" cy="369332"/>
          </a:xfrm>
          <a:prstGeom prst="rect">
            <a:avLst/>
          </a:prstGeom>
          <a:noFill/>
          <a:ln>
            <a:noFill/>
          </a:ln>
        </p:spPr>
        <p:txBody>
          <a:bodyPr anchorCtr="0" anchor="t" bIns="12700" lIns="25400" spcFirstLastPara="1" rIns="25400" wrap="square" tIns="12700">
            <a:spAutoFit/>
          </a:bodyPr>
          <a:lstStyle/>
          <a:p>
            <a:pPr indent="0" lvl="0" marL="0" marR="0" rtl="0" algn="ctr">
              <a:spcBef>
                <a:spcPts val="0"/>
              </a:spcBef>
              <a:spcAft>
                <a:spcPts val="0"/>
              </a:spcAft>
              <a:buNone/>
            </a:pPr>
            <a:r>
              <a:rPr lang="en-US" sz="1200">
                <a:solidFill>
                  <a:schemeClr val="dk1"/>
                </a:solidFill>
                <a:latin typeface="Arial"/>
                <a:ea typeface="Arial"/>
                <a:cs typeface="Arial"/>
                <a:sym typeface="Arial"/>
              </a:rPr>
              <a:t>Exfoliationssyndrom: Glasbläserkatarakt</a:t>
            </a:r>
            <a:endParaRPr/>
          </a:p>
        </p:txBody>
      </p:sp>
      <p:pic>
        <p:nvPicPr>
          <p:cNvPr descr="Glassblower's cataract - American Academy of Ophthalmology" id="1410" name="Google Shape;1410;p106"/>
          <p:cNvPicPr preferRelativeResize="0"/>
          <p:nvPr/>
        </p:nvPicPr>
        <p:blipFill rotWithShape="1">
          <a:blip r:embed="rId3">
            <a:alphaModFix/>
          </a:blip>
          <a:srcRect b="0" l="0" r="0" t="0"/>
          <a:stretch/>
        </p:blipFill>
        <p:spPr>
          <a:xfrm>
            <a:off x="1666288" y="1336929"/>
            <a:ext cx="5191711" cy="4222592"/>
          </a:xfrm>
          <a:prstGeom prst="rect">
            <a:avLst/>
          </a:prstGeom>
          <a:noFill/>
          <a:ln>
            <a:noFill/>
          </a:ln>
        </p:spPr>
      </p:pic>
      <p:sp>
        <p:nvSpPr>
          <p:cNvPr id="1411" name="Google Shape;1411;p106"/>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 </a:t>
            </a:r>
            <a:r>
              <a:rPr b="1" lang="en-US" sz="1200">
                <a:solidFill>
                  <a:schemeClr val="dk1"/>
                </a:solidFill>
                <a:latin typeface="Arial"/>
                <a:ea typeface="Arial"/>
                <a:cs typeface="Arial"/>
                <a:sym typeface="Arial"/>
              </a:rPr>
              <a:t>FITB</a:t>
            </a:r>
            <a:endParaRPr/>
          </a:p>
        </p:txBody>
      </p:sp>
    </p:spTree>
  </p:cSld>
  <p:clrMapOvr>
    <a:masterClrMapping/>
  </p:clrMapOvr>
</p:sld>
</file>

<file path=ppt/slides/slide10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5" name="Shape 1415"/>
        <p:cNvGrpSpPr/>
        <p:nvPr/>
      </p:nvGrpSpPr>
      <p:grpSpPr>
        <a:xfrm>
          <a:off x="0" y="0"/>
          <a:ext cx="0" cy="0"/>
          <a:chOff x="0" y="0"/>
          <a:chExt cx="0" cy="0"/>
        </a:xfrm>
      </p:grpSpPr>
      <p:graphicFrame>
        <p:nvGraphicFramePr>
          <p:cNvPr id="1416" name="Google Shape;1416;p107"/>
          <p:cNvGraphicFramePr/>
          <p:nvPr/>
        </p:nvGraphicFramePr>
        <p:xfrm>
          <a:off x="457200" y="1676400"/>
          <a:ext cx="3000000" cy="3000000"/>
        </p:xfrm>
        <a:graphic>
          <a:graphicData uri="http://schemas.openxmlformats.org/drawingml/2006/table">
            <a:tbl>
              <a:tblPr>
                <a:noFill/>
                <a:tableStyleId>{02B07537-624C-4EAD-A9AA-E5A35CE8A65F}</a:tableStyleId>
              </a:tblPr>
              <a:tblGrid>
                <a:gridCol w="2743200"/>
                <a:gridCol w="2743200"/>
                <a:gridCol w="2743200"/>
              </a:tblGrid>
              <a:tr h="406400">
                <a:tc>
                  <a:txBody>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1"/>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lang="en-US" sz="1200">
                          <a:solidFill>
                            <a:schemeClr val="dk1"/>
                          </a:solidFill>
                        </a:rPr>
                        <a:t>PEX</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i="0" lang="en-US" sz="1200" u="none" cap="none" strike="noStrike">
                          <a:solidFill>
                            <a:schemeClr val="dk1"/>
                          </a:solidFill>
                          <a:latin typeface="Arial"/>
                          <a:ea typeface="Arial"/>
                          <a:cs typeface="Arial"/>
                          <a:sym typeface="Arial"/>
                        </a:rPr>
                        <a:t>PDS/PG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Alter</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Selten &lt; 50 J, meist  &gt; 70 J</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20 – 50 J</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Geschlechtspräferenz</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M&gt;F</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M &gt; F</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i="1" lang="en-US" sz="1200">
                          <a:solidFill>
                            <a:schemeClr val="dk1"/>
                          </a:solidFill>
                        </a:rPr>
                        <a:t>Kammerwinkelstatus</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Enger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Weit geöffnet</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i="1" lang="en-US" sz="1200">
                          <a:solidFill>
                            <a:schemeClr val="dk1"/>
                          </a:solidFill>
                        </a:rPr>
                        <a:t>Wo ist die Iris durchscheinend?</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Pupillensaum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Radiär, mittlere Peripherie</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Krukenberg-Spindel – 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Sampaolesi-Linie – 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Systemische Erkrankung?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762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r>
            </a:tbl>
          </a:graphicData>
        </a:graphic>
      </p:graphicFrame>
      <p:sp>
        <p:nvSpPr>
          <p:cNvPr id="1417" name="Google Shape;1417;p107"/>
          <p:cNvSpPr txBox="1"/>
          <p:nvPr>
            <p:ph idx="12" type="sldNum"/>
          </p:nvPr>
        </p:nvSpPr>
        <p:spPr>
          <a:xfrm>
            <a:off x="7010400" y="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1418" name="Google Shape;1418;p107"/>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Q</a:t>
            </a:r>
            <a:endParaRPr/>
          </a:p>
        </p:txBody>
      </p:sp>
      <p:sp>
        <p:nvSpPr>
          <p:cNvPr id="1419" name="Google Shape;1419;p107"/>
          <p:cNvSpPr txBox="1"/>
          <p:nvPr/>
        </p:nvSpPr>
        <p:spPr>
          <a:xfrm>
            <a:off x="4419600" y="4114800"/>
            <a:ext cx="3089307" cy="338554"/>
          </a:xfrm>
          <a:prstGeom prst="rect">
            <a:avLst/>
          </a:prstGeom>
          <a:no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i="1" lang="en-US" sz="1200">
                <a:solidFill>
                  <a:srgbClr val="0000FF"/>
                </a:solidFill>
                <a:latin typeface="Arial"/>
                <a:ea typeface="Arial"/>
                <a:cs typeface="Arial"/>
                <a:sym typeface="Arial"/>
              </a:rPr>
              <a:t>?                                              ?</a:t>
            </a:r>
            <a:endParaRPr/>
          </a:p>
        </p:txBody>
      </p:sp>
      <p:sp>
        <p:nvSpPr>
          <p:cNvPr id="1420" name="Google Shape;1420;p107"/>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 </a:t>
            </a:r>
            <a:r>
              <a:rPr b="1" lang="en-US" sz="1200">
                <a:solidFill>
                  <a:schemeClr val="dk1"/>
                </a:solidFill>
                <a:latin typeface="Arial"/>
                <a:ea typeface="Arial"/>
                <a:cs typeface="Arial"/>
                <a:sym typeface="Arial"/>
              </a:rPr>
              <a:t>FITB</a:t>
            </a:r>
            <a:endParaRPr/>
          </a:p>
        </p:txBody>
      </p:sp>
    </p:spTree>
  </p:cSld>
  <p:clrMapOvr>
    <a:masterClrMapping/>
  </p:clrMapOvr>
</p:sld>
</file>

<file path=ppt/slides/slide10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4" name="Shape 1424"/>
        <p:cNvGrpSpPr/>
        <p:nvPr/>
      </p:nvGrpSpPr>
      <p:grpSpPr>
        <a:xfrm>
          <a:off x="0" y="0"/>
          <a:ext cx="0" cy="0"/>
          <a:chOff x="0" y="0"/>
          <a:chExt cx="0" cy="0"/>
        </a:xfrm>
      </p:grpSpPr>
      <p:graphicFrame>
        <p:nvGraphicFramePr>
          <p:cNvPr id="1425" name="Google Shape;1425;p108"/>
          <p:cNvGraphicFramePr/>
          <p:nvPr/>
        </p:nvGraphicFramePr>
        <p:xfrm>
          <a:off x="457200" y="1676400"/>
          <a:ext cx="3000000" cy="3000000"/>
        </p:xfrm>
        <a:graphic>
          <a:graphicData uri="http://schemas.openxmlformats.org/drawingml/2006/table">
            <a:tbl>
              <a:tblPr>
                <a:noFill/>
                <a:tableStyleId>{02B07537-624C-4EAD-A9AA-E5A35CE8A65F}</a:tableStyleId>
              </a:tblPr>
              <a:tblGrid>
                <a:gridCol w="2743200"/>
                <a:gridCol w="2743200"/>
                <a:gridCol w="2743200"/>
              </a:tblGrid>
              <a:tr h="406400">
                <a:tc>
                  <a:txBody>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1"/>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lang="en-US" sz="1200">
                          <a:solidFill>
                            <a:schemeClr val="dk1"/>
                          </a:solidFill>
                        </a:rPr>
                        <a:t>PEX</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i="0" lang="en-US" sz="1200" u="none" cap="none" strike="noStrike">
                          <a:solidFill>
                            <a:schemeClr val="dk1"/>
                          </a:solidFill>
                          <a:latin typeface="Arial"/>
                          <a:ea typeface="Arial"/>
                          <a:cs typeface="Arial"/>
                          <a:sym typeface="Arial"/>
                        </a:rPr>
                        <a:t>PDS/PG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Alter</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Selten &lt; 50 J, meist  &gt; 70 J</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20 – 50 J</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Geschlechtspräferenz</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M&gt;F</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M &gt; F</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i="1" lang="en-US" sz="1200">
                          <a:solidFill>
                            <a:schemeClr val="dk1"/>
                          </a:solidFill>
                        </a:rPr>
                        <a:t>Kammerwinkelstatus</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Enger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Weit geöffnet</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i="1" lang="en-US" sz="1200">
                          <a:solidFill>
                            <a:schemeClr val="dk1"/>
                          </a:solidFill>
                        </a:rPr>
                        <a:t>Wo ist die Iris durchscheinend?</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Pupillensaum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Radiär, mittlere Peripherie</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Krukenberg-Spindel – 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Sampaolesi-Linie – 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Systemische Erkrankung?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Ja</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Nein</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762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r>
            </a:tbl>
          </a:graphicData>
        </a:graphic>
      </p:graphicFrame>
      <p:sp>
        <p:nvSpPr>
          <p:cNvPr id="1426" name="Google Shape;1426;p108"/>
          <p:cNvSpPr txBox="1"/>
          <p:nvPr>
            <p:ph idx="12" type="sldNum"/>
          </p:nvPr>
        </p:nvSpPr>
        <p:spPr>
          <a:xfrm>
            <a:off x="7010400" y="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1427" name="Google Shape;1427;p108"/>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A</a:t>
            </a:r>
            <a:endParaRPr/>
          </a:p>
        </p:txBody>
      </p:sp>
      <p:sp>
        <p:nvSpPr>
          <p:cNvPr id="1428" name="Google Shape;1428;p108"/>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 </a:t>
            </a:r>
            <a:r>
              <a:rPr b="1" lang="en-US" sz="1200">
                <a:solidFill>
                  <a:schemeClr val="dk1"/>
                </a:solidFill>
                <a:latin typeface="Arial"/>
                <a:ea typeface="Arial"/>
                <a:cs typeface="Arial"/>
                <a:sym typeface="Arial"/>
              </a:rPr>
              <a:t>FITB</a:t>
            </a:r>
            <a:endParaRPr/>
          </a:p>
        </p:txBody>
      </p:sp>
    </p:spTree>
  </p:cSld>
  <p:clrMapOvr>
    <a:masterClrMapping/>
  </p:clrMapOvr>
</p:sld>
</file>

<file path=ppt/slides/slide10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2" name="Shape 1432"/>
        <p:cNvGrpSpPr/>
        <p:nvPr/>
      </p:nvGrpSpPr>
      <p:grpSpPr>
        <a:xfrm>
          <a:off x="0" y="0"/>
          <a:ext cx="0" cy="0"/>
          <a:chOff x="0" y="0"/>
          <a:chExt cx="0" cy="0"/>
        </a:xfrm>
      </p:grpSpPr>
      <p:graphicFrame>
        <p:nvGraphicFramePr>
          <p:cNvPr id="1433" name="Google Shape;1433;p109"/>
          <p:cNvGraphicFramePr/>
          <p:nvPr/>
        </p:nvGraphicFramePr>
        <p:xfrm>
          <a:off x="457200" y="1676400"/>
          <a:ext cx="3000000" cy="3000000"/>
        </p:xfrm>
        <a:graphic>
          <a:graphicData uri="http://schemas.openxmlformats.org/drawingml/2006/table">
            <a:tbl>
              <a:tblPr>
                <a:noFill/>
                <a:tableStyleId>{02B07537-624C-4EAD-A9AA-E5A35CE8A65F}</a:tableStyleId>
              </a:tblPr>
              <a:tblGrid>
                <a:gridCol w="2743200"/>
                <a:gridCol w="2743200"/>
                <a:gridCol w="2743200"/>
              </a:tblGrid>
              <a:tr h="406400">
                <a:tc>
                  <a:txBody>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1"/>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lang="en-US" sz="1200">
                          <a:solidFill>
                            <a:schemeClr val="dk1"/>
                          </a:solidFill>
                        </a:rPr>
                        <a:t>PEX</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PDS/PG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Alter</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 &lt; 50 J, meist  &gt; 70 J</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20er – 40er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Geschlechtspräferenz</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F &gt; 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M &gt; F</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Kammerwinkelstatus</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Enger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Weit geöffnet</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Wo ist die Iris durchscheinend?</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Pupillensaum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Radiär, mittlere Peripherie</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Krukenberg-Spindel – 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Sampaolesi-Linie – 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200"/>
                        <a:buFont typeface="Arial"/>
                        <a:buNone/>
                      </a:pPr>
                      <a:r>
                        <a:rPr b="1" i="1" lang="en-US" sz="1200" u="none" cap="none" strike="noStrike">
                          <a:solidFill>
                            <a:schemeClr val="dk1"/>
                          </a:solidFill>
                          <a:latin typeface="Arial"/>
                          <a:ea typeface="Arial"/>
                          <a:cs typeface="Arial"/>
                          <a:sym typeface="Arial"/>
                        </a:rPr>
                        <a:t>Systemische Erkrankung?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Ja</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Nein</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762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r>
            </a:tbl>
          </a:graphicData>
        </a:graphic>
      </p:graphicFrame>
      <p:sp>
        <p:nvSpPr>
          <p:cNvPr id="1434" name="Google Shape;1434;p109"/>
          <p:cNvSpPr txBox="1"/>
          <p:nvPr/>
        </p:nvSpPr>
        <p:spPr>
          <a:xfrm>
            <a:off x="237711" y="2430116"/>
            <a:ext cx="5289300" cy="1164600"/>
          </a:xfrm>
          <a:prstGeom prst="rect">
            <a:avLst/>
          </a:prstGeom>
          <a:solidFill>
            <a:srgbClr val="C9C5FF"/>
          </a:solidFill>
          <a:ln>
            <a:noFill/>
          </a:ln>
        </p:spPr>
        <p:txBody>
          <a:bodyPr anchorCtr="0" anchor="t" bIns="12700" lIns="25400" spcFirstLastPara="1" rIns="25400" wrap="square" tIns="12700">
            <a:spAutoFit/>
          </a:bodyPr>
          <a:lstStyle/>
          <a:p>
            <a:pPr indent="0" lvl="0" marL="0" marR="0" rtl="0" algn="l">
              <a:spcBef>
                <a:spcPts val="0"/>
              </a:spcBef>
              <a:spcAft>
                <a:spcPts val="0"/>
              </a:spcAft>
              <a:buClr>
                <a:srgbClr val="0000FF"/>
              </a:buClr>
              <a:buSzPts val="1200"/>
              <a:buFont typeface="Noto Sans Symbols"/>
              <a:buNone/>
            </a:pPr>
            <a:r>
              <a:rPr i="1" lang="en-US" sz="1200">
                <a:solidFill>
                  <a:srgbClr val="0000FF"/>
                </a:solidFill>
                <a:latin typeface="Arial"/>
                <a:ea typeface="Arial"/>
                <a:cs typeface="Arial"/>
                <a:sym typeface="Arial"/>
              </a:rPr>
              <a:t>Was bedeutet es, dass </a:t>
            </a:r>
            <a:r>
              <a:rPr i="1" lang="en-US" sz="1200">
                <a:solidFill>
                  <a:srgbClr val="0000FF"/>
                </a:solidFill>
              </a:rPr>
              <a:t>PEX</a:t>
            </a:r>
            <a:r>
              <a:rPr i="1" lang="en-US" sz="1200">
                <a:solidFill>
                  <a:srgbClr val="0000FF"/>
                </a:solidFill>
                <a:latin typeface="Arial"/>
                <a:ea typeface="Arial"/>
                <a:cs typeface="Arial"/>
                <a:sym typeface="Arial"/>
              </a:rPr>
              <a:t> eine systemische Erkrankung ist?</a:t>
            </a:r>
            <a:endParaRPr/>
          </a:p>
          <a:p>
            <a:pPr indent="0" lvl="0" marL="0" marR="0" rtl="0" algn="l">
              <a:spcBef>
                <a:spcPts val="0"/>
              </a:spcBef>
              <a:spcAft>
                <a:spcPts val="0"/>
              </a:spcAft>
              <a:buClr>
                <a:srgbClr val="C9C5FF"/>
              </a:buClr>
              <a:buSzPts val="1200"/>
              <a:buFont typeface="Noto Sans Symbols"/>
              <a:buNone/>
            </a:pPr>
            <a:r>
              <a:rPr lang="en-US" sz="1200">
                <a:solidFill>
                  <a:srgbClr val="C9C5FF"/>
                </a:solidFill>
                <a:latin typeface="Arial"/>
                <a:ea typeface="Arial"/>
                <a:cs typeface="Arial"/>
                <a:sym typeface="Arial"/>
              </a:rPr>
              <a:t>Das gleiche fibrilläre Material, das in der Vorderkammer gefunden wurde, findet sich auch in entfernten Organen</a:t>
            </a:r>
            <a:endParaRPr/>
          </a:p>
          <a:p>
            <a:pPr indent="0" lvl="0" marL="0" marR="0" rtl="0" algn="l">
              <a:spcBef>
                <a:spcPts val="0"/>
              </a:spcBef>
              <a:spcAft>
                <a:spcPts val="0"/>
              </a:spcAft>
              <a:buClr>
                <a:schemeClr val="dk1"/>
              </a:buClr>
              <a:buSzPts val="1400"/>
              <a:buFont typeface="Noto Sans Symbols"/>
              <a:buNone/>
            </a:pPr>
            <a:r>
              <a:t/>
            </a:r>
            <a:endParaRPr sz="1400">
              <a:solidFill>
                <a:srgbClr val="C9C5FF"/>
              </a:solidFill>
              <a:latin typeface="Arial"/>
              <a:ea typeface="Arial"/>
              <a:cs typeface="Arial"/>
              <a:sym typeface="Arial"/>
            </a:endParaRPr>
          </a:p>
          <a:p>
            <a:pPr indent="0" lvl="0" marL="0" marR="0" rtl="0" algn="l">
              <a:spcBef>
                <a:spcPts val="0"/>
              </a:spcBef>
              <a:spcAft>
                <a:spcPts val="0"/>
              </a:spcAft>
              <a:buClr>
                <a:srgbClr val="C9C5FF"/>
              </a:buClr>
              <a:buSzPts val="1200"/>
              <a:buFont typeface="Noto Sans Symbols"/>
              <a:buNone/>
            </a:pPr>
            <a:r>
              <a:rPr i="1" lang="en-US" sz="1200">
                <a:solidFill>
                  <a:srgbClr val="C9C5FF"/>
                </a:solidFill>
                <a:latin typeface="Arial"/>
                <a:ea typeface="Arial"/>
                <a:cs typeface="Arial"/>
                <a:sym typeface="Arial"/>
              </a:rPr>
              <a:t>Um welche Art von Material handelt es sich bei dem fibrillären Material?</a:t>
            </a:r>
            <a:endParaRPr/>
          </a:p>
          <a:p>
            <a:pPr indent="0" lvl="0" marL="0" marR="0" rtl="0" algn="l">
              <a:spcBef>
                <a:spcPts val="0"/>
              </a:spcBef>
              <a:spcAft>
                <a:spcPts val="0"/>
              </a:spcAft>
              <a:buClr>
                <a:srgbClr val="C9C5FF"/>
              </a:buClr>
              <a:buSzPts val="1200"/>
              <a:buFont typeface="Noto Sans Symbols"/>
              <a:buNone/>
            </a:pPr>
            <a:r>
              <a:rPr lang="en-US" sz="1200">
                <a:solidFill>
                  <a:srgbClr val="C9C5FF"/>
                </a:solidFill>
                <a:latin typeface="Arial"/>
                <a:ea typeface="Arial"/>
                <a:cs typeface="Arial"/>
                <a:sym typeface="Arial"/>
              </a:rPr>
              <a:t>Es besteht aus Bindegewebe, hauptsächlich Elastin und Kollagen</a:t>
            </a:r>
            <a:endParaRPr/>
          </a:p>
        </p:txBody>
      </p:sp>
      <p:sp>
        <p:nvSpPr>
          <p:cNvPr id="1435" name="Google Shape;1435;p109"/>
          <p:cNvSpPr txBox="1"/>
          <p:nvPr>
            <p:ph idx="12" type="sldNum"/>
          </p:nvPr>
        </p:nvSpPr>
        <p:spPr>
          <a:xfrm>
            <a:off x="7010400" y="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1436" name="Google Shape;1436;p109"/>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F</a:t>
            </a:r>
            <a:endParaRPr/>
          </a:p>
        </p:txBody>
      </p:sp>
      <p:sp>
        <p:nvSpPr>
          <p:cNvPr id="1437" name="Google Shape;1437;p109"/>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 </a:t>
            </a:r>
            <a:r>
              <a:rPr b="1" lang="en-US" sz="1200">
                <a:solidFill>
                  <a:schemeClr val="dk1"/>
                </a:solidFill>
                <a:latin typeface="Arial"/>
                <a:ea typeface="Arial"/>
                <a:cs typeface="Arial"/>
                <a:sym typeface="Arial"/>
              </a:rPr>
              <a:t>FITB</a:t>
            </a:r>
            <a:endParaRPr/>
          </a:p>
        </p:txBody>
      </p:sp>
      <p:sp>
        <p:nvSpPr>
          <p:cNvPr id="1438" name="Google Shape;1438;p109"/>
          <p:cNvSpPr/>
          <p:nvPr/>
        </p:nvSpPr>
        <p:spPr>
          <a:xfrm>
            <a:off x="768626" y="3949148"/>
            <a:ext cx="4227445" cy="664267"/>
          </a:xfrm>
          <a:prstGeom prst="frame">
            <a:avLst>
              <a:gd fmla="val 24094" name="adj1"/>
            </a:avLst>
          </a:prstGeom>
          <a:solidFill>
            <a:srgbClr val="FFFF84"/>
          </a:solidFill>
          <a:ln cap="flat" cmpd="sng" w="25400">
            <a:solidFill>
              <a:srgbClr val="FF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1" name="Shape 251"/>
        <p:cNvGrpSpPr/>
        <p:nvPr/>
      </p:nvGrpSpPr>
      <p:grpSpPr>
        <a:xfrm>
          <a:off x="0" y="0"/>
          <a:ext cx="0" cy="0"/>
          <a:chOff x="0" y="0"/>
          <a:chExt cx="0" cy="0"/>
        </a:xfrm>
      </p:grpSpPr>
      <p:graphicFrame>
        <p:nvGraphicFramePr>
          <p:cNvPr id="252" name="Google Shape;252;p11"/>
          <p:cNvGraphicFramePr/>
          <p:nvPr/>
        </p:nvGraphicFramePr>
        <p:xfrm>
          <a:off x="457200" y="1676400"/>
          <a:ext cx="3000000" cy="3000000"/>
        </p:xfrm>
        <a:graphic>
          <a:graphicData uri="http://schemas.openxmlformats.org/drawingml/2006/table">
            <a:tbl>
              <a:tblPr>
                <a:noFill/>
                <a:tableStyleId>{02B07537-624C-4EAD-A9AA-E5A35CE8A65F}</a:tableStyleId>
              </a:tblPr>
              <a:tblGrid>
                <a:gridCol w="2743200"/>
                <a:gridCol w="2743200"/>
                <a:gridCol w="2743200"/>
              </a:tblGrid>
              <a:tr h="406400">
                <a:tc>
                  <a:txBody>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BFBFBF"/>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1"/>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lang="en-US" sz="1200">
                          <a:solidFill>
                            <a:schemeClr val="dk1"/>
                          </a:solidFill>
                        </a:rPr>
                        <a:t>PEX</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PDS/PG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Alter</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 &lt; 50 J, meist  &gt; 70 J</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20er – 40er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Geschlechtspräferenz</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F &gt; 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M &gt; F</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i="1" lang="en-US" sz="1200">
                          <a:solidFill>
                            <a:schemeClr val="dk1"/>
                          </a:solidFill>
                        </a:rPr>
                        <a:t>Kammerwinkelstatus</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Enger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Weit geöffnet</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762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r>
            </a:tbl>
          </a:graphicData>
        </a:graphic>
      </p:graphicFrame>
      <p:sp>
        <p:nvSpPr>
          <p:cNvPr id="253" name="Google Shape;253;p11"/>
          <p:cNvSpPr txBox="1"/>
          <p:nvPr>
            <p:ph idx="12" type="sldNum"/>
          </p:nvPr>
        </p:nvSpPr>
        <p:spPr>
          <a:xfrm>
            <a:off x="7010400" y="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254" name="Google Shape;254;p11"/>
          <p:cNvSpPr txBox="1"/>
          <p:nvPr/>
        </p:nvSpPr>
        <p:spPr>
          <a:xfrm>
            <a:off x="457200" y="3124200"/>
            <a:ext cx="5791200" cy="1349400"/>
          </a:xfrm>
          <a:prstGeom prst="rect">
            <a:avLst/>
          </a:prstGeom>
          <a:solidFill>
            <a:srgbClr val="C8C860"/>
          </a:solidFill>
          <a:ln>
            <a:noFill/>
          </a:ln>
        </p:spPr>
        <p:txBody>
          <a:bodyPr anchorCtr="0" anchor="t" bIns="12700" lIns="25400" spcFirstLastPara="1" rIns="25400" wrap="square" tIns="12700">
            <a:spAutoFit/>
          </a:bodyPr>
          <a:lstStyle/>
          <a:p>
            <a:pPr indent="0" lvl="0" marL="0" marR="0" rtl="0" algn="l">
              <a:spcBef>
                <a:spcPts val="0"/>
              </a:spcBef>
              <a:spcAft>
                <a:spcPts val="0"/>
              </a:spcAft>
              <a:buClr>
                <a:srgbClr val="0000FF"/>
              </a:buClr>
              <a:buSzPts val="1200"/>
              <a:buFont typeface="Noto Sans Symbols"/>
              <a:buNone/>
            </a:pPr>
            <a:r>
              <a:rPr i="1" lang="en-US" sz="1200">
                <a:solidFill>
                  <a:srgbClr val="0000FF"/>
                </a:solidFill>
                <a:latin typeface="Arial"/>
                <a:ea typeface="Arial"/>
                <a:cs typeface="Arial"/>
                <a:sym typeface="Arial"/>
              </a:rPr>
              <a:t>Warum ist der Winkel bei </a:t>
            </a:r>
            <a:r>
              <a:rPr i="1" lang="en-US" sz="1200">
                <a:solidFill>
                  <a:srgbClr val="0000FF"/>
                </a:solidFill>
              </a:rPr>
              <a:t>PEX</a:t>
            </a:r>
            <a:r>
              <a:rPr i="1" lang="en-US" sz="1200">
                <a:solidFill>
                  <a:srgbClr val="0000FF"/>
                </a:solidFill>
                <a:latin typeface="Arial"/>
                <a:ea typeface="Arial"/>
                <a:cs typeface="Arial"/>
                <a:sym typeface="Arial"/>
              </a:rPr>
              <a:t> verengt?</a:t>
            </a:r>
            <a:endParaRPr/>
          </a:p>
          <a:p>
            <a:pPr indent="0" lvl="0" marL="0" marR="0" rtl="0" algn="l">
              <a:spcBef>
                <a:spcPts val="0"/>
              </a:spcBef>
              <a:spcAft>
                <a:spcPts val="0"/>
              </a:spcAft>
              <a:buClr>
                <a:srgbClr val="0000FF"/>
              </a:buClr>
              <a:buSzPts val="1200"/>
              <a:buFont typeface="Noto Sans Symbols"/>
              <a:buNone/>
            </a:pPr>
            <a:r>
              <a:rPr lang="en-US" sz="1200">
                <a:solidFill>
                  <a:srgbClr val="0000FF"/>
                </a:solidFill>
              </a:rPr>
              <a:t>Durch die geschwächten Zonulafasern kann sich das Linsen-Iris-Diaphragma nach vorne verlagern.</a:t>
            </a:r>
            <a:endParaRPr/>
          </a:p>
          <a:p>
            <a:pPr indent="0" lvl="0" marL="0" marR="0" rtl="0" algn="l">
              <a:spcBef>
                <a:spcPts val="0"/>
              </a:spcBef>
              <a:spcAft>
                <a:spcPts val="0"/>
              </a:spcAft>
              <a:buClr>
                <a:schemeClr val="dk1"/>
              </a:buClr>
              <a:buSzPts val="1400"/>
              <a:buFont typeface="Noto Sans Symbols"/>
              <a:buNone/>
            </a:pPr>
            <a:r>
              <a:t/>
            </a:r>
            <a:endParaRPr i="1" sz="1400">
              <a:solidFill>
                <a:srgbClr val="C8C860"/>
              </a:solidFill>
              <a:latin typeface="Arial"/>
              <a:ea typeface="Arial"/>
              <a:cs typeface="Arial"/>
              <a:sym typeface="Arial"/>
            </a:endParaRPr>
          </a:p>
          <a:p>
            <a:pPr indent="0" lvl="0" marL="0" marR="0" rtl="0" algn="l">
              <a:spcBef>
                <a:spcPts val="0"/>
              </a:spcBef>
              <a:spcAft>
                <a:spcPts val="0"/>
              </a:spcAft>
              <a:buClr>
                <a:srgbClr val="C8C860"/>
              </a:buClr>
              <a:buSzPts val="1200"/>
              <a:buFont typeface="Noto Sans Symbols"/>
              <a:buNone/>
            </a:pPr>
            <a:r>
              <a:rPr i="1" lang="en-US" sz="1200">
                <a:solidFill>
                  <a:srgbClr val="C8C860"/>
                </a:solidFill>
                <a:latin typeface="Arial"/>
                <a:ea typeface="Arial"/>
                <a:cs typeface="Arial"/>
                <a:sym typeface="Arial"/>
              </a:rPr>
              <a:t>Bedeutet dies, dass es sich bei </a:t>
            </a:r>
            <a:r>
              <a:rPr i="1" lang="en-US" sz="1200">
                <a:solidFill>
                  <a:srgbClr val="C8C860"/>
                </a:solidFill>
              </a:rPr>
              <a:t>PEX</a:t>
            </a:r>
            <a:r>
              <a:rPr i="1" lang="en-US" sz="1200">
                <a:solidFill>
                  <a:srgbClr val="C8C860"/>
                </a:solidFill>
                <a:latin typeface="Arial"/>
                <a:ea typeface="Arial"/>
                <a:cs typeface="Arial"/>
                <a:sym typeface="Arial"/>
              </a:rPr>
              <a:t> um eine Form des Engwinkelglaukoms handelt?</a:t>
            </a:r>
            <a:endParaRPr/>
          </a:p>
          <a:p>
            <a:pPr indent="0" lvl="0" marL="0" marR="0" rtl="0" algn="l">
              <a:spcBef>
                <a:spcPts val="0"/>
              </a:spcBef>
              <a:spcAft>
                <a:spcPts val="0"/>
              </a:spcAft>
              <a:buClr>
                <a:srgbClr val="C8C860"/>
              </a:buClr>
              <a:buSzPts val="1200"/>
              <a:buFont typeface="Noto Sans Symbols"/>
              <a:buNone/>
            </a:pPr>
            <a:r>
              <a:rPr lang="en-US" sz="1200">
                <a:solidFill>
                  <a:srgbClr val="C8C860"/>
                </a:solidFill>
                <a:latin typeface="Arial"/>
                <a:ea typeface="Arial"/>
                <a:cs typeface="Arial"/>
                <a:sym typeface="Arial"/>
              </a:rPr>
              <a:t>Trotz des charakteristischen verengten Winkels ist dies nicht der Fall – es handelt sich um ein Offenwinkelglaukom (</a:t>
            </a:r>
            <a:r>
              <a:rPr lang="en-US" sz="1200">
                <a:solidFill>
                  <a:srgbClr val="C8C860"/>
                </a:solidFill>
              </a:rPr>
              <a:t>OWG</a:t>
            </a:r>
            <a:r>
              <a:rPr lang="en-US" sz="1200">
                <a:solidFill>
                  <a:srgbClr val="C8C860"/>
                </a:solidFill>
                <a:latin typeface="Arial"/>
                <a:ea typeface="Arial"/>
                <a:cs typeface="Arial"/>
                <a:sym typeface="Arial"/>
              </a:rPr>
              <a:t>)</a:t>
            </a:r>
            <a:endParaRPr/>
          </a:p>
        </p:txBody>
      </p:sp>
      <p:sp>
        <p:nvSpPr>
          <p:cNvPr id="255" name="Google Shape;255;p11"/>
          <p:cNvSpPr/>
          <p:nvPr/>
        </p:nvSpPr>
        <p:spPr>
          <a:xfrm>
            <a:off x="2959600" y="2590800"/>
            <a:ext cx="1066800" cy="533400"/>
          </a:xfrm>
          <a:prstGeom prst="ellipse">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56" name="Google Shape;256;p11"/>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A</a:t>
            </a:r>
            <a:endParaRPr/>
          </a:p>
        </p:txBody>
      </p:sp>
      <p:sp>
        <p:nvSpPr>
          <p:cNvPr id="257" name="Google Shape;257;p11"/>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 </a:t>
            </a:r>
            <a:r>
              <a:rPr b="1" lang="en-US" sz="1200">
                <a:solidFill>
                  <a:schemeClr val="dk1"/>
                </a:solidFill>
                <a:latin typeface="Arial"/>
                <a:ea typeface="Arial"/>
                <a:cs typeface="Arial"/>
                <a:sym typeface="Arial"/>
              </a:rPr>
              <a:t>FITB</a:t>
            </a:r>
            <a:endParaRPr/>
          </a:p>
        </p:txBody>
      </p:sp>
    </p:spTree>
  </p:cSld>
  <p:clrMapOvr>
    <a:masterClrMapping/>
  </p:clrMapOvr>
</p:sld>
</file>

<file path=ppt/slides/slide1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2" name="Shape 1442"/>
        <p:cNvGrpSpPr/>
        <p:nvPr/>
      </p:nvGrpSpPr>
      <p:grpSpPr>
        <a:xfrm>
          <a:off x="0" y="0"/>
          <a:ext cx="0" cy="0"/>
          <a:chOff x="0" y="0"/>
          <a:chExt cx="0" cy="0"/>
        </a:xfrm>
      </p:grpSpPr>
      <p:graphicFrame>
        <p:nvGraphicFramePr>
          <p:cNvPr id="1443" name="Google Shape;1443;p110"/>
          <p:cNvGraphicFramePr/>
          <p:nvPr/>
        </p:nvGraphicFramePr>
        <p:xfrm>
          <a:off x="457200" y="1676400"/>
          <a:ext cx="3000000" cy="3000000"/>
        </p:xfrm>
        <a:graphic>
          <a:graphicData uri="http://schemas.openxmlformats.org/drawingml/2006/table">
            <a:tbl>
              <a:tblPr>
                <a:noFill/>
                <a:tableStyleId>{02B07537-624C-4EAD-A9AA-E5A35CE8A65F}</a:tableStyleId>
              </a:tblPr>
              <a:tblGrid>
                <a:gridCol w="2743200"/>
                <a:gridCol w="2743200"/>
                <a:gridCol w="2743200"/>
              </a:tblGrid>
              <a:tr h="406400">
                <a:tc>
                  <a:txBody>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1"/>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lang="en-US" sz="1200">
                          <a:solidFill>
                            <a:schemeClr val="dk1"/>
                          </a:solidFill>
                        </a:rPr>
                        <a:t>PEX</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PDS/PG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Alter</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 &lt; 50 J, meist  &gt; 70 J</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20er – 40er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Geschlechtspräferenz</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F &gt; 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M &gt; F</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Kammerwinkelstatus</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Enger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Weit geöffnet</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Wo ist die Iris durchscheinend?</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Pupillensaum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Radiär, mittlere Peripherie</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Krukenberg-Spindel – 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Sampaolesi-Linie – 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200"/>
                        <a:buFont typeface="Arial"/>
                        <a:buNone/>
                      </a:pPr>
                      <a:r>
                        <a:rPr b="1" i="1" lang="en-US" sz="1200" u="none" cap="none" strike="noStrike">
                          <a:solidFill>
                            <a:schemeClr val="dk1"/>
                          </a:solidFill>
                          <a:latin typeface="Arial"/>
                          <a:ea typeface="Arial"/>
                          <a:cs typeface="Arial"/>
                          <a:sym typeface="Arial"/>
                        </a:rPr>
                        <a:t>Systemische Erkrankung?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Ja</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Nein</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762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r>
            </a:tbl>
          </a:graphicData>
        </a:graphic>
      </p:graphicFrame>
      <p:sp>
        <p:nvSpPr>
          <p:cNvPr id="1444" name="Google Shape;1444;p110"/>
          <p:cNvSpPr txBox="1"/>
          <p:nvPr/>
        </p:nvSpPr>
        <p:spPr>
          <a:xfrm>
            <a:off x="237711" y="2430116"/>
            <a:ext cx="5289300" cy="1164600"/>
          </a:xfrm>
          <a:prstGeom prst="rect">
            <a:avLst/>
          </a:prstGeom>
          <a:solidFill>
            <a:srgbClr val="C9C5FF"/>
          </a:solidFill>
          <a:ln>
            <a:noFill/>
          </a:ln>
        </p:spPr>
        <p:txBody>
          <a:bodyPr anchorCtr="0" anchor="t" bIns="12700" lIns="25400" spcFirstLastPara="1" rIns="25400" wrap="square" tIns="12700">
            <a:spAutoFit/>
          </a:bodyPr>
          <a:lstStyle/>
          <a:p>
            <a:pPr indent="0" lvl="0" marL="0" marR="0" rtl="0" algn="l">
              <a:spcBef>
                <a:spcPts val="0"/>
              </a:spcBef>
              <a:spcAft>
                <a:spcPts val="0"/>
              </a:spcAft>
              <a:buClr>
                <a:srgbClr val="0000FF"/>
              </a:buClr>
              <a:buSzPts val="1200"/>
              <a:buFont typeface="Noto Sans Symbols"/>
              <a:buNone/>
            </a:pPr>
            <a:r>
              <a:rPr i="1" lang="en-US" sz="1200">
                <a:solidFill>
                  <a:srgbClr val="0000FF"/>
                </a:solidFill>
                <a:latin typeface="Arial"/>
                <a:ea typeface="Arial"/>
                <a:cs typeface="Arial"/>
                <a:sym typeface="Arial"/>
              </a:rPr>
              <a:t>Was bedeutet es, dass </a:t>
            </a:r>
            <a:r>
              <a:rPr i="1" lang="en-US" sz="1200">
                <a:solidFill>
                  <a:srgbClr val="0000FF"/>
                </a:solidFill>
              </a:rPr>
              <a:t>PEX</a:t>
            </a:r>
            <a:r>
              <a:rPr i="1" lang="en-US" sz="1200">
                <a:solidFill>
                  <a:srgbClr val="0000FF"/>
                </a:solidFill>
                <a:latin typeface="Arial"/>
                <a:ea typeface="Arial"/>
                <a:cs typeface="Arial"/>
                <a:sym typeface="Arial"/>
              </a:rPr>
              <a:t> eine systemische Erkrankung ist?</a:t>
            </a:r>
            <a:endParaRPr/>
          </a:p>
          <a:p>
            <a:pPr indent="0" lvl="0" marL="0" marR="0" rtl="0" algn="l">
              <a:spcBef>
                <a:spcPts val="0"/>
              </a:spcBef>
              <a:spcAft>
                <a:spcPts val="0"/>
              </a:spcAft>
              <a:buClr>
                <a:srgbClr val="0000FF"/>
              </a:buClr>
              <a:buSzPts val="1200"/>
              <a:buFont typeface="Noto Sans Symbols"/>
              <a:buNone/>
            </a:pPr>
            <a:r>
              <a:rPr lang="en-US" sz="1200">
                <a:solidFill>
                  <a:srgbClr val="0000FF"/>
                </a:solidFill>
                <a:latin typeface="Arial"/>
                <a:ea typeface="Arial"/>
                <a:cs typeface="Arial"/>
                <a:sym typeface="Arial"/>
              </a:rPr>
              <a:t>Das gleiche fibrilläre Material, das in der Vorderkammer gefunden wurde, findet sich auch in entfernten Organen.</a:t>
            </a:r>
            <a:endParaRPr sz="1400">
              <a:solidFill>
                <a:srgbClr val="C9C5FF"/>
              </a:solidFill>
              <a:latin typeface="Arial"/>
              <a:ea typeface="Arial"/>
              <a:cs typeface="Arial"/>
              <a:sym typeface="Arial"/>
            </a:endParaRPr>
          </a:p>
          <a:p>
            <a:pPr indent="0" lvl="0" marL="0" marR="0" rtl="0" algn="l">
              <a:spcBef>
                <a:spcPts val="0"/>
              </a:spcBef>
              <a:spcAft>
                <a:spcPts val="0"/>
              </a:spcAft>
              <a:buClr>
                <a:schemeClr val="dk1"/>
              </a:buClr>
              <a:buSzPts val="1400"/>
              <a:buFont typeface="Noto Sans Symbols"/>
              <a:buNone/>
            </a:pPr>
            <a:r>
              <a:t/>
            </a:r>
            <a:endParaRPr sz="1400">
              <a:solidFill>
                <a:srgbClr val="C9C5FF"/>
              </a:solidFill>
              <a:latin typeface="Arial"/>
              <a:ea typeface="Arial"/>
              <a:cs typeface="Arial"/>
              <a:sym typeface="Arial"/>
            </a:endParaRPr>
          </a:p>
          <a:p>
            <a:pPr indent="0" lvl="0" marL="0" marR="0" rtl="0" algn="l">
              <a:spcBef>
                <a:spcPts val="0"/>
              </a:spcBef>
              <a:spcAft>
                <a:spcPts val="0"/>
              </a:spcAft>
              <a:buClr>
                <a:srgbClr val="C9C5FF"/>
              </a:buClr>
              <a:buSzPts val="1200"/>
              <a:buFont typeface="Noto Sans Symbols"/>
              <a:buNone/>
            </a:pPr>
            <a:r>
              <a:rPr i="1" lang="en-US" sz="1200">
                <a:solidFill>
                  <a:srgbClr val="C9C5FF"/>
                </a:solidFill>
                <a:latin typeface="Arial"/>
                <a:ea typeface="Arial"/>
                <a:cs typeface="Arial"/>
                <a:sym typeface="Arial"/>
              </a:rPr>
              <a:t>Um welche Art von Material handelt es sich bei dem fibrillären Material?</a:t>
            </a:r>
            <a:endParaRPr/>
          </a:p>
          <a:p>
            <a:pPr indent="0" lvl="0" marL="0" marR="0" rtl="0" algn="l">
              <a:spcBef>
                <a:spcPts val="0"/>
              </a:spcBef>
              <a:spcAft>
                <a:spcPts val="0"/>
              </a:spcAft>
              <a:buClr>
                <a:srgbClr val="C9C5FF"/>
              </a:buClr>
              <a:buSzPts val="1200"/>
              <a:buFont typeface="Noto Sans Symbols"/>
              <a:buNone/>
            </a:pPr>
            <a:r>
              <a:rPr lang="en-US" sz="1200">
                <a:solidFill>
                  <a:srgbClr val="C9C5FF"/>
                </a:solidFill>
                <a:latin typeface="Arial"/>
                <a:ea typeface="Arial"/>
                <a:cs typeface="Arial"/>
                <a:sym typeface="Arial"/>
              </a:rPr>
              <a:t>Es besteht aus Bindegewebe, hauptsächlich Elastin und Kollagen</a:t>
            </a:r>
            <a:endParaRPr/>
          </a:p>
        </p:txBody>
      </p:sp>
      <p:sp>
        <p:nvSpPr>
          <p:cNvPr id="1445" name="Google Shape;1445;p110"/>
          <p:cNvSpPr txBox="1"/>
          <p:nvPr>
            <p:ph idx="12" type="sldNum"/>
          </p:nvPr>
        </p:nvSpPr>
        <p:spPr>
          <a:xfrm>
            <a:off x="7010400" y="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1446" name="Google Shape;1446;p110"/>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A</a:t>
            </a:r>
            <a:endParaRPr/>
          </a:p>
        </p:txBody>
      </p:sp>
      <p:sp>
        <p:nvSpPr>
          <p:cNvPr id="1447" name="Google Shape;1447;p110"/>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 </a:t>
            </a:r>
            <a:r>
              <a:rPr b="1" lang="en-US" sz="1200">
                <a:solidFill>
                  <a:schemeClr val="dk1"/>
                </a:solidFill>
                <a:latin typeface="Arial"/>
                <a:ea typeface="Arial"/>
                <a:cs typeface="Arial"/>
                <a:sym typeface="Arial"/>
              </a:rPr>
              <a:t>FITB</a:t>
            </a:r>
            <a:endParaRPr/>
          </a:p>
        </p:txBody>
      </p:sp>
      <p:sp>
        <p:nvSpPr>
          <p:cNvPr id="1448" name="Google Shape;1448;p110"/>
          <p:cNvSpPr/>
          <p:nvPr/>
        </p:nvSpPr>
        <p:spPr>
          <a:xfrm>
            <a:off x="768626" y="3949148"/>
            <a:ext cx="4227445" cy="664267"/>
          </a:xfrm>
          <a:prstGeom prst="frame">
            <a:avLst>
              <a:gd fmla="val 24094" name="adj1"/>
            </a:avLst>
          </a:prstGeom>
          <a:solidFill>
            <a:srgbClr val="FFFF84"/>
          </a:solidFill>
          <a:ln cap="flat" cmpd="sng" w="25400">
            <a:solidFill>
              <a:srgbClr val="FF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Tree>
  </p:cSld>
  <p:clrMapOvr>
    <a:masterClrMapping/>
  </p:clrMapOvr>
</p:sld>
</file>

<file path=ppt/slides/slide1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2" name="Shape 1452"/>
        <p:cNvGrpSpPr/>
        <p:nvPr/>
      </p:nvGrpSpPr>
      <p:grpSpPr>
        <a:xfrm>
          <a:off x="0" y="0"/>
          <a:ext cx="0" cy="0"/>
          <a:chOff x="0" y="0"/>
          <a:chExt cx="0" cy="0"/>
        </a:xfrm>
      </p:grpSpPr>
      <p:graphicFrame>
        <p:nvGraphicFramePr>
          <p:cNvPr id="1453" name="Google Shape;1453;p111"/>
          <p:cNvGraphicFramePr/>
          <p:nvPr/>
        </p:nvGraphicFramePr>
        <p:xfrm>
          <a:off x="457200" y="1676400"/>
          <a:ext cx="3000000" cy="3000000"/>
        </p:xfrm>
        <a:graphic>
          <a:graphicData uri="http://schemas.openxmlformats.org/drawingml/2006/table">
            <a:tbl>
              <a:tblPr>
                <a:noFill/>
                <a:tableStyleId>{02B07537-624C-4EAD-A9AA-E5A35CE8A65F}</a:tableStyleId>
              </a:tblPr>
              <a:tblGrid>
                <a:gridCol w="2743200"/>
                <a:gridCol w="2743200"/>
                <a:gridCol w="2743200"/>
              </a:tblGrid>
              <a:tr h="406400">
                <a:tc>
                  <a:txBody>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1"/>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lang="en-US" sz="1200">
                          <a:solidFill>
                            <a:schemeClr val="dk1"/>
                          </a:solidFill>
                        </a:rPr>
                        <a:t>PEX</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PDS/PG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Alter</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 &lt; 50 J, meist  &gt; 70 J</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20er – 40er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Geschlechtspräferenz</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F &gt; 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M &gt; F</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Kammerwinkelstatus</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Enger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Weit geöffnet</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Wo ist die Iris durchscheinend?</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Pupillensaum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Radiär, mittlere Peripherie</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Krukenberg-Spindel – 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Sampaolesi-Linie – 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200"/>
                        <a:buFont typeface="Arial"/>
                        <a:buNone/>
                      </a:pPr>
                      <a:r>
                        <a:rPr b="1" i="1" lang="en-US" sz="1200" u="none" cap="none" strike="noStrike">
                          <a:solidFill>
                            <a:schemeClr val="dk1"/>
                          </a:solidFill>
                          <a:latin typeface="Arial"/>
                          <a:ea typeface="Arial"/>
                          <a:cs typeface="Arial"/>
                          <a:sym typeface="Arial"/>
                        </a:rPr>
                        <a:t>Systemische Erkrankung?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Ja</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Nein</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762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r>
            </a:tbl>
          </a:graphicData>
        </a:graphic>
      </p:graphicFrame>
      <p:sp>
        <p:nvSpPr>
          <p:cNvPr id="1454" name="Google Shape;1454;p111"/>
          <p:cNvSpPr txBox="1"/>
          <p:nvPr/>
        </p:nvSpPr>
        <p:spPr>
          <a:xfrm>
            <a:off x="237711" y="2430116"/>
            <a:ext cx="5289300" cy="1164600"/>
          </a:xfrm>
          <a:prstGeom prst="rect">
            <a:avLst/>
          </a:prstGeom>
          <a:solidFill>
            <a:srgbClr val="C9C5FF"/>
          </a:solidFill>
          <a:ln>
            <a:noFill/>
          </a:ln>
        </p:spPr>
        <p:txBody>
          <a:bodyPr anchorCtr="0" anchor="t" bIns="12700" lIns="25400" spcFirstLastPara="1" rIns="25400" wrap="square" tIns="12700">
            <a:spAutoFit/>
          </a:bodyPr>
          <a:lstStyle/>
          <a:p>
            <a:pPr indent="0" lvl="0" marL="0" marR="0" rtl="0" algn="l">
              <a:spcBef>
                <a:spcPts val="0"/>
              </a:spcBef>
              <a:spcAft>
                <a:spcPts val="0"/>
              </a:spcAft>
              <a:buClr>
                <a:srgbClr val="0000FF"/>
              </a:buClr>
              <a:buSzPts val="1200"/>
              <a:buFont typeface="Noto Sans Symbols"/>
              <a:buNone/>
            </a:pPr>
            <a:r>
              <a:rPr i="1" lang="en-US" sz="1200">
                <a:solidFill>
                  <a:srgbClr val="0000FF"/>
                </a:solidFill>
                <a:latin typeface="Arial"/>
                <a:ea typeface="Arial"/>
                <a:cs typeface="Arial"/>
                <a:sym typeface="Arial"/>
              </a:rPr>
              <a:t>Was bedeutet es, dass </a:t>
            </a:r>
            <a:r>
              <a:rPr i="1" lang="en-US" sz="1200">
                <a:solidFill>
                  <a:srgbClr val="0000FF"/>
                </a:solidFill>
              </a:rPr>
              <a:t>PEX</a:t>
            </a:r>
            <a:r>
              <a:rPr i="1" lang="en-US" sz="1200">
                <a:solidFill>
                  <a:srgbClr val="0000FF"/>
                </a:solidFill>
                <a:latin typeface="Arial"/>
                <a:ea typeface="Arial"/>
                <a:cs typeface="Arial"/>
                <a:sym typeface="Arial"/>
              </a:rPr>
              <a:t> eine systemische Erkrankung ist?</a:t>
            </a:r>
            <a:endParaRPr/>
          </a:p>
          <a:p>
            <a:pPr indent="0" lvl="0" marL="0" marR="0" rtl="0" algn="l">
              <a:spcBef>
                <a:spcPts val="0"/>
              </a:spcBef>
              <a:spcAft>
                <a:spcPts val="0"/>
              </a:spcAft>
              <a:buClr>
                <a:srgbClr val="0000FF"/>
              </a:buClr>
              <a:buSzPts val="1200"/>
              <a:buFont typeface="Noto Sans Symbols"/>
              <a:buNone/>
            </a:pPr>
            <a:r>
              <a:rPr lang="en-US" sz="1200">
                <a:solidFill>
                  <a:srgbClr val="0000FF"/>
                </a:solidFill>
                <a:latin typeface="Arial"/>
                <a:ea typeface="Arial"/>
                <a:cs typeface="Arial"/>
                <a:sym typeface="Arial"/>
              </a:rPr>
              <a:t>Das gleiche fibrilläre Material, das in der Vorderkammer gefunden wurde, findet sich auch in entfernten Organen.</a:t>
            </a:r>
            <a:endParaRPr/>
          </a:p>
          <a:p>
            <a:pPr indent="0" lvl="0" marL="0" marR="0" rtl="0" algn="l">
              <a:spcBef>
                <a:spcPts val="0"/>
              </a:spcBef>
              <a:spcAft>
                <a:spcPts val="0"/>
              </a:spcAft>
              <a:buClr>
                <a:schemeClr val="dk1"/>
              </a:buClr>
              <a:buSzPts val="1400"/>
              <a:buFont typeface="Noto Sans Symbols"/>
              <a:buNone/>
            </a:pPr>
            <a:r>
              <a:t/>
            </a:r>
            <a:endParaRPr sz="1400">
              <a:solidFill>
                <a:srgbClr val="0000FF"/>
              </a:solidFill>
              <a:latin typeface="Arial"/>
              <a:ea typeface="Arial"/>
              <a:cs typeface="Arial"/>
              <a:sym typeface="Arial"/>
            </a:endParaRPr>
          </a:p>
          <a:p>
            <a:pPr indent="0" lvl="0" marL="0" marR="0" rtl="0" algn="l">
              <a:spcBef>
                <a:spcPts val="0"/>
              </a:spcBef>
              <a:spcAft>
                <a:spcPts val="0"/>
              </a:spcAft>
              <a:buClr>
                <a:srgbClr val="0000FF"/>
              </a:buClr>
              <a:buSzPts val="1200"/>
              <a:buFont typeface="Noto Sans Symbols"/>
              <a:buNone/>
            </a:pPr>
            <a:r>
              <a:rPr i="1" lang="en-US" sz="1200">
                <a:solidFill>
                  <a:srgbClr val="0000FF"/>
                </a:solidFill>
                <a:latin typeface="Arial"/>
                <a:ea typeface="Arial"/>
                <a:cs typeface="Arial"/>
                <a:sym typeface="Arial"/>
              </a:rPr>
              <a:t>Um welche Art von Material handelt es sich bei</a:t>
            </a:r>
            <a:r>
              <a:rPr i="1" lang="en-US" sz="1200">
                <a:solidFill>
                  <a:srgbClr val="0000FF"/>
                </a:solidFill>
              </a:rPr>
              <a:t>m </a:t>
            </a:r>
            <a:r>
              <a:rPr i="1" lang="en-US" sz="1200">
                <a:solidFill>
                  <a:srgbClr val="0000FF"/>
                </a:solidFill>
                <a:latin typeface="Arial"/>
                <a:ea typeface="Arial"/>
                <a:cs typeface="Arial"/>
                <a:sym typeface="Arial"/>
              </a:rPr>
              <a:t>fibrillären </a:t>
            </a:r>
            <a:r>
              <a:rPr i="1" lang="en-US" sz="1200">
                <a:solidFill>
                  <a:srgbClr val="0000FF"/>
                </a:solidFill>
                <a:latin typeface="Arial"/>
                <a:ea typeface="Arial"/>
                <a:cs typeface="Arial"/>
                <a:sym typeface="Arial"/>
                <a:extLst>
                  <a:ext uri="http://customooxmlschemas.google.com/">
                    <go:slidesCustomData xmlns:go="http://customooxmlschemas.google.com/" textRoundtripDataId="62"/>
                  </a:ext>
                </a:extLst>
              </a:rPr>
              <a:t>Material</a:t>
            </a:r>
            <a:r>
              <a:rPr i="1" lang="en-US" sz="1200">
                <a:solidFill>
                  <a:srgbClr val="0000FF"/>
                </a:solidFill>
                <a:latin typeface="Arial"/>
                <a:ea typeface="Arial"/>
                <a:cs typeface="Arial"/>
                <a:sym typeface="Arial"/>
              </a:rPr>
              <a:t>?</a:t>
            </a:r>
            <a:endParaRPr i="1" sz="1400">
              <a:solidFill>
                <a:srgbClr val="C9C5FF"/>
              </a:solidFill>
              <a:latin typeface="Arial"/>
              <a:ea typeface="Arial"/>
              <a:cs typeface="Arial"/>
              <a:sym typeface="Arial"/>
            </a:endParaRPr>
          </a:p>
          <a:p>
            <a:pPr indent="0" lvl="0" marL="0" marR="0" rtl="0" algn="l">
              <a:spcBef>
                <a:spcPts val="0"/>
              </a:spcBef>
              <a:spcAft>
                <a:spcPts val="0"/>
              </a:spcAft>
              <a:buClr>
                <a:srgbClr val="C9C5FF"/>
              </a:buClr>
              <a:buSzPts val="1200"/>
              <a:buFont typeface="Noto Sans Symbols"/>
              <a:buNone/>
            </a:pPr>
            <a:r>
              <a:rPr lang="en-US" sz="1200">
                <a:solidFill>
                  <a:srgbClr val="C9C5FF"/>
                </a:solidFill>
                <a:latin typeface="Arial"/>
                <a:ea typeface="Arial"/>
                <a:cs typeface="Arial"/>
                <a:sym typeface="Arial"/>
              </a:rPr>
              <a:t>Es besteht aus Bindegewebe, hauptsächlich Elastin und Kollagen</a:t>
            </a:r>
            <a:endParaRPr/>
          </a:p>
        </p:txBody>
      </p:sp>
      <p:sp>
        <p:nvSpPr>
          <p:cNvPr id="1455" name="Google Shape;1455;p111"/>
          <p:cNvSpPr txBox="1"/>
          <p:nvPr>
            <p:ph idx="12" type="sldNum"/>
          </p:nvPr>
        </p:nvSpPr>
        <p:spPr>
          <a:xfrm>
            <a:off x="7010400" y="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1456" name="Google Shape;1456;p111"/>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Q</a:t>
            </a:r>
            <a:endParaRPr/>
          </a:p>
        </p:txBody>
      </p:sp>
      <p:sp>
        <p:nvSpPr>
          <p:cNvPr id="1457" name="Google Shape;1457;p111"/>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 </a:t>
            </a:r>
            <a:r>
              <a:rPr b="1" lang="en-US" sz="1200">
                <a:solidFill>
                  <a:schemeClr val="dk1"/>
                </a:solidFill>
                <a:latin typeface="Arial"/>
                <a:ea typeface="Arial"/>
                <a:cs typeface="Arial"/>
                <a:sym typeface="Arial"/>
              </a:rPr>
              <a:t>FITB</a:t>
            </a:r>
            <a:endParaRPr/>
          </a:p>
        </p:txBody>
      </p:sp>
      <p:sp>
        <p:nvSpPr>
          <p:cNvPr id="1458" name="Google Shape;1458;p111"/>
          <p:cNvSpPr/>
          <p:nvPr/>
        </p:nvSpPr>
        <p:spPr>
          <a:xfrm>
            <a:off x="768626" y="3949148"/>
            <a:ext cx="4227445" cy="664267"/>
          </a:xfrm>
          <a:prstGeom prst="frame">
            <a:avLst>
              <a:gd fmla="val 24094" name="adj1"/>
            </a:avLst>
          </a:prstGeom>
          <a:solidFill>
            <a:srgbClr val="FFFF84"/>
          </a:solidFill>
          <a:ln cap="flat" cmpd="sng" w="25400">
            <a:solidFill>
              <a:srgbClr val="FF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Tree>
  </p:cSld>
  <p:clrMapOvr>
    <a:masterClrMapping/>
  </p:clrMapOvr>
</p:sld>
</file>

<file path=ppt/slides/slide1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2" name="Shape 1462"/>
        <p:cNvGrpSpPr/>
        <p:nvPr/>
      </p:nvGrpSpPr>
      <p:grpSpPr>
        <a:xfrm>
          <a:off x="0" y="0"/>
          <a:ext cx="0" cy="0"/>
          <a:chOff x="0" y="0"/>
          <a:chExt cx="0" cy="0"/>
        </a:xfrm>
      </p:grpSpPr>
      <p:graphicFrame>
        <p:nvGraphicFramePr>
          <p:cNvPr id="1463" name="Google Shape;1463;p112"/>
          <p:cNvGraphicFramePr/>
          <p:nvPr/>
        </p:nvGraphicFramePr>
        <p:xfrm>
          <a:off x="457200" y="1676400"/>
          <a:ext cx="3000000" cy="3000000"/>
        </p:xfrm>
        <a:graphic>
          <a:graphicData uri="http://schemas.openxmlformats.org/drawingml/2006/table">
            <a:tbl>
              <a:tblPr>
                <a:noFill/>
                <a:tableStyleId>{02B07537-624C-4EAD-A9AA-E5A35CE8A65F}</a:tableStyleId>
              </a:tblPr>
              <a:tblGrid>
                <a:gridCol w="2743200"/>
                <a:gridCol w="2743200"/>
                <a:gridCol w="2743200"/>
              </a:tblGrid>
              <a:tr h="406400">
                <a:tc>
                  <a:txBody>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1"/>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lang="en-US" sz="1200">
                          <a:solidFill>
                            <a:schemeClr val="dk1"/>
                          </a:solidFill>
                        </a:rPr>
                        <a:t>PEX</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PDS/PG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Alter</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 &lt; 50 J, meist  &gt; 70 J</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20er – 40er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Geschlechtspräferenz</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F &gt; 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M &gt; F</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Kammerwinkelstatus</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Enger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Weit geöffnet</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Wo ist die Iris durchscheinend?</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Pupillensaum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Radiär, mittlere Peripherie</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Krukenberg-Spindel – 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Sampaolesi-Linie – 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200"/>
                        <a:buFont typeface="Arial"/>
                        <a:buNone/>
                      </a:pPr>
                      <a:r>
                        <a:rPr b="1" i="1" lang="en-US" sz="1200" u="none" cap="none" strike="noStrike">
                          <a:solidFill>
                            <a:schemeClr val="dk1"/>
                          </a:solidFill>
                          <a:latin typeface="Arial"/>
                          <a:ea typeface="Arial"/>
                          <a:cs typeface="Arial"/>
                          <a:sym typeface="Arial"/>
                        </a:rPr>
                        <a:t>Systemische Erkrankung?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Ja</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Nein</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762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r>
            </a:tbl>
          </a:graphicData>
        </a:graphic>
      </p:graphicFrame>
      <p:sp>
        <p:nvSpPr>
          <p:cNvPr id="1464" name="Google Shape;1464;p112"/>
          <p:cNvSpPr txBox="1"/>
          <p:nvPr/>
        </p:nvSpPr>
        <p:spPr>
          <a:xfrm>
            <a:off x="237711" y="2430116"/>
            <a:ext cx="5289300" cy="1164600"/>
          </a:xfrm>
          <a:prstGeom prst="rect">
            <a:avLst/>
          </a:prstGeom>
          <a:solidFill>
            <a:srgbClr val="C9C5FF"/>
          </a:solidFill>
          <a:ln>
            <a:noFill/>
          </a:ln>
        </p:spPr>
        <p:txBody>
          <a:bodyPr anchorCtr="0" anchor="t" bIns="12700" lIns="25400" spcFirstLastPara="1" rIns="25400" wrap="square" tIns="12700">
            <a:spAutoFit/>
          </a:bodyPr>
          <a:lstStyle/>
          <a:p>
            <a:pPr indent="0" lvl="0" marL="0" marR="0" rtl="0" algn="l">
              <a:spcBef>
                <a:spcPts val="0"/>
              </a:spcBef>
              <a:spcAft>
                <a:spcPts val="0"/>
              </a:spcAft>
              <a:buClr>
                <a:srgbClr val="0000FF"/>
              </a:buClr>
              <a:buSzPts val="1200"/>
              <a:buFont typeface="Noto Sans Symbols"/>
              <a:buNone/>
            </a:pPr>
            <a:r>
              <a:rPr i="1" lang="en-US" sz="1200">
                <a:solidFill>
                  <a:srgbClr val="0000FF"/>
                </a:solidFill>
                <a:latin typeface="Arial"/>
                <a:ea typeface="Arial"/>
                <a:cs typeface="Arial"/>
                <a:sym typeface="Arial"/>
              </a:rPr>
              <a:t>Was bedeutet es, dass </a:t>
            </a:r>
            <a:r>
              <a:rPr i="1" lang="en-US" sz="1200">
                <a:solidFill>
                  <a:srgbClr val="0000FF"/>
                </a:solidFill>
              </a:rPr>
              <a:t>PEX</a:t>
            </a:r>
            <a:r>
              <a:rPr i="1" lang="en-US" sz="1200">
                <a:solidFill>
                  <a:srgbClr val="0000FF"/>
                </a:solidFill>
                <a:latin typeface="Arial"/>
                <a:ea typeface="Arial"/>
                <a:cs typeface="Arial"/>
                <a:sym typeface="Arial"/>
              </a:rPr>
              <a:t> eine systemische Erkrankung ist?</a:t>
            </a:r>
            <a:endParaRPr/>
          </a:p>
          <a:p>
            <a:pPr indent="0" lvl="0" marL="0" marR="0" rtl="0" algn="l">
              <a:spcBef>
                <a:spcPts val="0"/>
              </a:spcBef>
              <a:spcAft>
                <a:spcPts val="0"/>
              </a:spcAft>
              <a:buClr>
                <a:srgbClr val="0000FF"/>
              </a:buClr>
              <a:buSzPts val="1200"/>
              <a:buFont typeface="Noto Sans Symbols"/>
              <a:buNone/>
            </a:pPr>
            <a:r>
              <a:rPr lang="en-US" sz="1200">
                <a:solidFill>
                  <a:srgbClr val="0000FF"/>
                </a:solidFill>
                <a:latin typeface="Arial"/>
                <a:ea typeface="Arial"/>
                <a:cs typeface="Arial"/>
                <a:sym typeface="Arial"/>
              </a:rPr>
              <a:t>Das gleiche fibrilläre Material, das in der Vorderkammer gefunden wurde, findet sich auch in entfernten Organen.</a:t>
            </a:r>
            <a:endParaRPr/>
          </a:p>
          <a:p>
            <a:pPr indent="0" lvl="0" marL="0" marR="0" rtl="0" algn="l">
              <a:spcBef>
                <a:spcPts val="0"/>
              </a:spcBef>
              <a:spcAft>
                <a:spcPts val="0"/>
              </a:spcAft>
              <a:buClr>
                <a:schemeClr val="dk1"/>
              </a:buClr>
              <a:buSzPts val="1400"/>
              <a:buFont typeface="Noto Sans Symbols"/>
              <a:buNone/>
            </a:pPr>
            <a:r>
              <a:t/>
            </a:r>
            <a:endParaRPr sz="1400">
              <a:solidFill>
                <a:srgbClr val="0000FF"/>
              </a:solidFill>
              <a:latin typeface="Arial"/>
              <a:ea typeface="Arial"/>
              <a:cs typeface="Arial"/>
              <a:sym typeface="Arial"/>
            </a:endParaRPr>
          </a:p>
          <a:p>
            <a:pPr indent="0" lvl="0" marL="0" rtl="0" algn="l">
              <a:spcBef>
                <a:spcPts val="0"/>
              </a:spcBef>
              <a:spcAft>
                <a:spcPts val="0"/>
              </a:spcAft>
              <a:buClr>
                <a:srgbClr val="0000FF"/>
              </a:buClr>
              <a:buSzPts val="1200"/>
              <a:buFont typeface="Noto Sans Symbols"/>
              <a:buNone/>
            </a:pPr>
            <a:r>
              <a:rPr i="1" lang="en-US" sz="1200">
                <a:solidFill>
                  <a:srgbClr val="0000FF"/>
                </a:solidFill>
              </a:rPr>
              <a:t>Um welche Art von Material handelt es sich beim fibrillären </a:t>
            </a:r>
            <a:r>
              <a:rPr i="1" lang="en-US" sz="1200">
                <a:solidFill>
                  <a:srgbClr val="0000FF"/>
                </a:solidFill>
                <a:extLst>
                  <a:ext uri="http://customooxmlschemas.google.com/">
                    <go:slidesCustomData xmlns:go="http://customooxmlschemas.google.com/" textRoundtripDataId="63"/>
                  </a:ext>
                </a:extLst>
              </a:rPr>
              <a:t>Material</a:t>
            </a:r>
            <a:r>
              <a:rPr i="1" lang="en-US" sz="1200">
                <a:solidFill>
                  <a:srgbClr val="0000FF"/>
                </a:solidFill>
              </a:rPr>
              <a:t>?</a:t>
            </a:r>
            <a:endParaRPr/>
          </a:p>
          <a:p>
            <a:pPr indent="0" lvl="0" marL="0" marR="0" rtl="0" algn="l">
              <a:spcBef>
                <a:spcPts val="0"/>
              </a:spcBef>
              <a:spcAft>
                <a:spcPts val="0"/>
              </a:spcAft>
              <a:buClr>
                <a:srgbClr val="0000FF"/>
              </a:buClr>
              <a:buSzPts val="1200"/>
              <a:buFont typeface="Noto Sans Symbols"/>
              <a:buNone/>
            </a:pPr>
            <a:r>
              <a:rPr lang="en-US" sz="1200">
                <a:solidFill>
                  <a:srgbClr val="0000FF"/>
                </a:solidFill>
                <a:latin typeface="Arial"/>
                <a:ea typeface="Arial"/>
                <a:cs typeface="Arial"/>
                <a:sym typeface="Arial"/>
              </a:rPr>
              <a:t>Es besteht aus Bindegewebe, hauptsächlich Elastin und Kollagen.</a:t>
            </a:r>
            <a:endParaRPr/>
          </a:p>
        </p:txBody>
      </p:sp>
      <p:sp>
        <p:nvSpPr>
          <p:cNvPr id="1465" name="Google Shape;1465;p112"/>
          <p:cNvSpPr txBox="1"/>
          <p:nvPr>
            <p:ph idx="12" type="sldNum"/>
          </p:nvPr>
        </p:nvSpPr>
        <p:spPr>
          <a:xfrm>
            <a:off x="7010400" y="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1466" name="Google Shape;1466;p112"/>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A</a:t>
            </a:r>
            <a:endParaRPr/>
          </a:p>
        </p:txBody>
      </p:sp>
      <p:sp>
        <p:nvSpPr>
          <p:cNvPr id="1467" name="Google Shape;1467;p112"/>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 </a:t>
            </a:r>
            <a:r>
              <a:rPr b="1" lang="en-US" sz="1200">
                <a:solidFill>
                  <a:schemeClr val="dk1"/>
                </a:solidFill>
                <a:latin typeface="Arial"/>
                <a:ea typeface="Arial"/>
                <a:cs typeface="Arial"/>
                <a:sym typeface="Arial"/>
              </a:rPr>
              <a:t>FITB</a:t>
            </a:r>
            <a:endParaRPr/>
          </a:p>
        </p:txBody>
      </p:sp>
      <p:sp>
        <p:nvSpPr>
          <p:cNvPr id="1468" name="Google Shape;1468;p112"/>
          <p:cNvSpPr/>
          <p:nvPr/>
        </p:nvSpPr>
        <p:spPr>
          <a:xfrm>
            <a:off x="768626" y="3949148"/>
            <a:ext cx="4227445" cy="664267"/>
          </a:xfrm>
          <a:prstGeom prst="frame">
            <a:avLst>
              <a:gd fmla="val 24094" name="adj1"/>
            </a:avLst>
          </a:prstGeom>
          <a:solidFill>
            <a:srgbClr val="FFFF84"/>
          </a:solidFill>
          <a:ln cap="flat" cmpd="sng" w="25400">
            <a:solidFill>
              <a:srgbClr val="FF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Tree>
  </p:cSld>
  <p:clrMapOvr>
    <a:masterClrMapping/>
  </p:clrMapOvr>
</p:sld>
</file>

<file path=ppt/slides/slide1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2" name="Shape 1472"/>
        <p:cNvGrpSpPr/>
        <p:nvPr/>
      </p:nvGrpSpPr>
      <p:grpSpPr>
        <a:xfrm>
          <a:off x="0" y="0"/>
          <a:ext cx="0" cy="0"/>
          <a:chOff x="0" y="0"/>
          <a:chExt cx="0" cy="0"/>
        </a:xfrm>
      </p:grpSpPr>
      <p:graphicFrame>
        <p:nvGraphicFramePr>
          <p:cNvPr id="1473" name="Google Shape;1473;p113"/>
          <p:cNvGraphicFramePr/>
          <p:nvPr/>
        </p:nvGraphicFramePr>
        <p:xfrm>
          <a:off x="457200" y="1676400"/>
          <a:ext cx="3000000" cy="3000000"/>
        </p:xfrm>
        <a:graphic>
          <a:graphicData uri="http://schemas.openxmlformats.org/drawingml/2006/table">
            <a:tbl>
              <a:tblPr>
                <a:noFill/>
                <a:tableStyleId>{02B07537-624C-4EAD-A9AA-E5A35CE8A65F}</a:tableStyleId>
              </a:tblPr>
              <a:tblGrid>
                <a:gridCol w="2743200"/>
                <a:gridCol w="2743200"/>
                <a:gridCol w="2743200"/>
              </a:tblGrid>
              <a:tr h="406400">
                <a:tc>
                  <a:txBody>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1"/>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lang="en-US" sz="1200">
                          <a:solidFill>
                            <a:schemeClr val="dk1"/>
                          </a:solidFill>
                        </a:rPr>
                        <a:t>PEX</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i="0" lang="en-US" sz="1200" u="none" cap="none" strike="noStrike">
                          <a:solidFill>
                            <a:schemeClr val="dk1"/>
                          </a:solidFill>
                          <a:latin typeface="Arial"/>
                          <a:ea typeface="Arial"/>
                          <a:cs typeface="Arial"/>
                          <a:sym typeface="Arial"/>
                        </a:rPr>
                        <a:t>PDS/PG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Alter</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Selten &lt; 50 J, meist  &gt; 70 J</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20 – 50 J</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Geschlechtspräferenz</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M&gt;F</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M &gt; F</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i="1" lang="en-US" sz="1200">
                          <a:solidFill>
                            <a:schemeClr val="dk1"/>
                          </a:solidFill>
                        </a:rPr>
                        <a:t>Kammerwinkelstatus</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Enger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Weit geöffnet</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i="1" lang="en-US" sz="1200">
                          <a:solidFill>
                            <a:schemeClr val="dk1"/>
                          </a:solidFill>
                        </a:rPr>
                        <a:t>Wo ist die Iris durchscheinend?</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Pupillensaum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Radiär, mittlere Peripherie</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Krukenberg-Spindel – 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Sampaolesi-Linie – 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Systemische Erkrankung?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Ja</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Nein</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Erhöhtes Risiko für Komplikationen während der CE?</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762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r>
            </a:tbl>
          </a:graphicData>
        </a:graphic>
      </p:graphicFrame>
      <p:sp>
        <p:nvSpPr>
          <p:cNvPr id="1474" name="Google Shape;1474;p113"/>
          <p:cNvSpPr txBox="1"/>
          <p:nvPr>
            <p:ph idx="12" type="sldNum"/>
          </p:nvPr>
        </p:nvSpPr>
        <p:spPr>
          <a:xfrm>
            <a:off x="7010400" y="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1475" name="Google Shape;1475;p113"/>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Q</a:t>
            </a:r>
            <a:endParaRPr/>
          </a:p>
        </p:txBody>
      </p:sp>
      <p:sp>
        <p:nvSpPr>
          <p:cNvPr id="1476" name="Google Shape;1476;p113"/>
          <p:cNvSpPr txBox="1"/>
          <p:nvPr/>
        </p:nvSpPr>
        <p:spPr>
          <a:xfrm>
            <a:off x="4419600" y="4462046"/>
            <a:ext cx="3089307" cy="338554"/>
          </a:xfrm>
          <a:prstGeom prst="rect">
            <a:avLst/>
          </a:prstGeom>
          <a:no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i="1" lang="en-US" sz="1200">
                <a:solidFill>
                  <a:srgbClr val="0000FF"/>
                </a:solidFill>
                <a:latin typeface="Arial"/>
                <a:ea typeface="Arial"/>
                <a:cs typeface="Arial"/>
                <a:sym typeface="Arial"/>
              </a:rPr>
              <a:t>?                                              ?</a:t>
            </a:r>
            <a:endParaRPr/>
          </a:p>
        </p:txBody>
      </p:sp>
      <p:sp>
        <p:nvSpPr>
          <p:cNvPr id="1477" name="Google Shape;1477;p113"/>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 </a:t>
            </a:r>
            <a:r>
              <a:rPr b="1" lang="en-US" sz="1200">
                <a:solidFill>
                  <a:schemeClr val="dk1"/>
                </a:solidFill>
                <a:latin typeface="Arial"/>
                <a:ea typeface="Arial"/>
                <a:cs typeface="Arial"/>
                <a:sym typeface="Arial"/>
              </a:rPr>
              <a:t>FITB</a:t>
            </a:r>
            <a:endParaRPr/>
          </a:p>
        </p:txBody>
      </p:sp>
    </p:spTree>
  </p:cSld>
  <p:clrMapOvr>
    <a:masterClrMapping/>
  </p:clrMapOvr>
</p:sld>
</file>

<file path=ppt/slides/slide1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2" name="Shape 1482"/>
        <p:cNvGrpSpPr/>
        <p:nvPr/>
      </p:nvGrpSpPr>
      <p:grpSpPr>
        <a:xfrm>
          <a:off x="0" y="0"/>
          <a:ext cx="0" cy="0"/>
          <a:chOff x="0" y="0"/>
          <a:chExt cx="0" cy="0"/>
        </a:xfrm>
      </p:grpSpPr>
      <p:graphicFrame>
        <p:nvGraphicFramePr>
          <p:cNvPr id="1483" name="Google Shape;1483;p114"/>
          <p:cNvGraphicFramePr/>
          <p:nvPr/>
        </p:nvGraphicFramePr>
        <p:xfrm>
          <a:off x="457200" y="1685643"/>
          <a:ext cx="3000000" cy="3000000"/>
        </p:xfrm>
        <a:graphic>
          <a:graphicData uri="http://schemas.openxmlformats.org/drawingml/2006/table">
            <a:tbl>
              <a:tblPr>
                <a:noFill/>
                <a:tableStyleId>{02B07537-624C-4EAD-A9AA-E5A35CE8A65F}</a:tableStyleId>
              </a:tblPr>
              <a:tblGrid>
                <a:gridCol w="2743200"/>
                <a:gridCol w="2743200"/>
                <a:gridCol w="2743200"/>
              </a:tblGrid>
              <a:tr h="406400">
                <a:tc>
                  <a:txBody>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1"/>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lang="en-US" sz="1200">
                          <a:solidFill>
                            <a:schemeClr val="dk1"/>
                          </a:solidFill>
                        </a:rPr>
                        <a:t>PEX</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i="0" lang="en-US" sz="1200" u="none" cap="none" strike="noStrike">
                          <a:solidFill>
                            <a:schemeClr val="dk1"/>
                          </a:solidFill>
                          <a:latin typeface="Arial"/>
                          <a:ea typeface="Arial"/>
                          <a:cs typeface="Arial"/>
                          <a:sym typeface="Arial"/>
                        </a:rPr>
                        <a:t>PDS/PG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Alter</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Selten &lt; 50 J, meist  &gt; 70 J</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20 – 50 J</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Geschlechtspräferenz</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M&gt;F</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M &gt; F</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i="1" lang="en-US" sz="1200">
                          <a:solidFill>
                            <a:schemeClr val="dk1"/>
                          </a:solidFill>
                        </a:rPr>
                        <a:t>Kammerwinkelstatus</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Enger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Weit geöffnet</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i="1" lang="en-US" sz="1200">
                          <a:solidFill>
                            <a:schemeClr val="dk1"/>
                          </a:solidFill>
                        </a:rPr>
                        <a:t>Wo ist die Iris durchscheinend?</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Pupillensaum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Radiär, mittlere Peripherie</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Krukenberg-Spindel – 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Sampaolesi-Linie – 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Systemische Erkrankung?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Ja</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Nein</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Erhöhtes Risiko für Komplikationen während der </a:t>
                      </a:r>
                      <a:r>
                        <a:rPr i="1" lang="en-US" sz="1200">
                          <a:solidFill>
                            <a:schemeClr val="dk1"/>
                          </a:solidFill>
                        </a:rPr>
                        <a:t>CE (Katarakt extraktion/ Katarakt-Operation)</a:t>
                      </a:r>
                      <a:r>
                        <a:rPr b="0" i="1" lang="en-US" sz="1200" u="none" cap="none" strike="noStrike">
                          <a:solidFill>
                            <a:schemeClr val="dk1"/>
                          </a:solidFill>
                          <a:latin typeface="Arial"/>
                          <a:ea typeface="Arial"/>
                          <a:cs typeface="Arial"/>
                          <a:sym typeface="Arial"/>
                        </a:rPr>
                        <a:t>?</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Ja</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Nein</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762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r>
            </a:tbl>
          </a:graphicData>
        </a:graphic>
      </p:graphicFrame>
      <p:sp>
        <p:nvSpPr>
          <p:cNvPr id="1484" name="Google Shape;1484;p114"/>
          <p:cNvSpPr txBox="1"/>
          <p:nvPr>
            <p:ph idx="12" type="sldNum"/>
          </p:nvPr>
        </p:nvSpPr>
        <p:spPr>
          <a:xfrm>
            <a:off x="7010400" y="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1485" name="Google Shape;1485;p114"/>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A</a:t>
            </a:r>
            <a:endParaRPr/>
          </a:p>
        </p:txBody>
      </p:sp>
      <p:sp>
        <p:nvSpPr>
          <p:cNvPr id="1486" name="Google Shape;1486;p114"/>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 </a:t>
            </a:r>
            <a:r>
              <a:rPr b="1" lang="en-US" sz="1200">
                <a:solidFill>
                  <a:schemeClr val="dk1"/>
                </a:solidFill>
                <a:latin typeface="Arial"/>
                <a:ea typeface="Arial"/>
                <a:cs typeface="Arial"/>
                <a:sym typeface="Arial"/>
              </a:rPr>
              <a:t>FITB</a:t>
            </a:r>
            <a:endParaRPr/>
          </a:p>
        </p:txBody>
      </p:sp>
    </p:spTree>
  </p:cSld>
  <p:clrMapOvr>
    <a:masterClrMapping/>
  </p:clrMapOvr>
</p:sld>
</file>

<file path=ppt/slides/slide1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1" name="Shape 1491"/>
        <p:cNvGrpSpPr/>
        <p:nvPr/>
      </p:nvGrpSpPr>
      <p:grpSpPr>
        <a:xfrm>
          <a:off x="0" y="0"/>
          <a:ext cx="0" cy="0"/>
          <a:chOff x="0" y="0"/>
          <a:chExt cx="0" cy="0"/>
        </a:xfrm>
      </p:grpSpPr>
      <p:graphicFrame>
        <p:nvGraphicFramePr>
          <p:cNvPr id="1492" name="Google Shape;1492;p115"/>
          <p:cNvGraphicFramePr/>
          <p:nvPr/>
        </p:nvGraphicFramePr>
        <p:xfrm>
          <a:off x="457200" y="1676400"/>
          <a:ext cx="3000000" cy="3000000"/>
        </p:xfrm>
        <a:graphic>
          <a:graphicData uri="http://schemas.openxmlformats.org/drawingml/2006/table">
            <a:tbl>
              <a:tblPr>
                <a:noFill/>
                <a:tableStyleId>{02B07537-624C-4EAD-A9AA-E5A35CE8A65F}</a:tableStyleId>
              </a:tblPr>
              <a:tblGrid>
                <a:gridCol w="2743200"/>
                <a:gridCol w="2743200"/>
                <a:gridCol w="2743200"/>
              </a:tblGrid>
              <a:tr h="406400">
                <a:tc>
                  <a:txBody>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1"/>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lang="en-US" sz="1200">
                          <a:solidFill>
                            <a:schemeClr val="dk1"/>
                          </a:solidFill>
                        </a:rPr>
                        <a:t>PEX</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i="0" lang="en-US" sz="1200" u="none" cap="none" strike="noStrike">
                          <a:solidFill>
                            <a:schemeClr val="dk1"/>
                          </a:solidFill>
                          <a:latin typeface="Arial"/>
                          <a:ea typeface="Arial"/>
                          <a:cs typeface="Arial"/>
                          <a:sym typeface="Arial"/>
                        </a:rPr>
                        <a:t>PDS/PG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Alter</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 &lt; 50 J, meist  &gt; 70 J</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20 – 50 J</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Geschlechtspräferenz</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M&gt;F</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M &gt; F</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Kammerwinkelstatus</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Enger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Weit geöffnet</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Wo ist die Iris durchscheinend?</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Pupillensaum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Radiär, mittlere Peripherie</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Krukenberg-Spindel – 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Sampaolesi-Linie – 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Systemische Erkrankung?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Ja</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Nein</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Erhöhtes Risiko für Komplikationen während der CE?</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Ja</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Nein</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762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r>
            </a:tbl>
          </a:graphicData>
        </a:graphic>
      </p:graphicFrame>
      <p:sp>
        <p:nvSpPr>
          <p:cNvPr id="1493" name="Google Shape;1493;p115"/>
          <p:cNvSpPr txBox="1"/>
          <p:nvPr>
            <p:ph idx="12" type="sldNum"/>
          </p:nvPr>
        </p:nvSpPr>
        <p:spPr>
          <a:xfrm>
            <a:off x="7010400" y="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1494" name="Google Shape;1494;p115"/>
          <p:cNvSpPr txBox="1"/>
          <p:nvPr/>
        </p:nvSpPr>
        <p:spPr>
          <a:xfrm>
            <a:off x="381000" y="4953000"/>
            <a:ext cx="8458200" cy="395100"/>
          </a:xfrm>
          <a:prstGeom prst="rect">
            <a:avLst/>
          </a:prstGeom>
          <a:solidFill>
            <a:srgbClr val="FFC000"/>
          </a:solidFill>
          <a:ln>
            <a:noFill/>
          </a:ln>
        </p:spPr>
        <p:txBody>
          <a:bodyPr anchorCtr="0" anchor="t" bIns="12700" lIns="25400" spcFirstLastPara="1" rIns="25400" wrap="square" tIns="12700">
            <a:spAutoFit/>
          </a:bodyPr>
          <a:lstStyle/>
          <a:p>
            <a:pPr indent="0" lvl="0" marL="0" marR="0" rtl="0" algn="l">
              <a:spcBef>
                <a:spcPts val="0"/>
              </a:spcBef>
              <a:spcAft>
                <a:spcPts val="0"/>
              </a:spcAft>
              <a:buClr>
                <a:srgbClr val="0000FF"/>
              </a:buClr>
              <a:buSzPts val="1200"/>
              <a:buFont typeface="Noto Sans Symbols"/>
              <a:buNone/>
            </a:pPr>
            <a:r>
              <a:rPr lang="en-US" sz="1200">
                <a:solidFill>
                  <a:srgbClr val="0000FF"/>
                </a:solidFill>
                <a:latin typeface="Arial"/>
                <a:ea typeface="Arial"/>
                <a:cs typeface="Arial"/>
                <a:sym typeface="Arial"/>
              </a:rPr>
              <a:t>Eine wichtige Ursache für das erhöhte Risiko intraoperativer Komplikationen während einer CE-</a:t>
            </a:r>
            <a:r>
              <a:rPr lang="en-US" sz="1200">
                <a:solidFill>
                  <a:srgbClr val="0000FF"/>
                </a:solidFill>
                <a:latin typeface="Arial"/>
                <a:ea typeface="Arial"/>
                <a:cs typeface="Arial"/>
                <a:sym typeface="Arial"/>
                <a:extLst>
                  <a:ext uri="http://customooxmlschemas.google.com/">
                    <go:slidesCustomData xmlns:go="http://customooxmlschemas.google.com/" textRoundtripDataId="64"/>
                  </a:ext>
                </a:extLst>
              </a:rPr>
              <a:t>Operation</a:t>
            </a:r>
            <a:r>
              <a:rPr lang="en-US" sz="1200">
                <a:solidFill>
                  <a:srgbClr val="0000FF"/>
                </a:solidFill>
                <a:latin typeface="Arial"/>
                <a:ea typeface="Arial"/>
                <a:cs typeface="Arial"/>
                <a:sym typeface="Arial"/>
              </a:rPr>
              <a:t> bei </a:t>
            </a:r>
            <a:r>
              <a:rPr lang="en-US" sz="1200">
                <a:solidFill>
                  <a:srgbClr val="0000FF"/>
                </a:solidFill>
              </a:rPr>
              <a:t>PEX</a:t>
            </a:r>
            <a:r>
              <a:rPr lang="en-US" sz="1200">
                <a:solidFill>
                  <a:srgbClr val="0000FF"/>
                </a:solidFill>
                <a:latin typeface="Arial"/>
                <a:ea typeface="Arial"/>
                <a:cs typeface="Arial"/>
                <a:sym typeface="Arial"/>
              </a:rPr>
              <a:t> ist die mit dieser Erkrankung verbundene Schwäche der Zonulae. Geschwächte Zonulae sind kein Merkmal von PDS.</a:t>
            </a:r>
            <a:endParaRPr/>
          </a:p>
        </p:txBody>
      </p:sp>
      <p:sp>
        <p:nvSpPr>
          <p:cNvPr id="1495" name="Google Shape;1495;p115"/>
          <p:cNvSpPr/>
          <p:nvPr/>
        </p:nvSpPr>
        <p:spPr>
          <a:xfrm>
            <a:off x="2514600" y="5095698"/>
            <a:ext cx="685800" cy="252300"/>
          </a:xfrm>
          <a:prstGeom prst="rect">
            <a:avLst/>
          </a:prstGeom>
          <a:solidFill>
            <a:srgbClr val="0000FF"/>
          </a:solidFill>
          <a:ln cap="flat" cmpd="sng" w="12700">
            <a:solidFill>
              <a:schemeClr val="dk1"/>
            </a:solidFill>
            <a:prstDash val="solid"/>
            <a:round/>
            <a:headEnd len="sm" w="sm" type="none"/>
            <a:tailEnd len="sm" w="sm" type="none"/>
          </a:ln>
        </p:spPr>
        <p:txBody>
          <a:bodyPr anchorCtr="0" anchor="ctr" bIns="12700" lIns="25400" spcFirstLastPara="1" rIns="25400" wrap="square" tIns="12700">
            <a:noAutofit/>
          </a:bodyPr>
          <a:lstStyle/>
          <a:p>
            <a:pPr indent="0" lvl="0" marL="0" marR="0" rtl="0" algn="l">
              <a:spcBef>
                <a:spcPts val="0"/>
              </a:spcBef>
              <a:spcAft>
                <a:spcPts val="0"/>
              </a:spcAft>
              <a:buNone/>
            </a:pPr>
            <a:r>
              <a:t/>
            </a:r>
            <a:endParaRPr/>
          </a:p>
        </p:txBody>
      </p:sp>
      <p:sp>
        <p:nvSpPr>
          <p:cNvPr id="1496" name="Google Shape;1496;p115"/>
          <p:cNvSpPr/>
          <p:nvPr/>
        </p:nvSpPr>
        <p:spPr>
          <a:xfrm>
            <a:off x="4132250" y="5139125"/>
            <a:ext cx="960300" cy="252300"/>
          </a:xfrm>
          <a:prstGeom prst="rect">
            <a:avLst/>
          </a:prstGeom>
          <a:solidFill>
            <a:srgbClr val="0000FF"/>
          </a:solidFill>
          <a:ln cap="flat" cmpd="sng" w="12700">
            <a:solidFill>
              <a:schemeClr val="dk1"/>
            </a:solidFill>
            <a:prstDash val="solid"/>
            <a:round/>
            <a:headEnd len="sm" w="sm" type="none"/>
            <a:tailEnd len="sm" w="sm" type="none"/>
          </a:ln>
        </p:spPr>
        <p:txBody>
          <a:bodyPr anchorCtr="0" anchor="ctr" bIns="12700" lIns="25400" spcFirstLastPara="1" rIns="25400" wrap="square" tIns="12700">
            <a:noAutofit/>
          </a:bodyPr>
          <a:lstStyle/>
          <a:p>
            <a:pPr indent="0" lvl="0" marL="0" marR="0" rtl="0" algn="l">
              <a:spcBef>
                <a:spcPts val="0"/>
              </a:spcBef>
              <a:spcAft>
                <a:spcPts val="0"/>
              </a:spcAft>
              <a:buNone/>
            </a:pPr>
            <a:r>
              <a:t/>
            </a:r>
            <a:endParaRPr/>
          </a:p>
        </p:txBody>
      </p:sp>
      <p:sp>
        <p:nvSpPr>
          <p:cNvPr id="1497" name="Google Shape;1497;p115"/>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Q</a:t>
            </a:r>
            <a:endParaRPr/>
          </a:p>
        </p:txBody>
      </p:sp>
      <p:sp>
        <p:nvSpPr>
          <p:cNvPr id="1498" name="Google Shape;1498;p115"/>
          <p:cNvSpPr/>
          <p:nvPr/>
        </p:nvSpPr>
        <p:spPr>
          <a:xfrm>
            <a:off x="76200" y="4343400"/>
            <a:ext cx="7924800" cy="533400"/>
          </a:xfrm>
          <a:prstGeom prst="ellipse">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499" name="Google Shape;1499;p115"/>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 </a:t>
            </a:r>
            <a:r>
              <a:rPr b="1" lang="en-US" sz="1200">
                <a:solidFill>
                  <a:schemeClr val="dk1"/>
                </a:solidFill>
                <a:latin typeface="Arial"/>
                <a:ea typeface="Arial"/>
                <a:cs typeface="Arial"/>
                <a:sym typeface="Arial"/>
              </a:rPr>
              <a:t>FITB</a:t>
            </a:r>
            <a:endParaRPr/>
          </a:p>
        </p:txBody>
      </p:sp>
    </p:spTree>
  </p:cSld>
  <p:clrMapOvr>
    <a:masterClrMapping/>
  </p:clrMapOvr>
</p:sld>
</file>

<file path=ppt/slides/slide1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4" name="Shape 1504"/>
        <p:cNvGrpSpPr/>
        <p:nvPr/>
      </p:nvGrpSpPr>
      <p:grpSpPr>
        <a:xfrm>
          <a:off x="0" y="0"/>
          <a:ext cx="0" cy="0"/>
          <a:chOff x="0" y="0"/>
          <a:chExt cx="0" cy="0"/>
        </a:xfrm>
      </p:grpSpPr>
      <p:graphicFrame>
        <p:nvGraphicFramePr>
          <p:cNvPr id="1505" name="Google Shape;1505;p116"/>
          <p:cNvGraphicFramePr/>
          <p:nvPr/>
        </p:nvGraphicFramePr>
        <p:xfrm>
          <a:off x="457200" y="1676400"/>
          <a:ext cx="3000000" cy="3000000"/>
        </p:xfrm>
        <a:graphic>
          <a:graphicData uri="http://schemas.openxmlformats.org/drawingml/2006/table">
            <a:tbl>
              <a:tblPr>
                <a:noFill/>
                <a:tableStyleId>{02B07537-624C-4EAD-A9AA-E5A35CE8A65F}</a:tableStyleId>
              </a:tblPr>
              <a:tblGrid>
                <a:gridCol w="2743200"/>
                <a:gridCol w="2743200"/>
                <a:gridCol w="2743200"/>
              </a:tblGrid>
              <a:tr h="406400">
                <a:tc>
                  <a:txBody>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1"/>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lang="en-US" sz="1200">
                          <a:solidFill>
                            <a:schemeClr val="dk1"/>
                          </a:solidFill>
                        </a:rPr>
                        <a:t>PEX</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i="0" lang="en-US" sz="1200" u="none" cap="none" strike="noStrike">
                          <a:solidFill>
                            <a:schemeClr val="dk1"/>
                          </a:solidFill>
                          <a:latin typeface="Arial"/>
                          <a:ea typeface="Arial"/>
                          <a:cs typeface="Arial"/>
                          <a:sym typeface="Arial"/>
                        </a:rPr>
                        <a:t>PDS/PG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Alter</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 &lt; 50 J, meist  &gt; 70 J</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20 – 50 J</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Geschlechtspräferenz</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M&gt;F</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M &gt; F</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Kammerwinkelstatus</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Enger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Weit geöffnet</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Wo ist die Iris durchscheinend?</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Pupillensaum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Radiär, mittlere Peripherie</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Krukenberg-Spindel – 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Sampaolesi-Linie – 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Systemische Erkrankung?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Ja</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Nein</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Erhöhtes Risiko für Komplikationen während der CE?</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Ja</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Nein</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762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r>
            </a:tbl>
          </a:graphicData>
        </a:graphic>
      </p:graphicFrame>
      <p:sp>
        <p:nvSpPr>
          <p:cNvPr id="1506" name="Google Shape;1506;p116"/>
          <p:cNvSpPr txBox="1"/>
          <p:nvPr>
            <p:ph idx="12" type="sldNum"/>
          </p:nvPr>
        </p:nvSpPr>
        <p:spPr>
          <a:xfrm>
            <a:off x="7010400" y="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1507" name="Google Shape;1507;p116"/>
          <p:cNvSpPr txBox="1"/>
          <p:nvPr/>
        </p:nvSpPr>
        <p:spPr>
          <a:xfrm>
            <a:off x="381000" y="4953000"/>
            <a:ext cx="8458200" cy="395100"/>
          </a:xfrm>
          <a:prstGeom prst="rect">
            <a:avLst/>
          </a:prstGeom>
          <a:solidFill>
            <a:srgbClr val="FFC000"/>
          </a:solidFill>
          <a:ln>
            <a:noFill/>
          </a:ln>
        </p:spPr>
        <p:txBody>
          <a:bodyPr anchorCtr="0" anchor="t" bIns="12700" lIns="25400" spcFirstLastPara="1" rIns="25400" wrap="square" tIns="12700">
            <a:spAutoFit/>
          </a:bodyPr>
          <a:lstStyle/>
          <a:p>
            <a:pPr indent="0" lvl="0" marL="0" marR="0" rtl="0" algn="l">
              <a:spcBef>
                <a:spcPts val="0"/>
              </a:spcBef>
              <a:spcAft>
                <a:spcPts val="0"/>
              </a:spcAft>
              <a:buClr>
                <a:srgbClr val="0000FF"/>
              </a:buClr>
              <a:buSzPts val="1200"/>
              <a:buFont typeface="Noto Sans Symbols"/>
              <a:buNone/>
            </a:pPr>
            <a:r>
              <a:rPr lang="en-US" sz="1200">
                <a:solidFill>
                  <a:srgbClr val="0000FF"/>
                </a:solidFill>
                <a:latin typeface="Arial"/>
                <a:ea typeface="Arial"/>
                <a:cs typeface="Arial"/>
                <a:sym typeface="Arial"/>
              </a:rPr>
              <a:t>Eine wichtige Ursache für das erhöhte Risiko intraoperativer Komplikationen während einer CE-Operation bei </a:t>
            </a:r>
            <a:r>
              <a:rPr lang="en-US" sz="1200">
                <a:solidFill>
                  <a:srgbClr val="0000FF"/>
                </a:solidFill>
              </a:rPr>
              <a:t>PEX</a:t>
            </a:r>
            <a:r>
              <a:rPr lang="en-US" sz="1200">
                <a:solidFill>
                  <a:srgbClr val="0000FF"/>
                </a:solidFill>
                <a:latin typeface="Arial"/>
                <a:ea typeface="Arial"/>
                <a:cs typeface="Arial"/>
                <a:sym typeface="Arial"/>
              </a:rPr>
              <a:t> ist die mit dieser Erkrankung verbundene Schwäche </a:t>
            </a:r>
            <a:r>
              <a:rPr lang="en-US" sz="1200">
                <a:solidFill>
                  <a:schemeClr val="dk1"/>
                </a:solidFill>
                <a:latin typeface="Arial"/>
                <a:ea typeface="Arial"/>
                <a:cs typeface="Arial"/>
                <a:sym typeface="Arial"/>
              </a:rPr>
              <a:t>der Zonulae</a:t>
            </a:r>
            <a:r>
              <a:rPr lang="en-US" sz="1200">
                <a:solidFill>
                  <a:srgbClr val="0000FF"/>
                </a:solidFill>
                <a:latin typeface="Arial"/>
                <a:ea typeface="Arial"/>
                <a:cs typeface="Arial"/>
                <a:sym typeface="Arial"/>
              </a:rPr>
              <a:t>. Geschwächte </a:t>
            </a:r>
            <a:r>
              <a:rPr lang="en-US" sz="1200">
                <a:solidFill>
                  <a:schemeClr val="dk1"/>
                </a:solidFill>
                <a:latin typeface="Arial"/>
                <a:ea typeface="Arial"/>
                <a:cs typeface="Arial"/>
                <a:sym typeface="Arial"/>
              </a:rPr>
              <a:t>Zonulae </a:t>
            </a:r>
            <a:r>
              <a:rPr lang="en-US" sz="1200">
                <a:solidFill>
                  <a:srgbClr val="0000FF"/>
                </a:solidFill>
                <a:latin typeface="Arial"/>
                <a:ea typeface="Arial"/>
                <a:cs typeface="Arial"/>
                <a:sym typeface="Arial"/>
              </a:rPr>
              <a:t>sind kein Merkmal von PDS.</a:t>
            </a:r>
            <a:endParaRPr/>
          </a:p>
        </p:txBody>
      </p:sp>
      <p:sp>
        <p:nvSpPr>
          <p:cNvPr id="1508" name="Google Shape;1508;p116"/>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A</a:t>
            </a:r>
            <a:endParaRPr/>
          </a:p>
        </p:txBody>
      </p:sp>
      <p:sp>
        <p:nvSpPr>
          <p:cNvPr id="1509" name="Google Shape;1509;p116"/>
          <p:cNvSpPr/>
          <p:nvPr/>
        </p:nvSpPr>
        <p:spPr>
          <a:xfrm>
            <a:off x="76200" y="4343400"/>
            <a:ext cx="7924800" cy="533400"/>
          </a:xfrm>
          <a:prstGeom prst="ellipse">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510" name="Google Shape;1510;p116"/>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 </a:t>
            </a:r>
            <a:r>
              <a:rPr b="1" lang="en-US" sz="1200">
                <a:solidFill>
                  <a:schemeClr val="dk1"/>
                </a:solidFill>
                <a:latin typeface="Arial"/>
                <a:ea typeface="Arial"/>
                <a:cs typeface="Arial"/>
                <a:sym typeface="Arial"/>
              </a:rPr>
              <a:t>FITB</a:t>
            </a:r>
            <a:endParaRPr/>
          </a:p>
        </p:txBody>
      </p:sp>
    </p:spTree>
  </p:cSld>
  <p:clrMapOvr>
    <a:masterClrMapping/>
  </p:clrMapOvr>
</p:sld>
</file>

<file path=ppt/slides/slide1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5" name="Shape 1515"/>
        <p:cNvGrpSpPr/>
        <p:nvPr/>
      </p:nvGrpSpPr>
      <p:grpSpPr>
        <a:xfrm>
          <a:off x="0" y="0"/>
          <a:ext cx="0" cy="0"/>
          <a:chOff x="0" y="0"/>
          <a:chExt cx="0" cy="0"/>
        </a:xfrm>
      </p:grpSpPr>
      <p:graphicFrame>
        <p:nvGraphicFramePr>
          <p:cNvPr id="1516" name="Google Shape;1516;p117"/>
          <p:cNvGraphicFramePr/>
          <p:nvPr/>
        </p:nvGraphicFramePr>
        <p:xfrm>
          <a:off x="457200" y="1676400"/>
          <a:ext cx="3000000" cy="3000000"/>
        </p:xfrm>
        <a:graphic>
          <a:graphicData uri="http://schemas.openxmlformats.org/drawingml/2006/table">
            <a:tbl>
              <a:tblPr>
                <a:noFill/>
                <a:tableStyleId>{02B07537-624C-4EAD-A9AA-E5A35CE8A65F}</a:tableStyleId>
              </a:tblPr>
              <a:tblGrid>
                <a:gridCol w="2743200"/>
                <a:gridCol w="2743200"/>
                <a:gridCol w="2743200"/>
              </a:tblGrid>
              <a:tr h="406400">
                <a:tc>
                  <a:txBody>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B2B2B2"/>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1"/>
                    </a:solidFill>
                  </a:tcPr>
                </a:tc>
                <a:tc>
                  <a:txBody>
                    <a:bodyPr/>
                    <a:lstStyle/>
                    <a:p>
                      <a:pPr indent="0" lvl="0" marL="0" marR="0" rtl="0" algn="l">
                        <a:lnSpc>
                          <a:spcPct val="100000"/>
                        </a:lnSpc>
                        <a:spcBef>
                          <a:spcPts val="0"/>
                        </a:spcBef>
                        <a:spcAft>
                          <a:spcPts val="0"/>
                        </a:spcAft>
                        <a:buClr>
                          <a:srgbClr val="B2B2B2"/>
                        </a:buClr>
                        <a:buSzPts val="1200"/>
                        <a:buFont typeface="Arial"/>
                        <a:buNone/>
                      </a:pPr>
                      <a:r>
                        <a:rPr b="1" lang="en-US" sz="1200">
                          <a:solidFill>
                            <a:srgbClr val="B2B2B2"/>
                          </a:solidFill>
                        </a:rPr>
                        <a:t>PEX</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c>
                  <a:txBody>
                    <a:bodyPr/>
                    <a:lstStyle/>
                    <a:p>
                      <a:pPr indent="0" lvl="0" marL="0" marR="0" rtl="0" algn="l">
                        <a:lnSpc>
                          <a:spcPct val="100000"/>
                        </a:lnSpc>
                        <a:spcBef>
                          <a:spcPts val="0"/>
                        </a:spcBef>
                        <a:spcAft>
                          <a:spcPts val="0"/>
                        </a:spcAft>
                        <a:buClr>
                          <a:srgbClr val="B2B2B2"/>
                        </a:buClr>
                        <a:buSzPts val="1200"/>
                        <a:buFont typeface="Arial"/>
                        <a:buNone/>
                      </a:pPr>
                      <a:r>
                        <a:rPr b="1" i="0" lang="en-US" sz="1200" u="none" cap="none" strike="noStrike">
                          <a:solidFill>
                            <a:srgbClr val="B2B2B2"/>
                          </a:solidFill>
                          <a:latin typeface="Arial"/>
                          <a:ea typeface="Arial"/>
                          <a:cs typeface="Arial"/>
                          <a:sym typeface="Arial"/>
                        </a:rPr>
                        <a:t>PDS/PG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Alter</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 &lt; 50 J, meist  &gt; 70 J</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20er – 40er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Geschlechtspräferenz</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F &gt; 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M &gt; F</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Kammerwinkelstatus</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Enger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Weit geöffnet</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Wo ist die Iris durchscheinend?</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Pupillensaum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Radiär, mittlere Peripherie</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2B2B2"/>
                        </a:buClr>
                        <a:buSzPts val="1200"/>
                        <a:buFont typeface="Arial"/>
                        <a:buNone/>
                      </a:pPr>
                      <a:r>
                        <a:rPr b="0" i="1" lang="en-US" sz="1200" u="none" cap="none" strike="noStrike">
                          <a:solidFill>
                            <a:srgbClr val="B2B2B2"/>
                          </a:solidFill>
                          <a:latin typeface="Arial"/>
                          <a:ea typeface="Arial"/>
                          <a:cs typeface="Arial"/>
                          <a:sym typeface="Arial"/>
                        </a:rPr>
                        <a:t>Krukenberg-Spindel – 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2B2B2"/>
                        </a:buClr>
                        <a:buSzPts val="1200"/>
                        <a:buFont typeface="Arial"/>
                        <a:buNone/>
                      </a:pPr>
                      <a:r>
                        <a:rPr b="1" lang="en-US" sz="1200">
                          <a:solidFill>
                            <a:srgbClr val="B2B2B2"/>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2B2B2"/>
                        </a:buClr>
                        <a:buSzPts val="1200"/>
                        <a:buFont typeface="Arial"/>
                        <a:buNone/>
                      </a:pPr>
                      <a:r>
                        <a:rPr b="1" i="0" lang="en-US" sz="1200" u="none" cap="none" strike="noStrike">
                          <a:solidFill>
                            <a:srgbClr val="B2B2B2"/>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2B2B2"/>
                        </a:buClr>
                        <a:buSzPts val="1200"/>
                        <a:buFont typeface="Arial"/>
                        <a:buNone/>
                      </a:pPr>
                      <a:r>
                        <a:rPr b="0" i="1" lang="en-US" sz="1200" u="none" cap="none" strike="noStrike">
                          <a:solidFill>
                            <a:srgbClr val="B2B2B2"/>
                          </a:solidFill>
                          <a:latin typeface="Arial"/>
                          <a:ea typeface="Arial"/>
                          <a:cs typeface="Arial"/>
                          <a:sym typeface="Arial"/>
                        </a:rPr>
                        <a:t>Sampaolesi-Linie – 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2B2B2"/>
                        </a:buClr>
                        <a:buSzPts val="1200"/>
                        <a:buFont typeface="Arial"/>
                        <a:buNone/>
                      </a:pPr>
                      <a:r>
                        <a:rPr b="1" i="0" lang="en-US" sz="1200" u="none" cap="none" strike="noStrike">
                          <a:solidFill>
                            <a:srgbClr val="B2B2B2"/>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2B2B2"/>
                        </a:buClr>
                        <a:buSzPts val="1200"/>
                        <a:buFont typeface="Arial"/>
                        <a:buNone/>
                      </a:pPr>
                      <a:r>
                        <a:rPr b="1" lang="en-US" sz="1200">
                          <a:solidFill>
                            <a:srgbClr val="B2B2B2"/>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2B2B2"/>
                        </a:buClr>
                        <a:buSzPts val="1200"/>
                        <a:buFont typeface="Arial"/>
                        <a:buNone/>
                      </a:pPr>
                      <a:r>
                        <a:rPr b="0" i="1" lang="en-US" sz="1200" u="none" cap="none" strike="noStrike">
                          <a:solidFill>
                            <a:srgbClr val="B2B2B2"/>
                          </a:solidFill>
                          <a:latin typeface="Arial"/>
                          <a:ea typeface="Arial"/>
                          <a:cs typeface="Arial"/>
                          <a:sym typeface="Arial"/>
                        </a:rPr>
                        <a:t>Systemische Erkrankung?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2B2B2"/>
                        </a:buClr>
                        <a:buSzPts val="1200"/>
                        <a:buFont typeface="Arial"/>
                        <a:buNone/>
                      </a:pPr>
                      <a:r>
                        <a:rPr b="1" i="0" lang="en-US" sz="1200" u="none" cap="none" strike="noStrike">
                          <a:solidFill>
                            <a:srgbClr val="B2B2B2"/>
                          </a:solidFill>
                          <a:latin typeface="Arial"/>
                          <a:ea typeface="Arial"/>
                          <a:cs typeface="Arial"/>
                          <a:sym typeface="Arial"/>
                        </a:rPr>
                        <a:t>Ja</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2B2B2"/>
                        </a:buClr>
                        <a:buSzPts val="1200"/>
                        <a:buFont typeface="Arial"/>
                        <a:buNone/>
                      </a:pPr>
                      <a:r>
                        <a:rPr b="1" i="0" lang="en-US" sz="1200" u="none" cap="none" strike="noStrike">
                          <a:solidFill>
                            <a:srgbClr val="B2B2B2"/>
                          </a:solidFill>
                          <a:latin typeface="Arial"/>
                          <a:ea typeface="Arial"/>
                          <a:cs typeface="Arial"/>
                          <a:sym typeface="Arial"/>
                        </a:rPr>
                        <a:t>Nein</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Erhöhtes Risiko für Komplikationen während der CE?</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Ja</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Nein</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762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r>
            </a:tbl>
          </a:graphicData>
        </a:graphic>
      </p:graphicFrame>
      <p:sp>
        <p:nvSpPr>
          <p:cNvPr id="1517" name="Google Shape;1517;p117"/>
          <p:cNvSpPr txBox="1"/>
          <p:nvPr>
            <p:ph idx="12" type="sldNum"/>
          </p:nvPr>
        </p:nvSpPr>
        <p:spPr>
          <a:xfrm>
            <a:off x="7010400" y="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1518" name="Google Shape;1518;p117"/>
          <p:cNvSpPr txBox="1"/>
          <p:nvPr/>
        </p:nvSpPr>
        <p:spPr>
          <a:xfrm>
            <a:off x="1257300" y="2647891"/>
            <a:ext cx="5943600" cy="1349400"/>
          </a:xfrm>
          <a:prstGeom prst="rect">
            <a:avLst/>
          </a:prstGeom>
          <a:solidFill>
            <a:srgbClr val="456767"/>
          </a:solidFill>
          <a:ln>
            <a:noFill/>
          </a:ln>
        </p:spPr>
        <p:txBody>
          <a:bodyPr anchorCtr="0" anchor="t" bIns="12700" lIns="25400" spcFirstLastPara="1" rIns="25400" wrap="square" tIns="12700">
            <a:spAutoFit/>
          </a:bodyPr>
          <a:lstStyle/>
          <a:p>
            <a:pPr indent="0" lvl="0" marL="0" marR="0" rtl="0" algn="l">
              <a:spcBef>
                <a:spcPts val="0"/>
              </a:spcBef>
              <a:spcAft>
                <a:spcPts val="0"/>
              </a:spcAft>
              <a:buClr>
                <a:schemeClr val="lt1"/>
              </a:buClr>
              <a:buSzPts val="1200"/>
              <a:buFont typeface="Noto Sans Symbols"/>
              <a:buNone/>
            </a:pPr>
            <a:r>
              <a:rPr i="1" lang="en-US" sz="1200">
                <a:solidFill>
                  <a:schemeClr val="lt1"/>
                </a:solidFill>
                <a:latin typeface="Arial"/>
                <a:ea typeface="Arial"/>
                <a:cs typeface="Arial"/>
                <a:sym typeface="Arial"/>
              </a:rPr>
              <a:t>Abgesehen von Komplikationen aufgrund einer </a:t>
            </a:r>
            <a:r>
              <a:rPr i="1" lang="en-US" sz="1200">
                <a:solidFill>
                  <a:schemeClr val="lt1"/>
                </a:solidFill>
              </a:rPr>
              <a:t>Zonulaschwäche</a:t>
            </a:r>
            <a:r>
              <a:rPr i="1" lang="en-US" sz="1200">
                <a:solidFill>
                  <a:schemeClr val="lt1"/>
                </a:solidFill>
                <a:latin typeface="Arial"/>
                <a:ea typeface="Arial"/>
                <a:cs typeface="Arial"/>
                <a:sym typeface="Arial"/>
              </a:rPr>
              <a:t>: Welches </a:t>
            </a:r>
            <a:r>
              <a:rPr b="1" lang="en-US" sz="1200">
                <a:solidFill>
                  <a:schemeClr val="lt1"/>
                </a:solidFill>
                <a:latin typeface="Arial"/>
                <a:ea typeface="Arial"/>
                <a:cs typeface="Arial"/>
                <a:sym typeface="Arial"/>
              </a:rPr>
              <a:t>irisbezogene </a:t>
            </a:r>
            <a:r>
              <a:rPr i="1" lang="en-US" sz="1200">
                <a:solidFill>
                  <a:schemeClr val="lt1"/>
                </a:solidFill>
                <a:latin typeface="Arial"/>
                <a:ea typeface="Arial"/>
                <a:cs typeface="Arial"/>
                <a:sym typeface="Arial"/>
              </a:rPr>
              <a:t>Problem erschwert die CE bei </a:t>
            </a:r>
            <a:r>
              <a:rPr i="1" lang="en-US" sz="1200">
                <a:solidFill>
                  <a:schemeClr val="lt1"/>
                </a:solidFill>
              </a:rPr>
              <a:t>PEX</a:t>
            </a:r>
            <a:r>
              <a:rPr i="1" lang="en-US" sz="1200">
                <a:solidFill>
                  <a:schemeClr val="lt1"/>
                </a:solidFill>
                <a:latin typeface="Arial"/>
                <a:ea typeface="Arial"/>
                <a:cs typeface="Arial"/>
                <a:sym typeface="Arial"/>
              </a:rPr>
              <a:t> zusätzlich?</a:t>
            </a:r>
            <a:endParaRPr i="1" sz="1400">
              <a:solidFill>
                <a:srgbClr val="456767"/>
              </a:solidFill>
              <a:latin typeface="Arial"/>
              <a:ea typeface="Arial"/>
              <a:cs typeface="Arial"/>
              <a:sym typeface="Arial"/>
            </a:endParaRPr>
          </a:p>
          <a:p>
            <a:pPr indent="0" lvl="0" marL="0" marR="0" rtl="0" algn="l">
              <a:spcBef>
                <a:spcPts val="0"/>
              </a:spcBef>
              <a:spcAft>
                <a:spcPts val="0"/>
              </a:spcAft>
              <a:buClr>
                <a:srgbClr val="456767"/>
              </a:buClr>
              <a:buSzPts val="1200"/>
              <a:buFont typeface="Noto Sans Symbols"/>
              <a:buNone/>
            </a:pPr>
            <a:r>
              <a:rPr lang="en-US" sz="1200">
                <a:solidFill>
                  <a:srgbClr val="456767"/>
                </a:solidFill>
              </a:rPr>
              <a:t>PEX</a:t>
            </a:r>
            <a:r>
              <a:rPr lang="en-US" sz="1200">
                <a:solidFill>
                  <a:srgbClr val="456767"/>
                </a:solidFill>
                <a:latin typeface="Arial"/>
                <a:ea typeface="Arial"/>
                <a:cs typeface="Arial"/>
                <a:sym typeface="Arial"/>
              </a:rPr>
              <a:t>-Augen neigen dazu, sich schlecht zu erweitern</a:t>
            </a:r>
            <a:endParaRPr/>
          </a:p>
          <a:p>
            <a:pPr indent="0" lvl="0" marL="0" marR="0" rtl="0" algn="l">
              <a:spcBef>
                <a:spcPts val="0"/>
              </a:spcBef>
              <a:spcAft>
                <a:spcPts val="0"/>
              </a:spcAft>
              <a:buClr>
                <a:schemeClr val="dk1"/>
              </a:buClr>
              <a:buSzPts val="1400"/>
              <a:buFont typeface="Noto Sans Symbols"/>
              <a:buNone/>
            </a:pPr>
            <a:r>
              <a:t/>
            </a:r>
            <a:endParaRPr sz="1400">
              <a:solidFill>
                <a:srgbClr val="456767"/>
              </a:solidFill>
              <a:latin typeface="Arial"/>
              <a:ea typeface="Arial"/>
              <a:cs typeface="Arial"/>
              <a:sym typeface="Arial"/>
            </a:endParaRPr>
          </a:p>
          <a:p>
            <a:pPr indent="0" lvl="0" marL="0" marR="0" rtl="0" algn="l">
              <a:spcBef>
                <a:spcPts val="0"/>
              </a:spcBef>
              <a:spcAft>
                <a:spcPts val="0"/>
              </a:spcAft>
              <a:buClr>
                <a:srgbClr val="456767"/>
              </a:buClr>
              <a:buSzPts val="1200"/>
              <a:buFont typeface="Noto Sans Symbols"/>
              <a:buNone/>
            </a:pPr>
            <a:r>
              <a:rPr i="1" lang="en-US" sz="1200">
                <a:solidFill>
                  <a:srgbClr val="456767"/>
                </a:solidFill>
                <a:latin typeface="Arial"/>
                <a:ea typeface="Arial"/>
                <a:cs typeface="Arial"/>
                <a:sym typeface="Arial"/>
              </a:rPr>
              <a:t>Warum weiten sie sich nur schlecht?</a:t>
            </a:r>
            <a:endParaRPr/>
          </a:p>
          <a:p>
            <a:pPr indent="0" lvl="0" marL="0" marR="0" rtl="0" algn="l">
              <a:spcBef>
                <a:spcPts val="0"/>
              </a:spcBef>
              <a:spcAft>
                <a:spcPts val="0"/>
              </a:spcAft>
              <a:buClr>
                <a:srgbClr val="456767"/>
              </a:buClr>
              <a:buSzPts val="1200"/>
              <a:buFont typeface="Noto Sans Symbols"/>
              <a:buNone/>
            </a:pPr>
            <a:r>
              <a:rPr lang="en-US" sz="1200">
                <a:solidFill>
                  <a:srgbClr val="456767"/>
                </a:solidFill>
                <a:latin typeface="Arial"/>
                <a:ea typeface="Arial"/>
                <a:cs typeface="Arial"/>
                <a:sym typeface="Arial"/>
              </a:rPr>
              <a:t>Das Vorhandensein von fibrillärem Material im Dilatationsmuskel (und dessen Blutgefäßen) beeinträchtigt die Pupillenerweiterung</a:t>
            </a:r>
            <a:endParaRPr/>
          </a:p>
        </p:txBody>
      </p:sp>
      <p:sp>
        <p:nvSpPr>
          <p:cNvPr id="1519" name="Google Shape;1519;p117"/>
          <p:cNvSpPr txBox="1"/>
          <p:nvPr/>
        </p:nvSpPr>
        <p:spPr>
          <a:xfrm>
            <a:off x="381000" y="4953000"/>
            <a:ext cx="8458200" cy="395100"/>
          </a:xfrm>
          <a:prstGeom prst="rect">
            <a:avLst/>
          </a:prstGeom>
          <a:solidFill>
            <a:srgbClr val="FFC000"/>
          </a:solidFill>
          <a:ln>
            <a:noFill/>
          </a:ln>
        </p:spPr>
        <p:txBody>
          <a:bodyPr anchorCtr="0" anchor="t" bIns="12700" lIns="25400" spcFirstLastPara="1" rIns="25400" wrap="square" tIns="12700">
            <a:spAutoFit/>
          </a:bodyPr>
          <a:lstStyle/>
          <a:p>
            <a:pPr indent="0" lvl="0" marL="0" marR="0" rtl="0" algn="l">
              <a:spcBef>
                <a:spcPts val="0"/>
              </a:spcBef>
              <a:spcAft>
                <a:spcPts val="0"/>
              </a:spcAft>
              <a:buClr>
                <a:srgbClr val="7F7F7F"/>
              </a:buClr>
              <a:buSzPts val="1200"/>
              <a:buFont typeface="Noto Sans Symbols"/>
              <a:buNone/>
            </a:pPr>
            <a:r>
              <a:rPr lang="en-US" sz="1200">
                <a:solidFill>
                  <a:srgbClr val="7F7F7F"/>
                </a:solidFill>
                <a:latin typeface="Arial"/>
                <a:ea typeface="Arial"/>
                <a:cs typeface="Arial"/>
                <a:sym typeface="Arial"/>
              </a:rPr>
              <a:t>Eine wichtige Ursache für das erhöhte Risiko intraoperativer Komplikationen bei der CE-Operation bei </a:t>
            </a:r>
            <a:r>
              <a:rPr lang="en-US" sz="1200">
                <a:solidFill>
                  <a:srgbClr val="7F7F7F"/>
                </a:solidFill>
              </a:rPr>
              <a:t>PEX</a:t>
            </a:r>
            <a:r>
              <a:rPr lang="en-US" sz="1200">
                <a:solidFill>
                  <a:srgbClr val="7F7F7F"/>
                </a:solidFill>
                <a:latin typeface="Arial"/>
                <a:ea typeface="Arial"/>
                <a:cs typeface="Arial"/>
                <a:sym typeface="Arial"/>
              </a:rPr>
              <a:t> ist die mit dieser Erkrankung verbundene Schwäche der Zonula. Geschwächte Zonulae sind kein Merkmal von PDS.</a:t>
            </a:r>
            <a:endParaRPr/>
          </a:p>
        </p:txBody>
      </p:sp>
      <p:sp>
        <p:nvSpPr>
          <p:cNvPr id="1520" name="Google Shape;1520;p117"/>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F</a:t>
            </a:r>
            <a:endParaRPr/>
          </a:p>
        </p:txBody>
      </p:sp>
      <p:sp>
        <p:nvSpPr>
          <p:cNvPr id="1521" name="Google Shape;1521;p117"/>
          <p:cNvSpPr/>
          <p:nvPr/>
        </p:nvSpPr>
        <p:spPr>
          <a:xfrm>
            <a:off x="76200" y="4343400"/>
            <a:ext cx="7924800" cy="533400"/>
          </a:xfrm>
          <a:prstGeom prst="ellipse">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522" name="Google Shape;1522;p117"/>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 </a:t>
            </a:r>
            <a:r>
              <a:rPr b="1" lang="en-US" sz="1200">
                <a:solidFill>
                  <a:schemeClr val="dk1"/>
                </a:solidFill>
                <a:latin typeface="Arial"/>
                <a:ea typeface="Arial"/>
                <a:cs typeface="Arial"/>
                <a:sym typeface="Arial"/>
              </a:rPr>
              <a:t>FITB</a:t>
            </a:r>
            <a:endParaRPr/>
          </a:p>
        </p:txBody>
      </p:sp>
    </p:spTree>
  </p:cSld>
  <p:clrMapOvr>
    <a:masterClrMapping/>
  </p:clrMapOvr>
</p:sld>
</file>

<file path=ppt/slides/slide1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7" name="Shape 1527"/>
        <p:cNvGrpSpPr/>
        <p:nvPr/>
      </p:nvGrpSpPr>
      <p:grpSpPr>
        <a:xfrm>
          <a:off x="0" y="0"/>
          <a:ext cx="0" cy="0"/>
          <a:chOff x="0" y="0"/>
          <a:chExt cx="0" cy="0"/>
        </a:xfrm>
      </p:grpSpPr>
      <p:graphicFrame>
        <p:nvGraphicFramePr>
          <p:cNvPr id="1528" name="Google Shape;1528;p118"/>
          <p:cNvGraphicFramePr/>
          <p:nvPr/>
        </p:nvGraphicFramePr>
        <p:xfrm>
          <a:off x="457200" y="1676400"/>
          <a:ext cx="3000000" cy="3000000"/>
        </p:xfrm>
        <a:graphic>
          <a:graphicData uri="http://schemas.openxmlformats.org/drawingml/2006/table">
            <a:tbl>
              <a:tblPr>
                <a:noFill/>
                <a:tableStyleId>{02B07537-624C-4EAD-A9AA-E5A35CE8A65F}</a:tableStyleId>
              </a:tblPr>
              <a:tblGrid>
                <a:gridCol w="2743200"/>
                <a:gridCol w="2743200"/>
                <a:gridCol w="2743200"/>
              </a:tblGrid>
              <a:tr h="406400">
                <a:tc>
                  <a:txBody>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B2B2B2"/>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1"/>
                    </a:solidFill>
                  </a:tcPr>
                </a:tc>
                <a:tc>
                  <a:txBody>
                    <a:bodyPr/>
                    <a:lstStyle/>
                    <a:p>
                      <a:pPr indent="0" lvl="0" marL="0" marR="0" rtl="0" algn="l">
                        <a:lnSpc>
                          <a:spcPct val="100000"/>
                        </a:lnSpc>
                        <a:spcBef>
                          <a:spcPts val="0"/>
                        </a:spcBef>
                        <a:spcAft>
                          <a:spcPts val="0"/>
                        </a:spcAft>
                        <a:buClr>
                          <a:srgbClr val="B2B2B2"/>
                        </a:buClr>
                        <a:buSzPts val="1200"/>
                        <a:buFont typeface="Arial"/>
                        <a:buNone/>
                      </a:pPr>
                      <a:r>
                        <a:rPr b="1" lang="en-US" sz="1200">
                          <a:solidFill>
                            <a:srgbClr val="B2B2B2"/>
                          </a:solidFill>
                        </a:rPr>
                        <a:t>PEX</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c>
                  <a:txBody>
                    <a:bodyPr/>
                    <a:lstStyle/>
                    <a:p>
                      <a:pPr indent="0" lvl="0" marL="0" marR="0" rtl="0" algn="l">
                        <a:lnSpc>
                          <a:spcPct val="100000"/>
                        </a:lnSpc>
                        <a:spcBef>
                          <a:spcPts val="0"/>
                        </a:spcBef>
                        <a:spcAft>
                          <a:spcPts val="0"/>
                        </a:spcAft>
                        <a:buClr>
                          <a:srgbClr val="B2B2B2"/>
                        </a:buClr>
                        <a:buSzPts val="1200"/>
                        <a:buFont typeface="Arial"/>
                        <a:buNone/>
                      </a:pPr>
                      <a:r>
                        <a:rPr b="1" i="0" lang="en-US" sz="1200" u="none" cap="none" strike="noStrike">
                          <a:solidFill>
                            <a:srgbClr val="B2B2B2"/>
                          </a:solidFill>
                          <a:latin typeface="Arial"/>
                          <a:ea typeface="Arial"/>
                          <a:cs typeface="Arial"/>
                          <a:sym typeface="Arial"/>
                        </a:rPr>
                        <a:t>PDS/PG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Alter</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 &lt; 50 J, meist  &gt; 70 J</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20er – 40er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Geschlechtspräferenz</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F &gt; 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M &gt; F</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Kammerwinkelstatus</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Enger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Weit geöffnet</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Wo ist die Iris durchscheinend?</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Pupillensaum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Radiär, mittlere Peripherie</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2B2B2"/>
                        </a:buClr>
                        <a:buSzPts val="1200"/>
                        <a:buFont typeface="Arial"/>
                        <a:buNone/>
                      </a:pPr>
                      <a:r>
                        <a:rPr b="0" i="1" lang="en-US" sz="1200" u="none" cap="none" strike="noStrike">
                          <a:solidFill>
                            <a:srgbClr val="B2B2B2"/>
                          </a:solidFill>
                          <a:latin typeface="Arial"/>
                          <a:ea typeface="Arial"/>
                          <a:cs typeface="Arial"/>
                          <a:sym typeface="Arial"/>
                        </a:rPr>
                        <a:t>Krukenberg-Spindel – 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2B2B2"/>
                        </a:buClr>
                        <a:buSzPts val="1200"/>
                        <a:buFont typeface="Arial"/>
                        <a:buNone/>
                      </a:pPr>
                      <a:r>
                        <a:rPr b="1" lang="en-US" sz="1200">
                          <a:solidFill>
                            <a:srgbClr val="B2B2B2"/>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2B2B2"/>
                        </a:buClr>
                        <a:buSzPts val="1200"/>
                        <a:buFont typeface="Arial"/>
                        <a:buNone/>
                      </a:pPr>
                      <a:r>
                        <a:rPr b="1" i="0" lang="en-US" sz="1200" u="none" cap="none" strike="noStrike">
                          <a:solidFill>
                            <a:srgbClr val="B2B2B2"/>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2B2B2"/>
                        </a:buClr>
                        <a:buSzPts val="1200"/>
                        <a:buFont typeface="Arial"/>
                        <a:buNone/>
                      </a:pPr>
                      <a:r>
                        <a:rPr b="0" i="1" lang="en-US" sz="1200" u="none" cap="none" strike="noStrike">
                          <a:solidFill>
                            <a:srgbClr val="B2B2B2"/>
                          </a:solidFill>
                          <a:latin typeface="Arial"/>
                          <a:ea typeface="Arial"/>
                          <a:cs typeface="Arial"/>
                          <a:sym typeface="Arial"/>
                        </a:rPr>
                        <a:t>Sampaolesi-Linie – 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2B2B2"/>
                        </a:buClr>
                        <a:buSzPts val="1200"/>
                        <a:buFont typeface="Arial"/>
                        <a:buNone/>
                      </a:pPr>
                      <a:r>
                        <a:rPr b="1" i="0" lang="en-US" sz="1200" u="none" cap="none" strike="noStrike">
                          <a:solidFill>
                            <a:srgbClr val="B2B2B2"/>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2B2B2"/>
                        </a:buClr>
                        <a:buSzPts val="1200"/>
                        <a:buFont typeface="Arial"/>
                        <a:buNone/>
                      </a:pPr>
                      <a:r>
                        <a:rPr b="1" lang="en-US" sz="1200">
                          <a:solidFill>
                            <a:srgbClr val="B2B2B2"/>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2B2B2"/>
                        </a:buClr>
                        <a:buSzPts val="1200"/>
                        <a:buFont typeface="Arial"/>
                        <a:buNone/>
                      </a:pPr>
                      <a:r>
                        <a:rPr b="0" i="1" lang="en-US" sz="1200" u="none" cap="none" strike="noStrike">
                          <a:solidFill>
                            <a:srgbClr val="B2B2B2"/>
                          </a:solidFill>
                          <a:latin typeface="Arial"/>
                          <a:ea typeface="Arial"/>
                          <a:cs typeface="Arial"/>
                          <a:sym typeface="Arial"/>
                        </a:rPr>
                        <a:t>Systemische Erkrankung?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2B2B2"/>
                        </a:buClr>
                        <a:buSzPts val="1200"/>
                        <a:buFont typeface="Arial"/>
                        <a:buNone/>
                      </a:pPr>
                      <a:r>
                        <a:rPr b="1" i="0" lang="en-US" sz="1200" u="none" cap="none" strike="noStrike">
                          <a:solidFill>
                            <a:srgbClr val="B2B2B2"/>
                          </a:solidFill>
                          <a:latin typeface="Arial"/>
                          <a:ea typeface="Arial"/>
                          <a:cs typeface="Arial"/>
                          <a:sym typeface="Arial"/>
                        </a:rPr>
                        <a:t>Ja</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2B2B2"/>
                        </a:buClr>
                        <a:buSzPts val="1200"/>
                        <a:buFont typeface="Arial"/>
                        <a:buNone/>
                      </a:pPr>
                      <a:r>
                        <a:rPr b="1" i="0" lang="en-US" sz="1200" u="none" cap="none" strike="noStrike">
                          <a:solidFill>
                            <a:srgbClr val="B2B2B2"/>
                          </a:solidFill>
                          <a:latin typeface="Arial"/>
                          <a:ea typeface="Arial"/>
                          <a:cs typeface="Arial"/>
                          <a:sym typeface="Arial"/>
                        </a:rPr>
                        <a:t>Nein</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Erhöhtes Risiko für Komplikationen während der CE?</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Ja</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Nein</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762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r>
            </a:tbl>
          </a:graphicData>
        </a:graphic>
      </p:graphicFrame>
      <p:sp>
        <p:nvSpPr>
          <p:cNvPr id="1529" name="Google Shape;1529;p118"/>
          <p:cNvSpPr txBox="1"/>
          <p:nvPr>
            <p:ph idx="12" type="sldNum"/>
          </p:nvPr>
        </p:nvSpPr>
        <p:spPr>
          <a:xfrm>
            <a:off x="7010400" y="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1530" name="Google Shape;1530;p118"/>
          <p:cNvSpPr txBox="1"/>
          <p:nvPr/>
        </p:nvSpPr>
        <p:spPr>
          <a:xfrm>
            <a:off x="1257300" y="2647891"/>
            <a:ext cx="5943600" cy="1349400"/>
          </a:xfrm>
          <a:prstGeom prst="rect">
            <a:avLst/>
          </a:prstGeom>
          <a:solidFill>
            <a:srgbClr val="456767"/>
          </a:solidFill>
          <a:ln>
            <a:noFill/>
          </a:ln>
        </p:spPr>
        <p:txBody>
          <a:bodyPr anchorCtr="0" anchor="t" bIns="12700" lIns="25400" spcFirstLastPara="1" rIns="25400" wrap="square" tIns="12700">
            <a:spAutoFit/>
          </a:bodyPr>
          <a:lstStyle/>
          <a:p>
            <a:pPr indent="0" lvl="0" marL="0" marR="0" rtl="0" algn="l">
              <a:spcBef>
                <a:spcPts val="0"/>
              </a:spcBef>
              <a:spcAft>
                <a:spcPts val="0"/>
              </a:spcAft>
              <a:buClr>
                <a:schemeClr val="lt1"/>
              </a:buClr>
              <a:buSzPts val="1200"/>
              <a:buFont typeface="Noto Sans Symbols"/>
              <a:buNone/>
            </a:pPr>
            <a:r>
              <a:rPr i="1" lang="en-US" sz="1200">
                <a:solidFill>
                  <a:schemeClr val="lt1"/>
                </a:solidFill>
                <a:latin typeface="Arial"/>
                <a:ea typeface="Arial"/>
                <a:cs typeface="Arial"/>
                <a:sym typeface="Arial"/>
              </a:rPr>
              <a:t>Abgesehen von Komplikationen aufgrund einer </a:t>
            </a:r>
            <a:r>
              <a:rPr i="1" lang="en-US" sz="1200">
                <a:solidFill>
                  <a:schemeClr val="lt1"/>
                </a:solidFill>
              </a:rPr>
              <a:t>Zonulaschwäche</a:t>
            </a:r>
            <a:r>
              <a:rPr i="1" lang="en-US" sz="1200">
                <a:solidFill>
                  <a:schemeClr val="lt1"/>
                </a:solidFill>
                <a:latin typeface="Arial"/>
                <a:ea typeface="Arial"/>
                <a:cs typeface="Arial"/>
                <a:sym typeface="Arial"/>
              </a:rPr>
              <a:t>: Welches </a:t>
            </a:r>
            <a:r>
              <a:rPr b="1" lang="en-US" sz="1200">
                <a:solidFill>
                  <a:schemeClr val="lt1"/>
                </a:solidFill>
                <a:latin typeface="Arial"/>
                <a:ea typeface="Arial"/>
                <a:cs typeface="Arial"/>
                <a:sym typeface="Arial"/>
              </a:rPr>
              <a:t>irisbezogene </a:t>
            </a:r>
            <a:r>
              <a:rPr i="1" lang="en-US" sz="1200">
                <a:solidFill>
                  <a:schemeClr val="lt1"/>
                </a:solidFill>
                <a:latin typeface="Arial"/>
                <a:ea typeface="Arial"/>
                <a:cs typeface="Arial"/>
                <a:sym typeface="Arial"/>
              </a:rPr>
              <a:t>Problem erschwert die CE bei </a:t>
            </a:r>
            <a:r>
              <a:rPr i="1" lang="en-US" sz="1200">
                <a:solidFill>
                  <a:schemeClr val="lt1"/>
                </a:solidFill>
              </a:rPr>
              <a:t>PEX</a:t>
            </a:r>
            <a:r>
              <a:rPr i="1" lang="en-US" sz="1200">
                <a:solidFill>
                  <a:schemeClr val="lt1"/>
                </a:solidFill>
                <a:latin typeface="Arial"/>
                <a:ea typeface="Arial"/>
                <a:cs typeface="Arial"/>
                <a:sym typeface="Arial"/>
              </a:rPr>
              <a:t> zusätzlich?</a:t>
            </a:r>
            <a:endParaRPr/>
          </a:p>
          <a:p>
            <a:pPr indent="0" lvl="0" marL="0" marR="0" rtl="0" algn="l">
              <a:spcBef>
                <a:spcPts val="0"/>
              </a:spcBef>
              <a:spcAft>
                <a:spcPts val="0"/>
              </a:spcAft>
              <a:buClr>
                <a:schemeClr val="lt1"/>
              </a:buClr>
              <a:buSzPts val="1200"/>
              <a:buFont typeface="Noto Sans Symbols"/>
              <a:buNone/>
            </a:pPr>
            <a:r>
              <a:rPr lang="en-US" sz="1200">
                <a:solidFill>
                  <a:schemeClr val="lt1"/>
                </a:solidFill>
              </a:rPr>
              <a:t>PEX</a:t>
            </a:r>
            <a:r>
              <a:rPr lang="en-US" sz="1200">
                <a:solidFill>
                  <a:schemeClr val="lt1"/>
                </a:solidFill>
              </a:rPr>
              <a:t>-Augen weisen typischerweise eine </a:t>
            </a:r>
            <a:r>
              <a:rPr lang="en-US" sz="1200">
                <a:solidFill>
                  <a:schemeClr val="lt1"/>
                </a:solidFill>
                <a:extLst>
                  <a:ext uri="http://customooxmlschemas.google.com/">
                    <go:slidesCustomData xmlns:go="http://customooxmlschemas.google.com/" textRoundtripDataId="65"/>
                  </a:ext>
                </a:extLst>
              </a:rPr>
              <a:t>schlechte</a:t>
            </a:r>
            <a:r>
              <a:rPr lang="en-US" sz="1200">
                <a:solidFill>
                  <a:schemeClr val="lt1"/>
                </a:solidFill>
              </a:rPr>
              <a:t> Mydriase auf.</a:t>
            </a:r>
            <a:endParaRPr sz="1400">
              <a:solidFill>
                <a:srgbClr val="456767"/>
              </a:solidFill>
              <a:latin typeface="Arial"/>
              <a:ea typeface="Arial"/>
              <a:cs typeface="Arial"/>
              <a:sym typeface="Arial"/>
            </a:endParaRPr>
          </a:p>
          <a:p>
            <a:pPr indent="0" lvl="0" marL="0" marR="0" rtl="0" algn="l">
              <a:spcBef>
                <a:spcPts val="0"/>
              </a:spcBef>
              <a:spcAft>
                <a:spcPts val="0"/>
              </a:spcAft>
              <a:buClr>
                <a:schemeClr val="dk1"/>
              </a:buClr>
              <a:buSzPts val="1400"/>
              <a:buFont typeface="Noto Sans Symbols"/>
              <a:buNone/>
            </a:pPr>
            <a:r>
              <a:t/>
            </a:r>
            <a:endParaRPr sz="1400">
              <a:solidFill>
                <a:srgbClr val="456767"/>
              </a:solidFill>
              <a:latin typeface="Arial"/>
              <a:ea typeface="Arial"/>
              <a:cs typeface="Arial"/>
              <a:sym typeface="Arial"/>
            </a:endParaRPr>
          </a:p>
          <a:p>
            <a:pPr indent="0" lvl="0" marL="0" marR="0" rtl="0" algn="l">
              <a:spcBef>
                <a:spcPts val="0"/>
              </a:spcBef>
              <a:spcAft>
                <a:spcPts val="0"/>
              </a:spcAft>
              <a:buClr>
                <a:srgbClr val="456767"/>
              </a:buClr>
              <a:buSzPts val="1200"/>
              <a:buFont typeface="Noto Sans Symbols"/>
              <a:buNone/>
            </a:pPr>
            <a:r>
              <a:rPr i="1" lang="en-US" sz="1200">
                <a:solidFill>
                  <a:srgbClr val="456767"/>
                </a:solidFill>
                <a:latin typeface="Arial"/>
                <a:ea typeface="Arial"/>
                <a:cs typeface="Arial"/>
                <a:sym typeface="Arial"/>
              </a:rPr>
              <a:t>Warum weiten sie sich nur schlecht?</a:t>
            </a:r>
            <a:endParaRPr/>
          </a:p>
          <a:p>
            <a:pPr indent="0" lvl="0" marL="0" marR="0" rtl="0" algn="l">
              <a:spcBef>
                <a:spcPts val="0"/>
              </a:spcBef>
              <a:spcAft>
                <a:spcPts val="0"/>
              </a:spcAft>
              <a:buClr>
                <a:srgbClr val="456767"/>
              </a:buClr>
              <a:buSzPts val="1200"/>
              <a:buFont typeface="Noto Sans Symbols"/>
              <a:buNone/>
            </a:pPr>
            <a:r>
              <a:rPr lang="en-US" sz="1200">
                <a:solidFill>
                  <a:srgbClr val="456767"/>
                </a:solidFill>
                <a:latin typeface="Arial"/>
                <a:ea typeface="Arial"/>
                <a:cs typeface="Arial"/>
                <a:sym typeface="Arial"/>
              </a:rPr>
              <a:t>Das Vorhandensein von fibrillärem Material im Dilatationsmuskel (und dessen Blutgefäßen) beeinträchtigt die Pupillenerweiterung</a:t>
            </a:r>
            <a:endParaRPr/>
          </a:p>
        </p:txBody>
      </p:sp>
      <p:sp>
        <p:nvSpPr>
          <p:cNvPr id="1531" name="Google Shape;1531;p118"/>
          <p:cNvSpPr txBox="1"/>
          <p:nvPr/>
        </p:nvSpPr>
        <p:spPr>
          <a:xfrm>
            <a:off x="381000" y="4953000"/>
            <a:ext cx="8458200" cy="395100"/>
          </a:xfrm>
          <a:prstGeom prst="rect">
            <a:avLst/>
          </a:prstGeom>
          <a:solidFill>
            <a:srgbClr val="FFC000"/>
          </a:solidFill>
          <a:ln>
            <a:noFill/>
          </a:ln>
        </p:spPr>
        <p:txBody>
          <a:bodyPr anchorCtr="0" anchor="t" bIns="12700" lIns="25400" spcFirstLastPara="1" rIns="25400" wrap="square" tIns="12700">
            <a:spAutoFit/>
          </a:bodyPr>
          <a:lstStyle/>
          <a:p>
            <a:pPr indent="0" lvl="0" marL="0" marR="0" rtl="0" algn="l">
              <a:spcBef>
                <a:spcPts val="0"/>
              </a:spcBef>
              <a:spcAft>
                <a:spcPts val="0"/>
              </a:spcAft>
              <a:buClr>
                <a:srgbClr val="7F7F7F"/>
              </a:buClr>
              <a:buSzPts val="1200"/>
              <a:buFont typeface="Noto Sans Symbols"/>
              <a:buNone/>
            </a:pPr>
            <a:r>
              <a:rPr lang="en-US" sz="1200">
                <a:solidFill>
                  <a:srgbClr val="7F7F7F"/>
                </a:solidFill>
                <a:latin typeface="Arial"/>
                <a:ea typeface="Arial"/>
                <a:cs typeface="Arial"/>
                <a:sym typeface="Arial"/>
              </a:rPr>
              <a:t>Eine wichtige Ursache für das erhöhte Risiko intraoperativer Komplikationen bei der CE-Operation bei </a:t>
            </a:r>
            <a:r>
              <a:rPr lang="en-US" sz="1200">
                <a:solidFill>
                  <a:srgbClr val="7F7F7F"/>
                </a:solidFill>
              </a:rPr>
              <a:t>PEX</a:t>
            </a:r>
            <a:r>
              <a:rPr lang="en-US" sz="1200">
                <a:solidFill>
                  <a:srgbClr val="7F7F7F"/>
                </a:solidFill>
                <a:latin typeface="Arial"/>
                <a:ea typeface="Arial"/>
                <a:cs typeface="Arial"/>
                <a:sym typeface="Arial"/>
              </a:rPr>
              <a:t> ist die mit dieser Erkrankung verbundene Schwäche der Zonula. Geschwächte Zonulae sind kein Merkmal von PDS.</a:t>
            </a:r>
            <a:endParaRPr/>
          </a:p>
        </p:txBody>
      </p:sp>
      <p:sp>
        <p:nvSpPr>
          <p:cNvPr id="1532" name="Google Shape;1532;p118"/>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A</a:t>
            </a:r>
            <a:endParaRPr/>
          </a:p>
        </p:txBody>
      </p:sp>
      <p:sp>
        <p:nvSpPr>
          <p:cNvPr id="1533" name="Google Shape;1533;p118"/>
          <p:cNvSpPr/>
          <p:nvPr/>
        </p:nvSpPr>
        <p:spPr>
          <a:xfrm>
            <a:off x="76200" y="4343400"/>
            <a:ext cx="7924800" cy="533400"/>
          </a:xfrm>
          <a:prstGeom prst="ellipse">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534" name="Google Shape;1534;p118"/>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 </a:t>
            </a:r>
            <a:r>
              <a:rPr b="1" lang="en-US" sz="1200">
                <a:solidFill>
                  <a:schemeClr val="dk1"/>
                </a:solidFill>
                <a:latin typeface="Arial"/>
                <a:ea typeface="Arial"/>
                <a:cs typeface="Arial"/>
                <a:sym typeface="Arial"/>
              </a:rPr>
              <a:t>FITB</a:t>
            </a:r>
            <a:endParaRPr/>
          </a:p>
        </p:txBody>
      </p:sp>
    </p:spTree>
  </p:cSld>
  <p:clrMapOvr>
    <a:masterClrMapping/>
  </p:clrMapOvr>
</p:sld>
</file>

<file path=ppt/slides/slide1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9" name="Shape 1539"/>
        <p:cNvGrpSpPr/>
        <p:nvPr/>
      </p:nvGrpSpPr>
      <p:grpSpPr>
        <a:xfrm>
          <a:off x="0" y="0"/>
          <a:ext cx="0" cy="0"/>
          <a:chOff x="0" y="0"/>
          <a:chExt cx="0" cy="0"/>
        </a:xfrm>
      </p:grpSpPr>
      <p:graphicFrame>
        <p:nvGraphicFramePr>
          <p:cNvPr id="1540" name="Google Shape;1540;p119"/>
          <p:cNvGraphicFramePr/>
          <p:nvPr/>
        </p:nvGraphicFramePr>
        <p:xfrm>
          <a:off x="457200" y="1676400"/>
          <a:ext cx="3000000" cy="3000000"/>
        </p:xfrm>
        <a:graphic>
          <a:graphicData uri="http://schemas.openxmlformats.org/drawingml/2006/table">
            <a:tbl>
              <a:tblPr>
                <a:noFill/>
                <a:tableStyleId>{02B07537-624C-4EAD-A9AA-E5A35CE8A65F}</a:tableStyleId>
              </a:tblPr>
              <a:tblGrid>
                <a:gridCol w="2743200"/>
                <a:gridCol w="2743200"/>
                <a:gridCol w="2743200"/>
              </a:tblGrid>
              <a:tr h="406400">
                <a:tc>
                  <a:txBody>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B2B2B2"/>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1"/>
                    </a:solidFill>
                  </a:tcPr>
                </a:tc>
                <a:tc>
                  <a:txBody>
                    <a:bodyPr/>
                    <a:lstStyle/>
                    <a:p>
                      <a:pPr indent="0" lvl="0" marL="0" marR="0" rtl="0" algn="l">
                        <a:lnSpc>
                          <a:spcPct val="100000"/>
                        </a:lnSpc>
                        <a:spcBef>
                          <a:spcPts val="0"/>
                        </a:spcBef>
                        <a:spcAft>
                          <a:spcPts val="0"/>
                        </a:spcAft>
                        <a:buClr>
                          <a:srgbClr val="B2B2B2"/>
                        </a:buClr>
                        <a:buSzPts val="1200"/>
                        <a:buFont typeface="Arial"/>
                        <a:buNone/>
                      </a:pPr>
                      <a:r>
                        <a:rPr b="1" lang="en-US" sz="1200">
                          <a:solidFill>
                            <a:srgbClr val="B2B2B2"/>
                          </a:solidFill>
                        </a:rPr>
                        <a:t>PEX</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c>
                  <a:txBody>
                    <a:bodyPr/>
                    <a:lstStyle/>
                    <a:p>
                      <a:pPr indent="0" lvl="0" marL="0" marR="0" rtl="0" algn="l">
                        <a:lnSpc>
                          <a:spcPct val="100000"/>
                        </a:lnSpc>
                        <a:spcBef>
                          <a:spcPts val="0"/>
                        </a:spcBef>
                        <a:spcAft>
                          <a:spcPts val="0"/>
                        </a:spcAft>
                        <a:buClr>
                          <a:srgbClr val="B2B2B2"/>
                        </a:buClr>
                        <a:buSzPts val="1200"/>
                        <a:buFont typeface="Arial"/>
                        <a:buNone/>
                      </a:pPr>
                      <a:r>
                        <a:rPr b="1" i="0" lang="en-US" sz="1200" u="none" cap="none" strike="noStrike">
                          <a:solidFill>
                            <a:srgbClr val="B2B2B2"/>
                          </a:solidFill>
                          <a:latin typeface="Arial"/>
                          <a:ea typeface="Arial"/>
                          <a:cs typeface="Arial"/>
                          <a:sym typeface="Arial"/>
                        </a:rPr>
                        <a:t>PDS/PG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Alter</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 &lt; 50 J, meist  &gt; 70 J</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20er – 40er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Geschlechtspräferenz</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F &gt; 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M &gt; F</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Kammerwinkelstatus</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Enger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Weit geöffnet</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Wo ist die Iris durchscheinend?</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Pupillensaum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Radiär, mittlere Peripherie</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2B2B2"/>
                        </a:buClr>
                        <a:buSzPts val="1200"/>
                        <a:buFont typeface="Arial"/>
                        <a:buNone/>
                      </a:pPr>
                      <a:r>
                        <a:rPr b="0" i="1" lang="en-US" sz="1200" u="none" cap="none" strike="noStrike">
                          <a:solidFill>
                            <a:srgbClr val="B2B2B2"/>
                          </a:solidFill>
                          <a:latin typeface="Arial"/>
                          <a:ea typeface="Arial"/>
                          <a:cs typeface="Arial"/>
                          <a:sym typeface="Arial"/>
                        </a:rPr>
                        <a:t>Krukenberg-Spindel – 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2B2B2"/>
                        </a:buClr>
                        <a:buSzPts val="1200"/>
                        <a:buFont typeface="Arial"/>
                        <a:buNone/>
                      </a:pPr>
                      <a:r>
                        <a:rPr b="1" lang="en-US" sz="1200">
                          <a:solidFill>
                            <a:srgbClr val="B2B2B2"/>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2B2B2"/>
                        </a:buClr>
                        <a:buSzPts val="1200"/>
                        <a:buFont typeface="Arial"/>
                        <a:buNone/>
                      </a:pPr>
                      <a:r>
                        <a:rPr b="1" i="0" lang="en-US" sz="1200" u="none" cap="none" strike="noStrike">
                          <a:solidFill>
                            <a:srgbClr val="B2B2B2"/>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2B2B2"/>
                        </a:buClr>
                        <a:buSzPts val="1200"/>
                        <a:buFont typeface="Arial"/>
                        <a:buNone/>
                      </a:pPr>
                      <a:r>
                        <a:rPr b="0" i="1" lang="en-US" sz="1200" u="none" cap="none" strike="noStrike">
                          <a:solidFill>
                            <a:srgbClr val="B2B2B2"/>
                          </a:solidFill>
                          <a:latin typeface="Arial"/>
                          <a:ea typeface="Arial"/>
                          <a:cs typeface="Arial"/>
                          <a:sym typeface="Arial"/>
                        </a:rPr>
                        <a:t>Sampaolesi-Linie – 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2B2B2"/>
                        </a:buClr>
                        <a:buSzPts val="1200"/>
                        <a:buFont typeface="Arial"/>
                        <a:buNone/>
                      </a:pPr>
                      <a:r>
                        <a:rPr b="1" i="0" lang="en-US" sz="1200" u="none" cap="none" strike="noStrike">
                          <a:solidFill>
                            <a:srgbClr val="B2B2B2"/>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2B2B2"/>
                        </a:buClr>
                        <a:buSzPts val="1200"/>
                        <a:buFont typeface="Arial"/>
                        <a:buNone/>
                      </a:pPr>
                      <a:r>
                        <a:rPr b="1" lang="en-US" sz="1200">
                          <a:solidFill>
                            <a:srgbClr val="B2B2B2"/>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2B2B2"/>
                        </a:buClr>
                        <a:buSzPts val="1200"/>
                        <a:buFont typeface="Arial"/>
                        <a:buNone/>
                      </a:pPr>
                      <a:r>
                        <a:rPr b="0" i="1" lang="en-US" sz="1200" u="none" cap="none" strike="noStrike">
                          <a:solidFill>
                            <a:srgbClr val="B2B2B2"/>
                          </a:solidFill>
                          <a:latin typeface="Arial"/>
                          <a:ea typeface="Arial"/>
                          <a:cs typeface="Arial"/>
                          <a:sym typeface="Arial"/>
                        </a:rPr>
                        <a:t>Systemische Erkrankung?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2B2B2"/>
                        </a:buClr>
                        <a:buSzPts val="1200"/>
                        <a:buFont typeface="Arial"/>
                        <a:buNone/>
                      </a:pPr>
                      <a:r>
                        <a:rPr b="1" i="0" lang="en-US" sz="1200" u="none" cap="none" strike="noStrike">
                          <a:solidFill>
                            <a:srgbClr val="B2B2B2"/>
                          </a:solidFill>
                          <a:latin typeface="Arial"/>
                          <a:ea typeface="Arial"/>
                          <a:cs typeface="Arial"/>
                          <a:sym typeface="Arial"/>
                        </a:rPr>
                        <a:t>Ja</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2B2B2"/>
                        </a:buClr>
                        <a:buSzPts val="1200"/>
                        <a:buFont typeface="Arial"/>
                        <a:buNone/>
                      </a:pPr>
                      <a:r>
                        <a:rPr b="1" i="0" lang="en-US" sz="1200" u="none" cap="none" strike="noStrike">
                          <a:solidFill>
                            <a:srgbClr val="B2B2B2"/>
                          </a:solidFill>
                          <a:latin typeface="Arial"/>
                          <a:ea typeface="Arial"/>
                          <a:cs typeface="Arial"/>
                          <a:sym typeface="Arial"/>
                        </a:rPr>
                        <a:t>Nein</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Erhöhtes Risiko für Komplikationen während der CE?</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Ja</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Nein</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762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r>
            </a:tbl>
          </a:graphicData>
        </a:graphic>
      </p:graphicFrame>
      <p:sp>
        <p:nvSpPr>
          <p:cNvPr id="1541" name="Google Shape;1541;p119"/>
          <p:cNvSpPr txBox="1"/>
          <p:nvPr>
            <p:ph idx="12" type="sldNum"/>
          </p:nvPr>
        </p:nvSpPr>
        <p:spPr>
          <a:xfrm>
            <a:off x="7010400" y="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1542" name="Google Shape;1542;p119"/>
          <p:cNvSpPr txBox="1"/>
          <p:nvPr/>
        </p:nvSpPr>
        <p:spPr>
          <a:xfrm>
            <a:off x="1257300" y="2647891"/>
            <a:ext cx="5943600" cy="1349400"/>
          </a:xfrm>
          <a:prstGeom prst="rect">
            <a:avLst/>
          </a:prstGeom>
          <a:solidFill>
            <a:srgbClr val="456767"/>
          </a:solidFill>
          <a:ln>
            <a:noFill/>
          </a:ln>
        </p:spPr>
        <p:txBody>
          <a:bodyPr anchorCtr="0" anchor="t" bIns="12700" lIns="25400" spcFirstLastPara="1" rIns="25400" wrap="square" tIns="12700">
            <a:spAutoFit/>
          </a:bodyPr>
          <a:lstStyle/>
          <a:p>
            <a:pPr indent="0" lvl="0" marL="0" marR="0" rtl="0" algn="l">
              <a:spcBef>
                <a:spcPts val="0"/>
              </a:spcBef>
              <a:spcAft>
                <a:spcPts val="0"/>
              </a:spcAft>
              <a:buClr>
                <a:schemeClr val="lt1"/>
              </a:buClr>
              <a:buSzPts val="1200"/>
              <a:buFont typeface="Noto Sans Symbols"/>
              <a:buNone/>
            </a:pPr>
            <a:r>
              <a:rPr i="1" lang="en-US" sz="1200">
                <a:solidFill>
                  <a:schemeClr val="lt1"/>
                </a:solidFill>
                <a:latin typeface="Arial"/>
                <a:ea typeface="Arial"/>
                <a:cs typeface="Arial"/>
                <a:sym typeface="Arial"/>
              </a:rPr>
              <a:t>Abgesehen von Komplikationen aufgrund einer Zonulinschwäche: Welches </a:t>
            </a:r>
            <a:r>
              <a:rPr b="1" lang="en-US" sz="1200">
                <a:solidFill>
                  <a:schemeClr val="lt1"/>
                </a:solidFill>
                <a:latin typeface="Arial"/>
                <a:ea typeface="Arial"/>
                <a:cs typeface="Arial"/>
                <a:sym typeface="Arial"/>
              </a:rPr>
              <a:t>irisbezogene </a:t>
            </a:r>
            <a:r>
              <a:rPr i="1" lang="en-US" sz="1200">
                <a:solidFill>
                  <a:schemeClr val="lt1"/>
                </a:solidFill>
                <a:latin typeface="Arial"/>
                <a:ea typeface="Arial"/>
                <a:cs typeface="Arial"/>
                <a:sym typeface="Arial"/>
              </a:rPr>
              <a:t>Problem erschwert die CE bei </a:t>
            </a:r>
            <a:r>
              <a:rPr i="1" lang="en-US" sz="1200">
                <a:solidFill>
                  <a:schemeClr val="lt1"/>
                </a:solidFill>
              </a:rPr>
              <a:t>PEX</a:t>
            </a:r>
            <a:r>
              <a:rPr i="1" lang="en-US" sz="1200">
                <a:solidFill>
                  <a:schemeClr val="lt1"/>
                </a:solidFill>
                <a:latin typeface="Arial"/>
                <a:ea typeface="Arial"/>
                <a:cs typeface="Arial"/>
                <a:sym typeface="Arial"/>
              </a:rPr>
              <a:t> zusätzlich?</a:t>
            </a:r>
            <a:endParaRPr/>
          </a:p>
          <a:p>
            <a:pPr indent="0" lvl="0" marL="0" rtl="0" algn="l">
              <a:spcBef>
                <a:spcPts val="0"/>
              </a:spcBef>
              <a:spcAft>
                <a:spcPts val="0"/>
              </a:spcAft>
              <a:buClr>
                <a:schemeClr val="lt1"/>
              </a:buClr>
              <a:buSzPts val="1200"/>
              <a:buFont typeface="Noto Sans Symbols"/>
              <a:buNone/>
            </a:pPr>
            <a:r>
              <a:rPr lang="en-US" sz="1200">
                <a:solidFill>
                  <a:schemeClr val="lt1"/>
                </a:solidFill>
              </a:rPr>
              <a:t>PEX-Augen weisen typischerweise eine </a:t>
            </a:r>
            <a:r>
              <a:rPr lang="en-US" sz="1200">
                <a:solidFill>
                  <a:schemeClr val="lt1"/>
                </a:solidFill>
                <a:extLst>
                  <a:ext uri="http://customooxmlschemas.google.com/">
                    <go:slidesCustomData xmlns:go="http://customooxmlschemas.google.com/" textRoundtripDataId="66"/>
                  </a:ext>
                </a:extLst>
              </a:rPr>
              <a:t>schlechte</a:t>
            </a:r>
            <a:r>
              <a:rPr lang="en-US" sz="1200">
                <a:solidFill>
                  <a:schemeClr val="lt1"/>
                </a:solidFill>
              </a:rPr>
              <a:t> Mydriase auf.</a:t>
            </a:r>
            <a:endParaRPr/>
          </a:p>
          <a:p>
            <a:pPr indent="0" lvl="0" marL="0" marR="0" rtl="0" algn="l">
              <a:spcBef>
                <a:spcPts val="0"/>
              </a:spcBef>
              <a:spcAft>
                <a:spcPts val="0"/>
              </a:spcAft>
              <a:buClr>
                <a:schemeClr val="dk1"/>
              </a:buClr>
              <a:buSzPts val="1400"/>
              <a:buFont typeface="Noto Sans Symbols"/>
              <a:buNone/>
            </a:pPr>
            <a:r>
              <a:t/>
            </a:r>
            <a:endParaRPr sz="1400">
              <a:solidFill>
                <a:schemeClr val="lt1"/>
              </a:solidFill>
              <a:latin typeface="Arial"/>
              <a:ea typeface="Arial"/>
              <a:cs typeface="Arial"/>
              <a:sym typeface="Arial"/>
            </a:endParaRPr>
          </a:p>
          <a:p>
            <a:pPr indent="0" lvl="0" marL="0" marR="0" rtl="0" algn="l">
              <a:spcBef>
                <a:spcPts val="0"/>
              </a:spcBef>
              <a:spcAft>
                <a:spcPts val="0"/>
              </a:spcAft>
              <a:buClr>
                <a:schemeClr val="lt1"/>
              </a:buClr>
              <a:buSzPts val="1200"/>
              <a:buFont typeface="Noto Sans Symbols"/>
              <a:buNone/>
            </a:pPr>
            <a:r>
              <a:rPr i="1" lang="en-US" sz="1200">
                <a:solidFill>
                  <a:schemeClr val="lt1"/>
                </a:solidFill>
                <a:latin typeface="Arial"/>
                <a:ea typeface="Arial"/>
                <a:cs typeface="Arial"/>
                <a:sym typeface="Arial"/>
              </a:rPr>
              <a:t>W</a:t>
            </a:r>
            <a:r>
              <a:rPr i="1" lang="en-US" sz="1200">
                <a:solidFill>
                  <a:schemeClr val="lt1"/>
                </a:solidFill>
              </a:rPr>
              <a:t>as ist der Grund für die schlechte </a:t>
            </a:r>
            <a:r>
              <a:rPr i="1" lang="en-US" sz="1200">
                <a:solidFill>
                  <a:schemeClr val="lt1"/>
                </a:solidFill>
                <a:extLst>
                  <a:ext uri="http://customooxmlschemas.google.com/">
                    <go:slidesCustomData xmlns:go="http://customooxmlschemas.google.com/" textRoundtripDataId="67"/>
                  </a:ext>
                </a:extLst>
              </a:rPr>
              <a:t>Pupillenerweiterung</a:t>
            </a:r>
            <a:r>
              <a:rPr i="1" lang="en-US" sz="1200">
                <a:solidFill>
                  <a:schemeClr val="lt1"/>
                </a:solidFill>
              </a:rPr>
              <a:t>?</a:t>
            </a:r>
            <a:r>
              <a:rPr i="1" lang="en-US" sz="1200">
                <a:solidFill>
                  <a:schemeClr val="lt1"/>
                </a:solidFill>
                <a:latin typeface="Arial"/>
                <a:ea typeface="Arial"/>
                <a:cs typeface="Arial"/>
                <a:sym typeface="Arial"/>
              </a:rPr>
              <a:t>?</a:t>
            </a:r>
            <a:endParaRPr i="1" sz="1400">
              <a:solidFill>
                <a:srgbClr val="456767"/>
              </a:solidFill>
              <a:latin typeface="Arial"/>
              <a:ea typeface="Arial"/>
              <a:cs typeface="Arial"/>
              <a:sym typeface="Arial"/>
            </a:endParaRPr>
          </a:p>
          <a:p>
            <a:pPr indent="0" lvl="0" marL="0" marR="0" rtl="0" algn="l">
              <a:spcBef>
                <a:spcPts val="0"/>
              </a:spcBef>
              <a:spcAft>
                <a:spcPts val="0"/>
              </a:spcAft>
              <a:buClr>
                <a:srgbClr val="456767"/>
              </a:buClr>
              <a:buSzPts val="1200"/>
              <a:buFont typeface="Noto Sans Symbols"/>
              <a:buNone/>
            </a:pPr>
            <a:r>
              <a:rPr lang="en-US" sz="1200">
                <a:solidFill>
                  <a:srgbClr val="456767"/>
                </a:solidFill>
                <a:latin typeface="Arial"/>
                <a:ea typeface="Arial"/>
                <a:cs typeface="Arial"/>
                <a:sym typeface="Arial"/>
              </a:rPr>
              <a:t>Das Vorhandensein von fibrillärem Material im Dilatationsmuskel (und dessen Blutgefäßen) beeinträchtigt die Pupillenerweiterung</a:t>
            </a:r>
            <a:endParaRPr/>
          </a:p>
        </p:txBody>
      </p:sp>
      <p:sp>
        <p:nvSpPr>
          <p:cNvPr id="1543" name="Google Shape;1543;p119"/>
          <p:cNvSpPr txBox="1"/>
          <p:nvPr/>
        </p:nvSpPr>
        <p:spPr>
          <a:xfrm>
            <a:off x="381000" y="4953000"/>
            <a:ext cx="8458200" cy="395100"/>
          </a:xfrm>
          <a:prstGeom prst="rect">
            <a:avLst/>
          </a:prstGeom>
          <a:solidFill>
            <a:srgbClr val="FFC000"/>
          </a:solidFill>
          <a:ln>
            <a:noFill/>
          </a:ln>
        </p:spPr>
        <p:txBody>
          <a:bodyPr anchorCtr="0" anchor="t" bIns="12700" lIns="25400" spcFirstLastPara="1" rIns="25400" wrap="square" tIns="12700">
            <a:spAutoFit/>
          </a:bodyPr>
          <a:lstStyle/>
          <a:p>
            <a:pPr indent="0" lvl="0" marL="0" marR="0" rtl="0" algn="l">
              <a:spcBef>
                <a:spcPts val="0"/>
              </a:spcBef>
              <a:spcAft>
                <a:spcPts val="0"/>
              </a:spcAft>
              <a:buClr>
                <a:srgbClr val="7F7F7F"/>
              </a:buClr>
              <a:buSzPts val="1200"/>
              <a:buFont typeface="Noto Sans Symbols"/>
              <a:buNone/>
            </a:pPr>
            <a:r>
              <a:rPr lang="en-US" sz="1200">
                <a:solidFill>
                  <a:srgbClr val="7F7F7F"/>
                </a:solidFill>
                <a:latin typeface="Arial"/>
                <a:ea typeface="Arial"/>
                <a:cs typeface="Arial"/>
                <a:sym typeface="Arial"/>
              </a:rPr>
              <a:t>Eine wichtige Ursache für das erhöhte Risiko intraoperativer Komplikationen bei der CE-Operation bei </a:t>
            </a:r>
            <a:r>
              <a:rPr lang="en-US" sz="1200">
                <a:solidFill>
                  <a:srgbClr val="7F7F7F"/>
                </a:solidFill>
              </a:rPr>
              <a:t>PEX</a:t>
            </a:r>
            <a:r>
              <a:rPr lang="en-US" sz="1200">
                <a:solidFill>
                  <a:srgbClr val="7F7F7F"/>
                </a:solidFill>
                <a:latin typeface="Arial"/>
                <a:ea typeface="Arial"/>
                <a:cs typeface="Arial"/>
                <a:sym typeface="Arial"/>
              </a:rPr>
              <a:t> ist die mit dieser Erkrankung verbundene Schwäche der Zonula. Geschwächte Zonulae sind kein Merkmal von PDS.</a:t>
            </a:r>
            <a:endParaRPr/>
          </a:p>
        </p:txBody>
      </p:sp>
      <p:sp>
        <p:nvSpPr>
          <p:cNvPr id="1544" name="Google Shape;1544;p119"/>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F</a:t>
            </a:r>
            <a:endParaRPr/>
          </a:p>
        </p:txBody>
      </p:sp>
      <p:sp>
        <p:nvSpPr>
          <p:cNvPr id="1545" name="Google Shape;1545;p119"/>
          <p:cNvSpPr/>
          <p:nvPr/>
        </p:nvSpPr>
        <p:spPr>
          <a:xfrm>
            <a:off x="76200" y="4343400"/>
            <a:ext cx="7924800" cy="533400"/>
          </a:xfrm>
          <a:prstGeom prst="ellipse">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546" name="Google Shape;1546;p119"/>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 </a:t>
            </a:r>
            <a:r>
              <a:rPr b="1" lang="en-US" sz="1200">
                <a:solidFill>
                  <a:schemeClr val="dk1"/>
                </a:solidFill>
                <a:latin typeface="Arial"/>
                <a:ea typeface="Arial"/>
                <a:cs typeface="Arial"/>
                <a:sym typeface="Arial"/>
              </a:rPr>
              <a:t>FITB</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2" name="Shape 262"/>
        <p:cNvGrpSpPr/>
        <p:nvPr/>
      </p:nvGrpSpPr>
      <p:grpSpPr>
        <a:xfrm>
          <a:off x="0" y="0"/>
          <a:ext cx="0" cy="0"/>
          <a:chOff x="0" y="0"/>
          <a:chExt cx="0" cy="0"/>
        </a:xfrm>
      </p:grpSpPr>
      <p:graphicFrame>
        <p:nvGraphicFramePr>
          <p:cNvPr id="263" name="Google Shape;263;p12"/>
          <p:cNvGraphicFramePr/>
          <p:nvPr/>
        </p:nvGraphicFramePr>
        <p:xfrm>
          <a:off x="457200" y="1676400"/>
          <a:ext cx="3000000" cy="3000000"/>
        </p:xfrm>
        <a:graphic>
          <a:graphicData uri="http://schemas.openxmlformats.org/drawingml/2006/table">
            <a:tbl>
              <a:tblPr>
                <a:noFill/>
                <a:tableStyleId>{02B07537-624C-4EAD-A9AA-E5A35CE8A65F}</a:tableStyleId>
              </a:tblPr>
              <a:tblGrid>
                <a:gridCol w="2743200"/>
                <a:gridCol w="2743200"/>
                <a:gridCol w="2743200"/>
              </a:tblGrid>
              <a:tr h="406400">
                <a:tc>
                  <a:txBody>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BFBFBF"/>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1"/>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lang="en-US" sz="1200">
                          <a:solidFill>
                            <a:schemeClr val="dk1"/>
                          </a:solidFill>
                        </a:rPr>
                        <a:t>PEX</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PDS/PG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Alter</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 &lt; 50 J, meist  &gt; 70 J</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20er – 40er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Geschlechtspräferenz</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F &gt; 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M &gt; F</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i="1" lang="en-US" sz="1200">
                          <a:solidFill>
                            <a:schemeClr val="dk1"/>
                          </a:solidFill>
                        </a:rPr>
                        <a:t>Kammerwinkelstatus</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Enger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Weit geöffnet</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762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r>
            </a:tbl>
          </a:graphicData>
        </a:graphic>
      </p:graphicFrame>
      <p:sp>
        <p:nvSpPr>
          <p:cNvPr id="264" name="Google Shape;264;p12"/>
          <p:cNvSpPr txBox="1"/>
          <p:nvPr>
            <p:ph idx="12" type="sldNum"/>
          </p:nvPr>
        </p:nvSpPr>
        <p:spPr>
          <a:xfrm>
            <a:off x="7010400" y="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265" name="Google Shape;265;p12"/>
          <p:cNvSpPr txBox="1"/>
          <p:nvPr/>
        </p:nvSpPr>
        <p:spPr>
          <a:xfrm>
            <a:off x="457200" y="3124200"/>
            <a:ext cx="6019800" cy="1349400"/>
          </a:xfrm>
          <a:prstGeom prst="rect">
            <a:avLst/>
          </a:prstGeom>
          <a:solidFill>
            <a:srgbClr val="C8C860"/>
          </a:solidFill>
          <a:ln>
            <a:noFill/>
          </a:ln>
        </p:spPr>
        <p:txBody>
          <a:bodyPr anchorCtr="0" anchor="t" bIns="12700" lIns="25400" spcFirstLastPara="1" rIns="25400" wrap="square" tIns="12700">
            <a:spAutoFit/>
          </a:bodyPr>
          <a:lstStyle/>
          <a:p>
            <a:pPr indent="0" lvl="0" marL="0" marR="0" rtl="0" algn="l">
              <a:spcBef>
                <a:spcPts val="0"/>
              </a:spcBef>
              <a:spcAft>
                <a:spcPts val="0"/>
              </a:spcAft>
              <a:buClr>
                <a:srgbClr val="7F7F7F"/>
              </a:buClr>
              <a:buSzPts val="1200"/>
              <a:buFont typeface="Noto Sans Symbols"/>
              <a:buNone/>
            </a:pPr>
            <a:r>
              <a:rPr i="1" lang="en-US" sz="1200">
                <a:solidFill>
                  <a:srgbClr val="7F7F7F"/>
                </a:solidFill>
                <a:latin typeface="Arial"/>
                <a:ea typeface="Arial"/>
                <a:cs typeface="Arial"/>
                <a:sym typeface="Arial"/>
              </a:rPr>
              <a:t>Warum ist der Winkel bei </a:t>
            </a:r>
            <a:r>
              <a:rPr i="1" lang="en-US" sz="1200">
                <a:solidFill>
                  <a:srgbClr val="7F7F7F"/>
                </a:solidFill>
              </a:rPr>
              <a:t>PEX</a:t>
            </a:r>
            <a:r>
              <a:rPr i="1" lang="en-US" sz="1200">
                <a:solidFill>
                  <a:srgbClr val="7F7F7F"/>
                </a:solidFill>
                <a:latin typeface="Arial"/>
                <a:ea typeface="Arial"/>
                <a:cs typeface="Arial"/>
                <a:sym typeface="Arial"/>
              </a:rPr>
              <a:t> verengt?</a:t>
            </a:r>
            <a:endParaRPr/>
          </a:p>
          <a:p>
            <a:pPr indent="0" lvl="0" marL="0" marR="0" rtl="0" algn="l">
              <a:spcBef>
                <a:spcPts val="0"/>
              </a:spcBef>
              <a:spcAft>
                <a:spcPts val="0"/>
              </a:spcAft>
              <a:buClr>
                <a:srgbClr val="0000FF"/>
              </a:buClr>
              <a:buSzPts val="1200"/>
              <a:buFont typeface="Noto Sans Symbols"/>
              <a:buNone/>
            </a:pPr>
            <a:r>
              <a:rPr b="1" lang="en-US" sz="1200">
                <a:solidFill>
                  <a:srgbClr val="0000FF"/>
                </a:solidFill>
              </a:rPr>
              <a:t>Durch die geschwächten Zonulafasern kann sich das Linsen-Iris-Diaphragma nach vorne verlagern.</a:t>
            </a:r>
            <a:endParaRPr/>
          </a:p>
          <a:p>
            <a:pPr indent="0" lvl="0" marL="0" marR="0" rtl="0" algn="l">
              <a:spcBef>
                <a:spcPts val="0"/>
              </a:spcBef>
              <a:spcAft>
                <a:spcPts val="0"/>
              </a:spcAft>
              <a:buClr>
                <a:schemeClr val="dk1"/>
              </a:buClr>
              <a:buSzPts val="1400"/>
              <a:buFont typeface="Noto Sans Symbols"/>
              <a:buNone/>
            </a:pPr>
            <a:r>
              <a:t/>
            </a:r>
            <a:endParaRPr i="1" sz="1400">
              <a:solidFill>
                <a:srgbClr val="C8C860"/>
              </a:solidFill>
              <a:latin typeface="Arial"/>
              <a:ea typeface="Arial"/>
              <a:cs typeface="Arial"/>
              <a:sym typeface="Arial"/>
            </a:endParaRPr>
          </a:p>
          <a:p>
            <a:pPr indent="0" lvl="0" marL="0" marR="0" rtl="0" algn="l">
              <a:spcBef>
                <a:spcPts val="0"/>
              </a:spcBef>
              <a:spcAft>
                <a:spcPts val="0"/>
              </a:spcAft>
              <a:buClr>
                <a:srgbClr val="C8C860"/>
              </a:buClr>
              <a:buSzPts val="1200"/>
              <a:buFont typeface="Noto Sans Symbols"/>
              <a:buNone/>
            </a:pPr>
            <a:r>
              <a:rPr i="1" lang="en-US" sz="1200">
                <a:solidFill>
                  <a:srgbClr val="C8C860"/>
                </a:solidFill>
                <a:latin typeface="Arial"/>
                <a:ea typeface="Arial"/>
                <a:cs typeface="Arial"/>
                <a:sym typeface="Arial"/>
              </a:rPr>
              <a:t>Bedeutet dies, dass es sich bei </a:t>
            </a:r>
            <a:r>
              <a:rPr i="1" lang="en-US" sz="1200">
                <a:solidFill>
                  <a:srgbClr val="C8C860"/>
                </a:solidFill>
              </a:rPr>
              <a:t>PEX</a:t>
            </a:r>
            <a:r>
              <a:rPr i="1" lang="en-US" sz="1200">
                <a:solidFill>
                  <a:srgbClr val="C8C860"/>
                </a:solidFill>
                <a:latin typeface="Arial"/>
                <a:ea typeface="Arial"/>
                <a:cs typeface="Arial"/>
                <a:sym typeface="Arial"/>
              </a:rPr>
              <a:t> um eine Form des Engwinkelglaukoms handelt?</a:t>
            </a:r>
            <a:endParaRPr/>
          </a:p>
          <a:p>
            <a:pPr indent="0" lvl="0" marL="0" marR="0" rtl="0" algn="l">
              <a:spcBef>
                <a:spcPts val="0"/>
              </a:spcBef>
              <a:spcAft>
                <a:spcPts val="0"/>
              </a:spcAft>
              <a:buClr>
                <a:srgbClr val="C8C860"/>
              </a:buClr>
              <a:buSzPts val="1200"/>
              <a:buFont typeface="Noto Sans Symbols"/>
              <a:buNone/>
            </a:pPr>
            <a:r>
              <a:rPr lang="en-US" sz="1200">
                <a:solidFill>
                  <a:srgbClr val="C8C860"/>
                </a:solidFill>
                <a:latin typeface="Arial"/>
                <a:ea typeface="Arial"/>
                <a:cs typeface="Arial"/>
                <a:sym typeface="Arial"/>
              </a:rPr>
              <a:t>Trotz des charakteristischen verengten Winkels ist dies nicht der Fall – es handelt sich um ein Offenwinkelglaukom (</a:t>
            </a:r>
            <a:r>
              <a:rPr lang="en-US" sz="1200">
                <a:solidFill>
                  <a:srgbClr val="C8C860"/>
                </a:solidFill>
              </a:rPr>
              <a:t>OWG</a:t>
            </a:r>
            <a:r>
              <a:rPr lang="en-US" sz="1200">
                <a:solidFill>
                  <a:srgbClr val="C8C860"/>
                </a:solidFill>
                <a:latin typeface="Arial"/>
                <a:ea typeface="Arial"/>
                <a:cs typeface="Arial"/>
                <a:sym typeface="Arial"/>
              </a:rPr>
              <a:t>)</a:t>
            </a:r>
            <a:endParaRPr/>
          </a:p>
        </p:txBody>
      </p:sp>
      <p:sp>
        <p:nvSpPr>
          <p:cNvPr id="266" name="Google Shape;266;p12"/>
          <p:cNvSpPr/>
          <p:nvPr/>
        </p:nvSpPr>
        <p:spPr>
          <a:xfrm>
            <a:off x="3087625" y="2685275"/>
            <a:ext cx="1066800" cy="533400"/>
          </a:xfrm>
          <a:prstGeom prst="ellipse">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7" name="Google Shape;267;p12"/>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 </a:t>
            </a:r>
            <a:r>
              <a:rPr b="1" lang="en-US" sz="1200">
                <a:solidFill>
                  <a:schemeClr val="dk1"/>
                </a:solidFill>
                <a:latin typeface="Arial"/>
                <a:ea typeface="Arial"/>
                <a:cs typeface="Arial"/>
                <a:sym typeface="Arial"/>
              </a:rPr>
              <a:t>FITB</a:t>
            </a:r>
            <a:endParaRPr/>
          </a:p>
        </p:txBody>
      </p:sp>
      <p:sp>
        <p:nvSpPr>
          <p:cNvPr id="268" name="Google Shape;268;p12"/>
          <p:cNvSpPr/>
          <p:nvPr/>
        </p:nvSpPr>
        <p:spPr>
          <a:xfrm>
            <a:off x="4038600" y="2895600"/>
            <a:ext cx="3429000" cy="1225826"/>
          </a:xfrm>
          <a:prstGeom prst="leftArrow">
            <a:avLst>
              <a:gd fmla="val 50000" name="adj1"/>
              <a:gd fmla="val 50000" name="adj2"/>
            </a:avLst>
          </a:prstGeom>
          <a:solidFill>
            <a:srgbClr val="7030A0"/>
          </a:solidFill>
          <a:ln cap="flat" cmpd="sng" w="25400">
            <a:solidFill>
              <a:srgbClr val="949400"/>
            </a:solidFill>
            <a:prstDash val="solid"/>
            <a:round/>
            <a:headEnd len="sm" w="sm" type="none"/>
            <a:tailEnd len="sm" w="sm" type="none"/>
          </a:ln>
        </p:spPr>
        <p:txBody>
          <a:bodyPr anchorCtr="0" anchor="ctr" bIns="12700" lIns="25400" spcFirstLastPara="1" rIns="25400" wrap="square" tIns="12700">
            <a:noAutofit/>
          </a:bodyPr>
          <a:lstStyle/>
          <a:p>
            <a:pPr indent="0" lvl="0" marL="0" marR="0" rtl="0" algn="ctr">
              <a:lnSpc>
                <a:spcPct val="133333"/>
              </a:lnSpc>
              <a:spcBef>
                <a:spcPts val="0"/>
              </a:spcBef>
              <a:spcAft>
                <a:spcPts val="0"/>
              </a:spcAft>
              <a:buNone/>
            </a:pPr>
            <a:r>
              <a:rPr i="1" lang="en-US" sz="1200">
                <a:solidFill>
                  <a:schemeClr val="lt1"/>
                </a:solidFill>
                <a:latin typeface="Arial"/>
                <a:ea typeface="Arial"/>
                <a:cs typeface="Arial"/>
                <a:sym typeface="Arial"/>
              </a:rPr>
              <a:t>Wir werden dies später in der </a:t>
            </a:r>
            <a:r>
              <a:rPr i="1" lang="en-US" sz="1200">
                <a:solidFill>
                  <a:schemeClr val="lt1"/>
                </a:solidFill>
              </a:rPr>
              <a:t>Folienreihe </a:t>
            </a:r>
            <a:r>
              <a:rPr i="1" lang="en-US" sz="1200">
                <a:solidFill>
                  <a:schemeClr val="lt1"/>
                </a:solidFill>
                <a:latin typeface="Arial"/>
                <a:ea typeface="Arial"/>
                <a:cs typeface="Arial"/>
                <a:sym typeface="Arial"/>
              </a:rPr>
              <a:t>näher erläutern</a:t>
            </a:r>
            <a:endParaRPr/>
          </a:p>
        </p:txBody>
      </p:sp>
      <p:sp>
        <p:nvSpPr>
          <p:cNvPr id="269" name="Google Shape;269;p12"/>
          <p:cNvSpPr txBox="1"/>
          <p:nvPr/>
        </p:nvSpPr>
        <p:spPr>
          <a:xfrm>
            <a:off x="3598014" y="6344482"/>
            <a:ext cx="1947969" cy="276999"/>
          </a:xfrm>
          <a:prstGeom prst="rect">
            <a:avLst/>
          </a:prstGeom>
          <a:noFill/>
          <a:ln>
            <a:noFill/>
          </a:ln>
        </p:spPr>
        <p:txBody>
          <a:bodyPr anchorCtr="0" anchor="t" bIns="12700" lIns="25400" spcFirstLastPara="1" rIns="25400" wrap="square" tIns="12700">
            <a:spAutoFit/>
          </a:bodyPr>
          <a:lstStyle/>
          <a:p>
            <a:pPr indent="0" lvl="0" marL="0" marR="0" rtl="0" algn="ctr">
              <a:spcBef>
                <a:spcPts val="0"/>
              </a:spcBef>
              <a:spcAft>
                <a:spcPts val="0"/>
              </a:spcAft>
              <a:buNone/>
            </a:pPr>
            <a:r>
              <a:rPr i="1" lang="en-US" sz="1200">
                <a:solidFill>
                  <a:schemeClr val="dk1"/>
                </a:solidFill>
                <a:latin typeface="Arial"/>
                <a:ea typeface="Arial"/>
                <a:cs typeface="Arial"/>
                <a:sym typeface="Arial"/>
              </a:rPr>
              <a:t>Keine Frage – machen Sie weiter</a:t>
            </a:r>
            <a:endParaRPr/>
          </a:p>
        </p:txBody>
      </p:sp>
    </p:spTree>
  </p:cSld>
  <p:clrMapOvr>
    <a:masterClrMapping/>
  </p:clrMapOvr>
</p:sld>
</file>

<file path=ppt/slides/slide1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1" name="Shape 1551"/>
        <p:cNvGrpSpPr/>
        <p:nvPr/>
      </p:nvGrpSpPr>
      <p:grpSpPr>
        <a:xfrm>
          <a:off x="0" y="0"/>
          <a:ext cx="0" cy="0"/>
          <a:chOff x="0" y="0"/>
          <a:chExt cx="0" cy="0"/>
        </a:xfrm>
      </p:grpSpPr>
      <p:graphicFrame>
        <p:nvGraphicFramePr>
          <p:cNvPr id="1552" name="Google Shape;1552;p120"/>
          <p:cNvGraphicFramePr/>
          <p:nvPr/>
        </p:nvGraphicFramePr>
        <p:xfrm>
          <a:off x="457200" y="1676400"/>
          <a:ext cx="3000000" cy="3000000"/>
        </p:xfrm>
        <a:graphic>
          <a:graphicData uri="http://schemas.openxmlformats.org/drawingml/2006/table">
            <a:tbl>
              <a:tblPr>
                <a:noFill/>
                <a:tableStyleId>{02B07537-624C-4EAD-A9AA-E5A35CE8A65F}</a:tableStyleId>
              </a:tblPr>
              <a:tblGrid>
                <a:gridCol w="2743200"/>
                <a:gridCol w="2743200"/>
                <a:gridCol w="2743200"/>
              </a:tblGrid>
              <a:tr h="406400">
                <a:tc>
                  <a:txBody>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B2B2B2"/>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1"/>
                    </a:solidFill>
                  </a:tcPr>
                </a:tc>
                <a:tc>
                  <a:txBody>
                    <a:bodyPr/>
                    <a:lstStyle/>
                    <a:p>
                      <a:pPr indent="0" lvl="0" marL="0" marR="0" rtl="0" algn="l">
                        <a:lnSpc>
                          <a:spcPct val="100000"/>
                        </a:lnSpc>
                        <a:spcBef>
                          <a:spcPts val="0"/>
                        </a:spcBef>
                        <a:spcAft>
                          <a:spcPts val="0"/>
                        </a:spcAft>
                        <a:buClr>
                          <a:srgbClr val="B2B2B2"/>
                        </a:buClr>
                        <a:buSzPts val="1200"/>
                        <a:buFont typeface="Arial"/>
                        <a:buNone/>
                      </a:pPr>
                      <a:r>
                        <a:rPr b="1" lang="en-US" sz="1200">
                          <a:solidFill>
                            <a:srgbClr val="B2B2B2"/>
                          </a:solidFill>
                        </a:rPr>
                        <a:t>PEX</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c>
                  <a:txBody>
                    <a:bodyPr/>
                    <a:lstStyle/>
                    <a:p>
                      <a:pPr indent="0" lvl="0" marL="0" marR="0" rtl="0" algn="l">
                        <a:lnSpc>
                          <a:spcPct val="100000"/>
                        </a:lnSpc>
                        <a:spcBef>
                          <a:spcPts val="0"/>
                        </a:spcBef>
                        <a:spcAft>
                          <a:spcPts val="0"/>
                        </a:spcAft>
                        <a:buClr>
                          <a:srgbClr val="B2B2B2"/>
                        </a:buClr>
                        <a:buSzPts val="1200"/>
                        <a:buFont typeface="Arial"/>
                        <a:buNone/>
                      </a:pPr>
                      <a:r>
                        <a:rPr b="1" i="0" lang="en-US" sz="1200" u="none" cap="none" strike="noStrike">
                          <a:solidFill>
                            <a:srgbClr val="B2B2B2"/>
                          </a:solidFill>
                          <a:latin typeface="Arial"/>
                          <a:ea typeface="Arial"/>
                          <a:cs typeface="Arial"/>
                          <a:sym typeface="Arial"/>
                        </a:rPr>
                        <a:t>PDS/PG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Alter</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 &lt; 50 J, meist  &gt; 70 J</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20er – 40er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Geschlechtspräferenz</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F &gt; 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M &gt; F</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Kammerwinkelstatus</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Enger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Weit geöffnet</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Wo ist die Iris durchscheinend?</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Pupillensaum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Radiär, mittlere Peripherie</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2B2B2"/>
                        </a:buClr>
                        <a:buSzPts val="1200"/>
                        <a:buFont typeface="Arial"/>
                        <a:buNone/>
                      </a:pPr>
                      <a:r>
                        <a:rPr b="0" i="1" lang="en-US" sz="1200" u="none" cap="none" strike="noStrike">
                          <a:solidFill>
                            <a:srgbClr val="B2B2B2"/>
                          </a:solidFill>
                          <a:latin typeface="Arial"/>
                          <a:ea typeface="Arial"/>
                          <a:cs typeface="Arial"/>
                          <a:sym typeface="Arial"/>
                        </a:rPr>
                        <a:t>Krukenberg-Spindel – 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2B2B2"/>
                        </a:buClr>
                        <a:buSzPts val="1200"/>
                        <a:buFont typeface="Arial"/>
                        <a:buNone/>
                      </a:pPr>
                      <a:r>
                        <a:rPr b="1" lang="en-US" sz="1200">
                          <a:solidFill>
                            <a:srgbClr val="B2B2B2"/>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2B2B2"/>
                        </a:buClr>
                        <a:buSzPts val="1200"/>
                        <a:buFont typeface="Arial"/>
                        <a:buNone/>
                      </a:pPr>
                      <a:r>
                        <a:rPr b="1" i="0" lang="en-US" sz="1200" u="none" cap="none" strike="noStrike">
                          <a:solidFill>
                            <a:srgbClr val="B2B2B2"/>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2B2B2"/>
                        </a:buClr>
                        <a:buSzPts val="1200"/>
                        <a:buFont typeface="Arial"/>
                        <a:buNone/>
                      </a:pPr>
                      <a:r>
                        <a:rPr b="0" i="1" lang="en-US" sz="1200" u="none" cap="none" strike="noStrike">
                          <a:solidFill>
                            <a:srgbClr val="B2B2B2"/>
                          </a:solidFill>
                          <a:latin typeface="Arial"/>
                          <a:ea typeface="Arial"/>
                          <a:cs typeface="Arial"/>
                          <a:sym typeface="Arial"/>
                        </a:rPr>
                        <a:t>Sampaolesi-Linie – 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2B2B2"/>
                        </a:buClr>
                        <a:buSzPts val="1200"/>
                        <a:buFont typeface="Arial"/>
                        <a:buNone/>
                      </a:pPr>
                      <a:r>
                        <a:rPr b="1" i="0" lang="en-US" sz="1200" u="none" cap="none" strike="noStrike">
                          <a:solidFill>
                            <a:srgbClr val="B2B2B2"/>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2B2B2"/>
                        </a:buClr>
                        <a:buSzPts val="1200"/>
                        <a:buFont typeface="Arial"/>
                        <a:buNone/>
                      </a:pPr>
                      <a:r>
                        <a:rPr b="1" lang="en-US" sz="1200">
                          <a:solidFill>
                            <a:srgbClr val="B2B2B2"/>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2B2B2"/>
                        </a:buClr>
                        <a:buSzPts val="1200"/>
                        <a:buFont typeface="Arial"/>
                        <a:buNone/>
                      </a:pPr>
                      <a:r>
                        <a:rPr b="0" i="1" lang="en-US" sz="1200" u="none" cap="none" strike="noStrike">
                          <a:solidFill>
                            <a:srgbClr val="B2B2B2"/>
                          </a:solidFill>
                          <a:latin typeface="Arial"/>
                          <a:ea typeface="Arial"/>
                          <a:cs typeface="Arial"/>
                          <a:sym typeface="Arial"/>
                        </a:rPr>
                        <a:t>Systemische Erkrankung?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2B2B2"/>
                        </a:buClr>
                        <a:buSzPts val="1200"/>
                        <a:buFont typeface="Arial"/>
                        <a:buNone/>
                      </a:pPr>
                      <a:r>
                        <a:rPr b="1" i="0" lang="en-US" sz="1200" u="none" cap="none" strike="noStrike">
                          <a:solidFill>
                            <a:srgbClr val="B2B2B2"/>
                          </a:solidFill>
                          <a:latin typeface="Arial"/>
                          <a:ea typeface="Arial"/>
                          <a:cs typeface="Arial"/>
                          <a:sym typeface="Arial"/>
                        </a:rPr>
                        <a:t>Ja</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2B2B2"/>
                        </a:buClr>
                        <a:buSzPts val="1200"/>
                        <a:buFont typeface="Arial"/>
                        <a:buNone/>
                      </a:pPr>
                      <a:r>
                        <a:rPr b="1" i="0" lang="en-US" sz="1200" u="none" cap="none" strike="noStrike">
                          <a:solidFill>
                            <a:srgbClr val="B2B2B2"/>
                          </a:solidFill>
                          <a:latin typeface="Arial"/>
                          <a:ea typeface="Arial"/>
                          <a:cs typeface="Arial"/>
                          <a:sym typeface="Arial"/>
                        </a:rPr>
                        <a:t>Nein</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Erhöhtes Risiko für Komplikationen während der CE?</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Ja</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Nein</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762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r>
            </a:tbl>
          </a:graphicData>
        </a:graphic>
      </p:graphicFrame>
      <p:sp>
        <p:nvSpPr>
          <p:cNvPr id="1553" name="Google Shape;1553;p120"/>
          <p:cNvSpPr txBox="1"/>
          <p:nvPr>
            <p:ph idx="12" type="sldNum"/>
          </p:nvPr>
        </p:nvSpPr>
        <p:spPr>
          <a:xfrm>
            <a:off x="7010400" y="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1554" name="Google Shape;1554;p120"/>
          <p:cNvSpPr txBox="1"/>
          <p:nvPr/>
        </p:nvSpPr>
        <p:spPr>
          <a:xfrm>
            <a:off x="1257300" y="2647891"/>
            <a:ext cx="5943600" cy="1349400"/>
          </a:xfrm>
          <a:prstGeom prst="rect">
            <a:avLst/>
          </a:prstGeom>
          <a:solidFill>
            <a:srgbClr val="456767"/>
          </a:solidFill>
          <a:ln>
            <a:noFill/>
          </a:ln>
        </p:spPr>
        <p:txBody>
          <a:bodyPr anchorCtr="0" anchor="t" bIns="12700" lIns="25400" spcFirstLastPara="1" rIns="25400" wrap="square" tIns="12700">
            <a:spAutoFit/>
          </a:bodyPr>
          <a:lstStyle/>
          <a:p>
            <a:pPr indent="0" lvl="0" marL="0" marR="0" rtl="0" algn="l">
              <a:spcBef>
                <a:spcPts val="0"/>
              </a:spcBef>
              <a:spcAft>
                <a:spcPts val="0"/>
              </a:spcAft>
              <a:buClr>
                <a:schemeClr val="lt1"/>
              </a:buClr>
              <a:buSzPts val="1200"/>
              <a:buFont typeface="Noto Sans Symbols"/>
              <a:buNone/>
            </a:pPr>
            <a:r>
              <a:rPr i="1" lang="en-US" sz="1200">
                <a:solidFill>
                  <a:schemeClr val="lt1"/>
                </a:solidFill>
                <a:latin typeface="Arial"/>
                <a:ea typeface="Arial"/>
                <a:cs typeface="Arial"/>
                <a:sym typeface="Arial"/>
              </a:rPr>
              <a:t>Abgesehen von Komplikationen aufgrund einer Zonulinschwäche: Welches </a:t>
            </a:r>
            <a:r>
              <a:rPr b="1" lang="en-US" sz="1200">
                <a:solidFill>
                  <a:schemeClr val="lt1"/>
                </a:solidFill>
                <a:latin typeface="Arial"/>
                <a:ea typeface="Arial"/>
                <a:cs typeface="Arial"/>
                <a:sym typeface="Arial"/>
              </a:rPr>
              <a:t>irisbezogene </a:t>
            </a:r>
            <a:r>
              <a:rPr i="1" lang="en-US" sz="1200">
                <a:solidFill>
                  <a:schemeClr val="lt1"/>
                </a:solidFill>
                <a:latin typeface="Arial"/>
                <a:ea typeface="Arial"/>
                <a:cs typeface="Arial"/>
                <a:sym typeface="Arial"/>
              </a:rPr>
              <a:t>Problem erschwert die CE bei </a:t>
            </a:r>
            <a:r>
              <a:rPr i="1" lang="en-US" sz="1200">
                <a:solidFill>
                  <a:schemeClr val="lt1"/>
                </a:solidFill>
              </a:rPr>
              <a:t>PEX</a:t>
            </a:r>
            <a:r>
              <a:rPr i="1" lang="en-US" sz="1200">
                <a:solidFill>
                  <a:schemeClr val="lt1"/>
                </a:solidFill>
                <a:latin typeface="Arial"/>
                <a:ea typeface="Arial"/>
                <a:cs typeface="Arial"/>
                <a:sym typeface="Arial"/>
              </a:rPr>
              <a:t> zusätzlich?</a:t>
            </a:r>
            <a:endParaRPr/>
          </a:p>
          <a:p>
            <a:pPr indent="0" lvl="0" marL="0" rtl="0" algn="l">
              <a:spcBef>
                <a:spcPts val="0"/>
              </a:spcBef>
              <a:spcAft>
                <a:spcPts val="0"/>
              </a:spcAft>
              <a:buClr>
                <a:schemeClr val="lt1"/>
              </a:buClr>
              <a:buSzPts val="1200"/>
              <a:buFont typeface="Noto Sans Symbols"/>
              <a:buNone/>
            </a:pPr>
            <a:r>
              <a:rPr lang="en-US" sz="1200">
                <a:solidFill>
                  <a:schemeClr val="lt1"/>
                </a:solidFill>
              </a:rPr>
              <a:t>PEX-Augen weisen typischerweise eine </a:t>
            </a:r>
            <a:r>
              <a:rPr lang="en-US" sz="1200">
                <a:solidFill>
                  <a:schemeClr val="lt1"/>
                </a:solidFill>
                <a:extLst>
                  <a:ext uri="http://customooxmlschemas.google.com/">
                    <go:slidesCustomData xmlns:go="http://customooxmlschemas.google.com/" textRoundtripDataId="68"/>
                  </a:ext>
                </a:extLst>
              </a:rPr>
              <a:t>schlechte</a:t>
            </a:r>
            <a:r>
              <a:rPr lang="en-US" sz="1200">
                <a:solidFill>
                  <a:schemeClr val="lt1"/>
                </a:solidFill>
              </a:rPr>
              <a:t> Mydriase auf.</a:t>
            </a:r>
            <a:endParaRPr/>
          </a:p>
          <a:p>
            <a:pPr indent="0" lvl="0" marL="0" marR="0" rtl="0" algn="l">
              <a:spcBef>
                <a:spcPts val="0"/>
              </a:spcBef>
              <a:spcAft>
                <a:spcPts val="0"/>
              </a:spcAft>
              <a:buClr>
                <a:schemeClr val="dk1"/>
              </a:buClr>
              <a:buSzPts val="1400"/>
              <a:buFont typeface="Noto Sans Symbols"/>
              <a:buNone/>
            </a:pPr>
            <a:r>
              <a:t/>
            </a:r>
            <a:endParaRPr sz="1400">
              <a:solidFill>
                <a:schemeClr val="lt1"/>
              </a:solidFill>
              <a:latin typeface="Arial"/>
              <a:ea typeface="Arial"/>
              <a:cs typeface="Arial"/>
              <a:sym typeface="Arial"/>
            </a:endParaRPr>
          </a:p>
          <a:p>
            <a:pPr indent="0" lvl="0" marL="0" marR="0" rtl="0" algn="l">
              <a:spcBef>
                <a:spcPts val="0"/>
              </a:spcBef>
              <a:spcAft>
                <a:spcPts val="0"/>
              </a:spcAft>
              <a:buClr>
                <a:schemeClr val="lt1"/>
              </a:buClr>
              <a:buSzPts val="1200"/>
              <a:buFont typeface="Noto Sans Symbols"/>
              <a:buNone/>
            </a:pPr>
            <a:r>
              <a:rPr i="1" lang="en-US" sz="1200">
                <a:solidFill>
                  <a:schemeClr val="lt1"/>
                </a:solidFill>
                <a:latin typeface="Arial"/>
                <a:ea typeface="Arial"/>
                <a:cs typeface="Arial"/>
                <a:sym typeface="Arial"/>
              </a:rPr>
              <a:t>Warum weiten sie sich nur schlecht?</a:t>
            </a:r>
            <a:endParaRPr/>
          </a:p>
          <a:p>
            <a:pPr indent="0" lvl="0" marL="0" marR="0" rtl="0" algn="l">
              <a:spcBef>
                <a:spcPts val="0"/>
              </a:spcBef>
              <a:spcAft>
                <a:spcPts val="0"/>
              </a:spcAft>
              <a:buClr>
                <a:schemeClr val="lt1"/>
              </a:buClr>
              <a:buSzPts val="1200"/>
              <a:buFont typeface="Noto Sans Symbols"/>
              <a:buNone/>
            </a:pPr>
            <a:r>
              <a:rPr lang="en-US" sz="1200">
                <a:solidFill>
                  <a:schemeClr val="lt1"/>
                </a:solidFill>
                <a:latin typeface="Arial"/>
                <a:ea typeface="Arial"/>
                <a:cs typeface="Arial"/>
                <a:sym typeface="Arial"/>
              </a:rPr>
              <a:t>D</a:t>
            </a:r>
            <a:r>
              <a:rPr lang="en-US" sz="1200">
                <a:solidFill>
                  <a:schemeClr val="lt1"/>
                </a:solidFill>
              </a:rPr>
              <a:t>ie</a:t>
            </a:r>
            <a:r>
              <a:rPr lang="en-US" sz="1200">
                <a:solidFill>
                  <a:schemeClr val="lt1"/>
                </a:solidFill>
                <a:latin typeface="Arial"/>
                <a:ea typeface="Arial"/>
                <a:cs typeface="Arial"/>
                <a:sym typeface="Arial"/>
              </a:rPr>
              <a:t> </a:t>
            </a:r>
            <a:r>
              <a:rPr lang="en-US" sz="1200">
                <a:solidFill>
                  <a:schemeClr val="lt1"/>
                </a:solidFill>
              </a:rPr>
              <a:t>Anwesenheit</a:t>
            </a:r>
            <a:r>
              <a:rPr lang="en-US" sz="1200">
                <a:solidFill>
                  <a:schemeClr val="lt1"/>
                </a:solidFill>
                <a:latin typeface="Arial"/>
                <a:ea typeface="Arial"/>
                <a:cs typeface="Arial"/>
                <a:sym typeface="Arial"/>
              </a:rPr>
              <a:t> von fibrillärem Material im </a:t>
            </a:r>
            <a:r>
              <a:rPr lang="en-US" sz="1200">
                <a:solidFill>
                  <a:schemeClr val="lt1"/>
                </a:solidFill>
              </a:rPr>
              <a:t>Musculus dilatator pupillae</a:t>
            </a:r>
            <a:r>
              <a:rPr lang="en-US" sz="1200">
                <a:solidFill>
                  <a:schemeClr val="lt1"/>
                </a:solidFill>
                <a:latin typeface="Arial"/>
                <a:ea typeface="Arial"/>
                <a:cs typeface="Arial"/>
                <a:sym typeface="Arial"/>
              </a:rPr>
              <a:t> (und dessen Blutgefäßen) beeinträchtigt die </a:t>
            </a:r>
            <a:r>
              <a:rPr lang="en-US" sz="1200">
                <a:solidFill>
                  <a:schemeClr val="lt1"/>
                </a:solidFill>
                <a:latin typeface="Arial"/>
                <a:ea typeface="Arial"/>
                <a:cs typeface="Arial"/>
                <a:sym typeface="Arial"/>
                <a:extLst>
                  <a:ext uri="http://customooxmlschemas.google.com/">
                    <go:slidesCustomData xmlns:go="http://customooxmlschemas.google.com/" textRoundtripDataId="69"/>
                  </a:ext>
                </a:extLst>
              </a:rPr>
              <a:t>Pupillenerweiterung</a:t>
            </a:r>
            <a:r>
              <a:rPr lang="en-US" sz="1200">
                <a:solidFill>
                  <a:schemeClr val="lt1"/>
                </a:solidFill>
                <a:latin typeface="Arial"/>
                <a:ea typeface="Arial"/>
                <a:cs typeface="Arial"/>
                <a:sym typeface="Arial"/>
              </a:rPr>
              <a:t>.</a:t>
            </a:r>
            <a:endParaRPr/>
          </a:p>
        </p:txBody>
      </p:sp>
      <p:sp>
        <p:nvSpPr>
          <p:cNvPr id="1555" name="Google Shape;1555;p120"/>
          <p:cNvSpPr txBox="1"/>
          <p:nvPr/>
        </p:nvSpPr>
        <p:spPr>
          <a:xfrm>
            <a:off x="381000" y="4953000"/>
            <a:ext cx="8458200" cy="395100"/>
          </a:xfrm>
          <a:prstGeom prst="rect">
            <a:avLst/>
          </a:prstGeom>
          <a:solidFill>
            <a:srgbClr val="FFC000"/>
          </a:solidFill>
          <a:ln>
            <a:noFill/>
          </a:ln>
        </p:spPr>
        <p:txBody>
          <a:bodyPr anchorCtr="0" anchor="t" bIns="12700" lIns="25400" spcFirstLastPara="1" rIns="25400" wrap="square" tIns="12700">
            <a:spAutoFit/>
          </a:bodyPr>
          <a:lstStyle/>
          <a:p>
            <a:pPr indent="0" lvl="0" marL="0" marR="0" rtl="0" algn="l">
              <a:spcBef>
                <a:spcPts val="0"/>
              </a:spcBef>
              <a:spcAft>
                <a:spcPts val="0"/>
              </a:spcAft>
              <a:buClr>
                <a:srgbClr val="7F7F7F"/>
              </a:buClr>
              <a:buSzPts val="1200"/>
              <a:buFont typeface="Noto Sans Symbols"/>
              <a:buNone/>
            </a:pPr>
            <a:r>
              <a:rPr lang="en-US" sz="1200">
                <a:solidFill>
                  <a:srgbClr val="7F7F7F"/>
                </a:solidFill>
                <a:latin typeface="Arial"/>
                <a:ea typeface="Arial"/>
                <a:cs typeface="Arial"/>
                <a:sym typeface="Arial"/>
              </a:rPr>
              <a:t>Eine wichtige Ursache für das erhöhte Risiko intraoperativer Komplikationen bei der CE-Operation bei </a:t>
            </a:r>
            <a:r>
              <a:rPr lang="en-US" sz="1200">
                <a:solidFill>
                  <a:srgbClr val="7F7F7F"/>
                </a:solidFill>
              </a:rPr>
              <a:t>PEX</a:t>
            </a:r>
            <a:r>
              <a:rPr lang="en-US" sz="1200">
                <a:solidFill>
                  <a:srgbClr val="7F7F7F"/>
                </a:solidFill>
                <a:latin typeface="Arial"/>
                <a:ea typeface="Arial"/>
                <a:cs typeface="Arial"/>
                <a:sym typeface="Arial"/>
              </a:rPr>
              <a:t> ist die mit dieser Erkrankung verbundene Schwäche der Zonula. Geschwächte Zonulae sind kein Merkmal von PDS.</a:t>
            </a:r>
            <a:endParaRPr/>
          </a:p>
        </p:txBody>
      </p:sp>
      <p:sp>
        <p:nvSpPr>
          <p:cNvPr id="1556" name="Google Shape;1556;p120"/>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A</a:t>
            </a:r>
            <a:endParaRPr/>
          </a:p>
        </p:txBody>
      </p:sp>
      <p:sp>
        <p:nvSpPr>
          <p:cNvPr id="1557" name="Google Shape;1557;p120"/>
          <p:cNvSpPr/>
          <p:nvPr/>
        </p:nvSpPr>
        <p:spPr>
          <a:xfrm>
            <a:off x="76200" y="4343400"/>
            <a:ext cx="7924800" cy="533400"/>
          </a:xfrm>
          <a:prstGeom prst="ellipse">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558" name="Google Shape;1558;p120"/>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 </a:t>
            </a:r>
            <a:r>
              <a:rPr b="1" lang="en-US" sz="1200">
                <a:solidFill>
                  <a:schemeClr val="dk1"/>
                </a:solidFill>
                <a:latin typeface="Arial"/>
                <a:ea typeface="Arial"/>
                <a:cs typeface="Arial"/>
                <a:sym typeface="Arial"/>
              </a:rPr>
              <a:t>FITB</a:t>
            </a:r>
            <a:endParaRPr/>
          </a:p>
        </p:txBody>
      </p:sp>
    </p:spTree>
  </p:cSld>
  <p:clrMapOvr>
    <a:masterClrMapping/>
  </p:clrMapOvr>
</p:sld>
</file>

<file path=ppt/slides/slide1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3" name="Shape 1563"/>
        <p:cNvGrpSpPr/>
        <p:nvPr/>
      </p:nvGrpSpPr>
      <p:grpSpPr>
        <a:xfrm>
          <a:off x="0" y="0"/>
          <a:ext cx="0" cy="0"/>
          <a:chOff x="0" y="0"/>
          <a:chExt cx="0" cy="0"/>
        </a:xfrm>
      </p:grpSpPr>
      <p:graphicFrame>
        <p:nvGraphicFramePr>
          <p:cNvPr id="1564" name="Google Shape;1564;p121"/>
          <p:cNvGraphicFramePr/>
          <p:nvPr/>
        </p:nvGraphicFramePr>
        <p:xfrm>
          <a:off x="457200" y="1676400"/>
          <a:ext cx="3000000" cy="3000000"/>
        </p:xfrm>
        <a:graphic>
          <a:graphicData uri="http://schemas.openxmlformats.org/drawingml/2006/table">
            <a:tbl>
              <a:tblPr>
                <a:noFill/>
                <a:tableStyleId>{02B07537-624C-4EAD-A9AA-E5A35CE8A65F}</a:tableStyleId>
              </a:tblPr>
              <a:tblGrid>
                <a:gridCol w="2743200"/>
                <a:gridCol w="2743200"/>
                <a:gridCol w="2743200"/>
              </a:tblGrid>
              <a:tr h="406400">
                <a:tc>
                  <a:txBody>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B2B2B2"/>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1"/>
                    </a:solidFill>
                  </a:tcPr>
                </a:tc>
                <a:tc>
                  <a:txBody>
                    <a:bodyPr/>
                    <a:lstStyle/>
                    <a:p>
                      <a:pPr indent="0" lvl="0" marL="0" marR="0" rtl="0" algn="l">
                        <a:lnSpc>
                          <a:spcPct val="100000"/>
                        </a:lnSpc>
                        <a:spcBef>
                          <a:spcPts val="0"/>
                        </a:spcBef>
                        <a:spcAft>
                          <a:spcPts val="0"/>
                        </a:spcAft>
                        <a:buClr>
                          <a:srgbClr val="B2B2B2"/>
                        </a:buClr>
                        <a:buSzPts val="1200"/>
                        <a:buFont typeface="Arial"/>
                        <a:buNone/>
                      </a:pPr>
                      <a:r>
                        <a:rPr b="1" lang="en-US" sz="1200">
                          <a:solidFill>
                            <a:srgbClr val="B2B2B2"/>
                          </a:solidFill>
                        </a:rPr>
                        <a:t>PEX</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c>
                  <a:txBody>
                    <a:bodyPr/>
                    <a:lstStyle/>
                    <a:p>
                      <a:pPr indent="0" lvl="0" marL="0" marR="0" rtl="0" algn="l">
                        <a:lnSpc>
                          <a:spcPct val="100000"/>
                        </a:lnSpc>
                        <a:spcBef>
                          <a:spcPts val="0"/>
                        </a:spcBef>
                        <a:spcAft>
                          <a:spcPts val="0"/>
                        </a:spcAft>
                        <a:buClr>
                          <a:srgbClr val="B2B2B2"/>
                        </a:buClr>
                        <a:buSzPts val="1200"/>
                        <a:buFont typeface="Arial"/>
                        <a:buNone/>
                      </a:pPr>
                      <a:r>
                        <a:rPr b="1" i="0" lang="en-US" sz="1200" u="none" cap="none" strike="noStrike">
                          <a:solidFill>
                            <a:srgbClr val="B2B2B2"/>
                          </a:solidFill>
                          <a:latin typeface="Arial"/>
                          <a:ea typeface="Arial"/>
                          <a:cs typeface="Arial"/>
                          <a:sym typeface="Arial"/>
                        </a:rPr>
                        <a:t>PDS/PG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r>
              <a:tr h="338150">
                <a:tc>
                  <a:txBody>
                    <a:bodyPr/>
                    <a:lstStyle/>
                    <a:p>
                      <a:pPr indent="0" lvl="0" marL="0" marR="0" rtl="0" algn="l">
                        <a:lnSpc>
                          <a:spcPct val="100000"/>
                        </a:lnSpc>
                        <a:spcBef>
                          <a:spcPts val="0"/>
                        </a:spcBef>
                        <a:spcAft>
                          <a:spcPts val="0"/>
                        </a:spcAft>
                        <a:buClr>
                          <a:srgbClr val="B2B2B2"/>
                        </a:buClr>
                        <a:buSzPts val="1200"/>
                        <a:buFont typeface="Arial"/>
                        <a:buNone/>
                      </a:pPr>
                      <a:r>
                        <a:rPr b="0" i="1" lang="en-US" sz="1200" u="none" cap="none" strike="noStrike">
                          <a:solidFill>
                            <a:srgbClr val="B2B2B2"/>
                          </a:solidFill>
                          <a:latin typeface="Arial"/>
                          <a:ea typeface="Arial"/>
                          <a:cs typeface="Arial"/>
                          <a:sym typeface="Arial"/>
                        </a:rPr>
                        <a:t>Alter</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2B2B2"/>
                        </a:buClr>
                        <a:buSzPts val="1200"/>
                        <a:buFont typeface="Arial"/>
                        <a:buNone/>
                      </a:pPr>
                      <a:r>
                        <a:rPr b="1" lang="en-US" sz="1200">
                          <a:solidFill>
                            <a:srgbClr val="B2B2B2"/>
                          </a:solidFill>
                        </a:rPr>
                        <a:t>Selten &lt; 50 J, meist  &gt; 70 J</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2B2B2"/>
                        </a:buClr>
                        <a:buSzPts val="1200"/>
                        <a:buFont typeface="Arial"/>
                        <a:buNone/>
                      </a:pPr>
                      <a:r>
                        <a:rPr b="1" i="0" lang="en-US" sz="1200" u="none" cap="none" strike="noStrike">
                          <a:solidFill>
                            <a:srgbClr val="B2B2B2"/>
                          </a:solidFill>
                          <a:latin typeface="Arial"/>
                          <a:ea typeface="Arial"/>
                          <a:cs typeface="Arial"/>
                          <a:sym typeface="Arial"/>
                        </a:rPr>
                        <a:t>20er – 40er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2B2B2"/>
                        </a:buClr>
                        <a:buSzPts val="1200"/>
                        <a:buFont typeface="Arial"/>
                        <a:buNone/>
                      </a:pPr>
                      <a:r>
                        <a:rPr b="0" i="1" lang="en-US" sz="1200" u="none" cap="none" strike="noStrike">
                          <a:solidFill>
                            <a:srgbClr val="B2B2B2"/>
                          </a:solidFill>
                          <a:latin typeface="Arial"/>
                          <a:ea typeface="Arial"/>
                          <a:cs typeface="Arial"/>
                          <a:sym typeface="Arial"/>
                        </a:rPr>
                        <a:t>Geschlechtspräferenz</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2B2B2"/>
                        </a:buClr>
                        <a:buSzPts val="1200"/>
                        <a:buFont typeface="Arial"/>
                        <a:buNone/>
                      </a:pPr>
                      <a:r>
                        <a:rPr b="1" i="0" lang="en-US" sz="1200" u="none" cap="none" strike="noStrike">
                          <a:solidFill>
                            <a:srgbClr val="B2B2B2"/>
                          </a:solidFill>
                          <a:latin typeface="Arial"/>
                          <a:ea typeface="Arial"/>
                          <a:cs typeface="Arial"/>
                          <a:sym typeface="Arial"/>
                        </a:rPr>
                        <a:t>F &gt; 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2B2B2"/>
                        </a:buClr>
                        <a:buSzPts val="1200"/>
                        <a:buFont typeface="Arial"/>
                        <a:buNone/>
                      </a:pPr>
                      <a:r>
                        <a:rPr b="1" i="0" lang="en-US" sz="1200" u="none" cap="none" strike="noStrike">
                          <a:solidFill>
                            <a:srgbClr val="B2B2B2"/>
                          </a:solidFill>
                          <a:latin typeface="Arial"/>
                          <a:ea typeface="Arial"/>
                          <a:cs typeface="Arial"/>
                          <a:sym typeface="Arial"/>
                        </a:rPr>
                        <a:t>M &gt; F</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2B2B2"/>
                        </a:buClr>
                        <a:buSzPts val="1200"/>
                        <a:buFont typeface="Arial"/>
                        <a:buNone/>
                      </a:pPr>
                      <a:r>
                        <a:rPr i="1" lang="en-US" sz="1200">
                          <a:solidFill>
                            <a:srgbClr val="B2B2B2"/>
                          </a:solidFill>
                        </a:rPr>
                        <a:t>Kammerwinkelstatus</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2B2B2"/>
                        </a:buClr>
                        <a:buSzPts val="1200"/>
                        <a:buFont typeface="Arial"/>
                        <a:buNone/>
                      </a:pPr>
                      <a:r>
                        <a:rPr b="1" lang="en-US" sz="1200">
                          <a:solidFill>
                            <a:srgbClr val="B2B2B2"/>
                          </a:solidFill>
                        </a:rPr>
                        <a:t>Enger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2B2B2"/>
                        </a:buClr>
                        <a:buSzPts val="1200"/>
                        <a:buFont typeface="Arial"/>
                        <a:buNone/>
                      </a:pPr>
                      <a:r>
                        <a:rPr b="1" i="0" lang="en-US" sz="1200" u="none" cap="none" strike="noStrike">
                          <a:solidFill>
                            <a:srgbClr val="B2B2B2"/>
                          </a:solidFill>
                          <a:latin typeface="Arial"/>
                          <a:ea typeface="Arial"/>
                          <a:cs typeface="Arial"/>
                          <a:sym typeface="Arial"/>
                        </a:rPr>
                        <a:t>Weit geöffnet</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2B2B2"/>
                        </a:buClr>
                        <a:buSzPts val="1200"/>
                        <a:buFont typeface="Arial"/>
                        <a:buNone/>
                      </a:pPr>
                      <a:r>
                        <a:rPr i="1" lang="en-US" sz="1200">
                          <a:solidFill>
                            <a:srgbClr val="B2B2B2"/>
                          </a:solidFill>
                        </a:rPr>
                        <a:t>Wo ist die Iris durchscheinend?</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2B2B2"/>
                        </a:buClr>
                        <a:buSzPts val="1200"/>
                        <a:buFont typeface="Arial"/>
                        <a:buNone/>
                      </a:pPr>
                      <a:r>
                        <a:rPr b="1" lang="en-US" sz="1200">
                          <a:solidFill>
                            <a:srgbClr val="B2B2B2"/>
                          </a:solidFill>
                        </a:rPr>
                        <a:t>Pupillensaum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2B2B2"/>
                        </a:buClr>
                        <a:buSzPts val="1200"/>
                        <a:buFont typeface="Arial"/>
                        <a:buNone/>
                      </a:pPr>
                      <a:r>
                        <a:rPr b="1" lang="en-US" sz="1200">
                          <a:solidFill>
                            <a:srgbClr val="B2B2B2"/>
                          </a:solidFill>
                        </a:rPr>
                        <a:t>Radiär, mittlere Peripherie</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2B2B2"/>
                        </a:buClr>
                        <a:buSzPts val="1200"/>
                        <a:buFont typeface="Arial"/>
                        <a:buNone/>
                      </a:pPr>
                      <a:r>
                        <a:rPr b="0" i="1" lang="en-US" sz="1200" u="none" cap="none" strike="noStrike">
                          <a:solidFill>
                            <a:srgbClr val="B2B2B2"/>
                          </a:solidFill>
                          <a:latin typeface="Arial"/>
                          <a:ea typeface="Arial"/>
                          <a:cs typeface="Arial"/>
                          <a:sym typeface="Arial"/>
                        </a:rPr>
                        <a:t>Krukenberg-Spindel – 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2B2B2"/>
                        </a:buClr>
                        <a:buSzPts val="1200"/>
                        <a:buFont typeface="Arial"/>
                        <a:buNone/>
                      </a:pPr>
                      <a:r>
                        <a:rPr b="1" lang="en-US" sz="1200">
                          <a:solidFill>
                            <a:srgbClr val="B2B2B2"/>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2B2B2"/>
                        </a:buClr>
                        <a:buSzPts val="1200"/>
                        <a:buFont typeface="Arial"/>
                        <a:buNone/>
                      </a:pPr>
                      <a:r>
                        <a:rPr b="1" i="0" lang="en-US" sz="1200" u="none" cap="none" strike="noStrike">
                          <a:solidFill>
                            <a:srgbClr val="B2B2B2"/>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2B2B2"/>
                        </a:buClr>
                        <a:buSzPts val="1200"/>
                        <a:buFont typeface="Arial"/>
                        <a:buNone/>
                      </a:pPr>
                      <a:r>
                        <a:rPr b="0" i="1" lang="en-US" sz="1200" u="none" cap="none" strike="noStrike">
                          <a:solidFill>
                            <a:srgbClr val="B2B2B2"/>
                          </a:solidFill>
                          <a:latin typeface="Arial"/>
                          <a:ea typeface="Arial"/>
                          <a:cs typeface="Arial"/>
                          <a:sym typeface="Arial"/>
                        </a:rPr>
                        <a:t>Sampaolesi-Linie – 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2B2B2"/>
                        </a:buClr>
                        <a:buSzPts val="1200"/>
                        <a:buFont typeface="Arial"/>
                        <a:buNone/>
                      </a:pPr>
                      <a:r>
                        <a:rPr b="1" i="0" lang="en-US" sz="1200" u="none" cap="none" strike="noStrike">
                          <a:solidFill>
                            <a:srgbClr val="B2B2B2"/>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2B2B2"/>
                        </a:buClr>
                        <a:buSzPts val="1200"/>
                        <a:buFont typeface="Arial"/>
                        <a:buNone/>
                      </a:pPr>
                      <a:r>
                        <a:rPr b="1" lang="en-US" sz="1200">
                          <a:solidFill>
                            <a:srgbClr val="B2B2B2"/>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2B2B2"/>
                        </a:buClr>
                        <a:buSzPts val="1200"/>
                        <a:buFont typeface="Arial"/>
                        <a:buNone/>
                      </a:pPr>
                      <a:r>
                        <a:rPr b="0" i="1" lang="en-US" sz="1200" u="none" cap="none" strike="noStrike">
                          <a:solidFill>
                            <a:srgbClr val="B2B2B2"/>
                          </a:solidFill>
                          <a:latin typeface="Arial"/>
                          <a:ea typeface="Arial"/>
                          <a:cs typeface="Arial"/>
                          <a:sym typeface="Arial"/>
                        </a:rPr>
                        <a:t>Systemische Erkrankung?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2B2B2"/>
                        </a:buClr>
                        <a:buSzPts val="1200"/>
                        <a:buFont typeface="Arial"/>
                        <a:buNone/>
                      </a:pPr>
                      <a:r>
                        <a:rPr b="1" i="0" lang="en-US" sz="1200" u="none" cap="none" strike="noStrike">
                          <a:solidFill>
                            <a:srgbClr val="B2B2B2"/>
                          </a:solidFill>
                          <a:latin typeface="Arial"/>
                          <a:ea typeface="Arial"/>
                          <a:cs typeface="Arial"/>
                          <a:sym typeface="Arial"/>
                        </a:rPr>
                        <a:t>Ja</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2B2B2"/>
                        </a:buClr>
                        <a:buSzPts val="1200"/>
                        <a:buFont typeface="Arial"/>
                        <a:buNone/>
                      </a:pPr>
                      <a:r>
                        <a:rPr b="1" i="0" lang="en-US" sz="1200" u="none" cap="none" strike="noStrike">
                          <a:solidFill>
                            <a:srgbClr val="B2B2B2"/>
                          </a:solidFill>
                          <a:latin typeface="Arial"/>
                          <a:ea typeface="Arial"/>
                          <a:cs typeface="Arial"/>
                          <a:sym typeface="Arial"/>
                        </a:rPr>
                        <a:t>Nein</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Erhöhtes Risiko für Komplikationen während der CE?</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Ja</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Nein</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762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r>
            </a:tbl>
          </a:graphicData>
        </a:graphic>
      </p:graphicFrame>
      <p:sp>
        <p:nvSpPr>
          <p:cNvPr id="1565" name="Google Shape;1565;p121"/>
          <p:cNvSpPr txBox="1"/>
          <p:nvPr>
            <p:ph idx="12" type="sldNum"/>
          </p:nvPr>
        </p:nvSpPr>
        <p:spPr>
          <a:xfrm>
            <a:off x="7010400" y="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1566" name="Google Shape;1566;p121"/>
          <p:cNvSpPr txBox="1"/>
          <p:nvPr/>
        </p:nvSpPr>
        <p:spPr>
          <a:xfrm>
            <a:off x="381000" y="4953000"/>
            <a:ext cx="8458200" cy="395100"/>
          </a:xfrm>
          <a:prstGeom prst="rect">
            <a:avLst/>
          </a:prstGeom>
          <a:solidFill>
            <a:srgbClr val="FFC000"/>
          </a:solidFill>
          <a:ln>
            <a:noFill/>
          </a:ln>
        </p:spPr>
        <p:txBody>
          <a:bodyPr anchorCtr="0" anchor="t" bIns="12700" lIns="25400" spcFirstLastPara="1" rIns="25400" wrap="square" tIns="12700">
            <a:spAutoFit/>
          </a:bodyPr>
          <a:lstStyle/>
          <a:p>
            <a:pPr indent="0" lvl="0" marL="0" marR="0" rtl="0" algn="l">
              <a:spcBef>
                <a:spcPts val="0"/>
              </a:spcBef>
              <a:spcAft>
                <a:spcPts val="0"/>
              </a:spcAft>
              <a:buClr>
                <a:srgbClr val="7F7F7F"/>
              </a:buClr>
              <a:buSzPts val="1200"/>
              <a:buFont typeface="Noto Sans Symbols"/>
              <a:buNone/>
            </a:pPr>
            <a:r>
              <a:rPr lang="en-US" sz="1200">
                <a:solidFill>
                  <a:srgbClr val="7F7F7F"/>
                </a:solidFill>
                <a:latin typeface="Arial"/>
                <a:ea typeface="Arial"/>
                <a:cs typeface="Arial"/>
                <a:sym typeface="Arial"/>
              </a:rPr>
              <a:t>Eine wichtige Ursache für das erhöhte Risiko intraoperativer Komplikationen während einer CE-Operation bei </a:t>
            </a:r>
            <a:r>
              <a:rPr lang="en-US" sz="1200">
                <a:solidFill>
                  <a:srgbClr val="7F7F7F"/>
                </a:solidFill>
              </a:rPr>
              <a:t>PEX</a:t>
            </a:r>
            <a:r>
              <a:rPr lang="en-US" sz="1200">
                <a:solidFill>
                  <a:srgbClr val="7F7F7F"/>
                </a:solidFill>
                <a:latin typeface="Arial"/>
                <a:ea typeface="Arial"/>
                <a:cs typeface="Arial"/>
                <a:sym typeface="Arial"/>
              </a:rPr>
              <a:t> ist die mit dieser Erkrankung verbundene Schwäche der Zonulae. Geschwächte Zonulae sind kein Merkmal von PDS.</a:t>
            </a:r>
            <a:endParaRPr/>
          </a:p>
        </p:txBody>
      </p:sp>
      <p:sp>
        <p:nvSpPr>
          <p:cNvPr id="1567" name="Google Shape;1567;p121"/>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Q</a:t>
            </a:r>
            <a:endParaRPr/>
          </a:p>
        </p:txBody>
      </p:sp>
      <p:sp>
        <p:nvSpPr>
          <p:cNvPr id="1568" name="Google Shape;1568;p121"/>
          <p:cNvSpPr/>
          <p:nvPr/>
        </p:nvSpPr>
        <p:spPr>
          <a:xfrm>
            <a:off x="76200" y="4343400"/>
            <a:ext cx="7924800" cy="533400"/>
          </a:xfrm>
          <a:prstGeom prst="ellipse">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569" name="Google Shape;1569;p121"/>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 </a:t>
            </a:r>
            <a:r>
              <a:rPr b="1" lang="en-US" sz="1200">
                <a:solidFill>
                  <a:schemeClr val="dk1"/>
                </a:solidFill>
                <a:latin typeface="Arial"/>
                <a:ea typeface="Arial"/>
                <a:cs typeface="Arial"/>
                <a:sym typeface="Arial"/>
              </a:rPr>
              <a:t>FITB</a:t>
            </a:r>
            <a:endParaRPr/>
          </a:p>
        </p:txBody>
      </p:sp>
      <p:sp>
        <p:nvSpPr>
          <p:cNvPr id="1570" name="Google Shape;1570;p121"/>
          <p:cNvSpPr txBox="1"/>
          <p:nvPr/>
        </p:nvSpPr>
        <p:spPr>
          <a:xfrm>
            <a:off x="1257300" y="2647891"/>
            <a:ext cx="5943600" cy="1349400"/>
          </a:xfrm>
          <a:prstGeom prst="rect">
            <a:avLst/>
          </a:prstGeom>
          <a:solidFill>
            <a:srgbClr val="456767"/>
          </a:solidFill>
          <a:ln>
            <a:noFill/>
          </a:ln>
        </p:spPr>
        <p:txBody>
          <a:bodyPr anchorCtr="0" anchor="t" bIns="12700" lIns="25400" spcFirstLastPara="1" rIns="25400" wrap="square" tIns="12700">
            <a:spAutoFit/>
          </a:bodyPr>
          <a:lstStyle/>
          <a:p>
            <a:pPr indent="0" lvl="0" marL="0" marR="0" rtl="0" algn="l">
              <a:spcBef>
                <a:spcPts val="0"/>
              </a:spcBef>
              <a:spcAft>
                <a:spcPts val="0"/>
              </a:spcAft>
              <a:buClr>
                <a:srgbClr val="A5A5A5"/>
              </a:buClr>
              <a:buSzPts val="1200"/>
              <a:buFont typeface="Noto Sans Symbols"/>
              <a:buNone/>
            </a:pPr>
            <a:r>
              <a:rPr i="1" lang="en-US" sz="1200">
                <a:solidFill>
                  <a:srgbClr val="A5A5A5"/>
                </a:solidFill>
                <a:latin typeface="Arial"/>
                <a:ea typeface="Arial"/>
                <a:cs typeface="Arial"/>
                <a:sym typeface="Arial"/>
              </a:rPr>
              <a:t>Abgesehen von Komplikationen aufgrund einer Zonulinschwäche: Welches </a:t>
            </a:r>
            <a:r>
              <a:rPr b="1" lang="en-US" sz="1200">
                <a:solidFill>
                  <a:srgbClr val="A5A5A5"/>
                </a:solidFill>
                <a:latin typeface="Arial"/>
                <a:ea typeface="Arial"/>
                <a:cs typeface="Arial"/>
                <a:sym typeface="Arial"/>
              </a:rPr>
              <a:t>irisbezogene </a:t>
            </a:r>
            <a:r>
              <a:rPr i="1" lang="en-US" sz="1200">
                <a:solidFill>
                  <a:srgbClr val="A5A5A5"/>
                </a:solidFill>
                <a:latin typeface="Arial"/>
                <a:ea typeface="Arial"/>
                <a:cs typeface="Arial"/>
                <a:sym typeface="Arial"/>
              </a:rPr>
              <a:t>Problem erschwert die CE bei </a:t>
            </a:r>
            <a:r>
              <a:rPr i="1" lang="en-US" sz="1200">
                <a:solidFill>
                  <a:srgbClr val="A5A5A5"/>
                </a:solidFill>
              </a:rPr>
              <a:t>PEX</a:t>
            </a:r>
            <a:r>
              <a:rPr i="1" lang="en-US" sz="1200">
                <a:solidFill>
                  <a:srgbClr val="A5A5A5"/>
                </a:solidFill>
                <a:latin typeface="Arial"/>
                <a:ea typeface="Arial"/>
                <a:cs typeface="Arial"/>
                <a:sym typeface="Arial"/>
              </a:rPr>
              <a:t> zusätzlich?</a:t>
            </a:r>
            <a:endParaRPr/>
          </a:p>
          <a:p>
            <a:pPr indent="0" lvl="0" marL="0" marR="0" rtl="0" algn="l">
              <a:spcBef>
                <a:spcPts val="0"/>
              </a:spcBef>
              <a:spcAft>
                <a:spcPts val="0"/>
              </a:spcAft>
              <a:buClr>
                <a:srgbClr val="A5A5A5"/>
              </a:buClr>
              <a:buSzPts val="1200"/>
              <a:buFont typeface="Noto Sans Symbols"/>
              <a:buNone/>
            </a:pPr>
            <a:r>
              <a:rPr lang="en-US" sz="1200">
                <a:solidFill>
                  <a:srgbClr val="A5A5A5"/>
                </a:solidFill>
              </a:rPr>
              <a:t>PEX</a:t>
            </a:r>
            <a:r>
              <a:rPr lang="en-US" sz="1200">
                <a:solidFill>
                  <a:srgbClr val="A5A5A5"/>
                </a:solidFill>
                <a:latin typeface="Arial"/>
                <a:ea typeface="Arial"/>
                <a:cs typeface="Arial"/>
                <a:sym typeface="Arial"/>
              </a:rPr>
              <a:t>-Augen neigen zu einer schlechten Pupillenerweiterung</a:t>
            </a:r>
            <a:endParaRPr/>
          </a:p>
          <a:p>
            <a:pPr indent="0" lvl="0" marL="0" marR="0" rtl="0" algn="l">
              <a:spcBef>
                <a:spcPts val="0"/>
              </a:spcBef>
              <a:spcAft>
                <a:spcPts val="0"/>
              </a:spcAft>
              <a:buClr>
                <a:schemeClr val="dk1"/>
              </a:buClr>
              <a:buSzPts val="1400"/>
              <a:buFont typeface="Noto Sans Symbols"/>
              <a:buNone/>
            </a:pPr>
            <a:r>
              <a:t/>
            </a:r>
            <a:endParaRPr sz="1400">
              <a:solidFill>
                <a:srgbClr val="A5A5A5"/>
              </a:solidFill>
              <a:latin typeface="Arial"/>
              <a:ea typeface="Arial"/>
              <a:cs typeface="Arial"/>
              <a:sym typeface="Arial"/>
            </a:endParaRPr>
          </a:p>
          <a:p>
            <a:pPr indent="0" lvl="0" marL="0" marR="0" rtl="0" algn="l">
              <a:spcBef>
                <a:spcPts val="0"/>
              </a:spcBef>
              <a:spcAft>
                <a:spcPts val="0"/>
              </a:spcAft>
              <a:buClr>
                <a:srgbClr val="A5A5A5"/>
              </a:buClr>
              <a:buSzPts val="1200"/>
              <a:buFont typeface="Noto Sans Symbols"/>
              <a:buNone/>
            </a:pPr>
            <a:r>
              <a:rPr i="1" lang="en-US" sz="1200">
                <a:solidFill>
                  <a:srgbClr val="A5A5A5"/>
                </a:solidFill>
                <a:latin typeface="Arial"/>
                <a:ea typeface="Arial"/>
                <a:cs typeface="Arial"/>
                <a:sym typeface="Arial"/>
              </a:rPr>
              <a:t>Warum lassen sie sich schlecht erweitern?</a:t>
            </a:r>
            <a:endParaRPr/>
          </a:p>
          <a:p>
            <a:pPr indent="0" lvl="0" marL="0" rtl="0" algn="l">
              <a:spcBef>
                <a:spcPts val="0"/>
              </a:spcBef>
              <a:spcAft>
                <a:spcPts val="0"/>
              </a:spcAft>
              <a:buClr>
                <a:schemeClr val="lt1"/>
              </a:buClr>
              <a:buSzPts val="1200"/>
              <a:buFont typeface="Noto Sans Symbols"/>
              <a:buNone/>
            </a:pPr>
            <a:r>
              <a:rPr lang="en-US" sz="1200">
                <a:solidFill>
                  <a:schemeClr val="lt1"/>
                </a:solidFill>
              </a:rPr>
              <a:t>Die Anwesenheit von fibrillärem Material im Musculus dilatator pupillae (und dessen Blutgefäßen) beeinträchtigt die </a:t>
            </a:r>
            <a:r>
              <a:rPr lang="en-US" sz="1200">
                <a:solidFill>
                  <a:schemeClr val="lt1"/>
                </a:solidFill>
                <a:extLst>
                  <a:ext uri="http://customooxmlschemas.google.com/">
                    <go:slidesCustomData xmlns:go="http://customooxmlschemas.google.com/" textRoundtripDataId="70"/>
                  </a:ext>
                </a:extLst>
              </a:rPr>
              <a:t>Pupillenerweiterung</a:t>
            </a:r>
            <a:r>
              <a:rPr lang="en-US" sz="1200">
                <a:solidFill>
                  <a:schemeClr val="lt1"/>
                </a:solidFill>
              </a:rPr>
              <a:t>.</a:t>
            </a:r>
            <a:endParaRPr/>
          </a:p>
        </p:txBody>
      </p:sp>
      <p:sp>
        <p:nvSpPr>
          <p:cNvPr id="1571" name="Google Shape;1571;p121"/>
          <p:cNvSpPr txBox="1"/>
          <p:nvPr/>
        </p:nvSpPr>
        <p:spPr>
          <a:xfrm>
            <a:off x="952500" y="2215301"/>
            <a:ext cx="6553200" cy="1349400"/>
          </a:xfrm>
          <a:prstGeom prst="rect">
            <a:avLst/>
          </a:prstGeom>
          <a:solidFill>
            <a:srgbClr val="00B0F0"/>
          </a:solidFill>
          <a:ln>
            <a:noFill/>
          </a:ln>
        </p:spPr>
        <p:txBody>
          <a:bodyPr anchorCtr="0" anchor="t" bIns="12700" lIns="25400" spcFirstLastPara="1" rIns="25400" wrap="square" tIns="12700">
            <a:spAutoFit/>
          </a:bodyPr>
          <a:lstStyle/>
          <a:p>
            <a:pPr indent="0" lvl="0" marL="0" marR="0" rtl="0" algn="l">
              <a:spcBef>
                <a:spcPts val="0"/>
              </a:spcBef>
              <a:spcAft>
                <a:spcPts val="0"/>
              </a:spcAft>
              <a:buClr>
                <a:schemeClr val="lt1"/>
              </a:buClr>
              <a:buSzPts val="1200"/>
              <a:buFont typeface="Noto Sans Symbols"/>
              <a:buNone/>
            </a:pPr>
            <a:r>
              <a:rPr i="1" lang="en-US" sz="1200">
                <a:solidFill>
                  <a:schemeClr val="lt1"/>
                </a:solidFill>
                <a:latin typeface="Arial"/>
                <a:ea typeface="Arial"/>
                <a:cs typeface="Arial"/>
                <a:sym typeface="Arial"/>
              </a:rPr>
              <a:t>Abgesehen von Komplikationen aufgrund von Zonula- und Irisproblemen, für welche </a:t>
            </a:r>
            <a:r>
              <a:rPr b="1" lang="en-US" sz="1200">
                <a:solidFill>
                  <a:schemeClr val="lt1"/>
                </a:solidFill>
                <a:latin typeface="Arial"/>
                <a:ea typeface="Arial"/>
                <a:cs typeface="Arial"/>
                <a:sym typeface="Arial"/>
              </a:rPr>
              <a:t>Hornhaut-bezogenen </a:t>
            </a:r>
            <a:r>
              <a:rPr i="1" lang="en-US" sz="1200">
                <a:solidFill>
                  <a:schemeClr val="lt1"/>
                </a:solidFill>
                <a:latin typeface="Arial"/>
                <a:ea typeface="Arial"/>
                <a:cs typeface="Arial"/>
                <a:sym typeface="Arial"/>
              </a:rPr>
              <a:t>Komplikationen sind </a:t>
            </a:r>
            <a:r>
              <a:rPr i="1" lang="en-US" sz="1200">
                <a:solidFill>
                  <a:schemeClr val="lt1"/>
                </a:solidFill>
              </a:rPr>
              <a:t>PEX</a:t>
            </a:r>
            <a:r>
              <a:rPr i="1" lang="en-US" sz="1200">
                <a:solidFill>
                  <a:schemeClr val="lt1"/>
                </a:solidFill>
                <a:latin typeface="Arial"/>
                <a:ea typeface="Arial"/>
                <a:cs typeface="Arial"/>
                <a:sym typeface="Arial"/>
              </a:rPr>
              <a:t>-Patienten anfällig?</a:t>
            </a:r>
            <a:endParaRPr i="1" sz="1400">
              <a:solidFill>
                <a:srgbClr val="00B0F0"/>
              </a:solidFill>
              <a:latin typeface="Arial"/>
              <a:ea typeface="Arial"/>
              <a:cs typeface="Arial"/>
              <a:sym typeface="Arial"/>
            </a:endParaRPr>
          </a:p>
          <a:p>
            <a:pPr indent="0" lvl="0" marL="0" marR="0" rtl="0" algn="l">
              <a:spcBef>
                <a:spcPts val="0"/>
              </a:spcBef>
              <a:spcAft>
                <a:spcPts val="0"/>
              </a:spcAft>
              <a:buClr>
                <a:srgbClr val="00B0F0"/>
              </a:buClr>
              <a:buSzPts val="1200"/>
              <a:buFont typeface="Noto Sans Symbols"/>
              <a:buNone/>
            </a:pPr>
            <a:r>
              <a:rPr lang="en-US" sz="1200">
                <a:solidFill>
                  <a:srgbClr val="00B0F0"/>
                </a:solidFill>
              </a:rPr>
              <a:t>PEX</a:t>
            </a:r>
            <a:r>
              <a:rPr lang="en-US" sz="1200">
                <a:solidFill>
                  <a:srgbClr val="00B0F0"/>
                </a:solidFill>
                <a:latin typeface="Arial"/>
                <a:ea typeface="Arial"/>
                <a:cs typeface="Arial"/>
                <a:sym typeface="Arial"/>
              </a:rPr>
              <a:t>-Hornhäute neigen zu vermehrten intra- und postoperativen Ödemen</a:t>
            </a:r>
            <a:endParaRPr/>
          </a:p>
          <a:p>
            <a:pPr indent="0" lvl="0" marL="0" marR="0" rtl="0" algn="l">
              <a:spcBef>
                <a:spcPts val="0"/>
              </a:spcBef>
              <a:spcAft>
                <a:spcPts val="0"/>
              </a:spcAft>
              <a:buClr>
                <a:schemeClr val="dk1"/>
              </a:buClr>
              <a:buSzPts val="1400"/>
              <a:buFont typeface="Noto Sans Symbols"/>
              <a:buNone/>
            </a:pPr>
            <a:r>
              <a:t/>
            </a:r>
            <a:endParaRPr sz="1400">
              <a:solidFill>
                <a:srgbClr val="00B0F0"/>
              </a:solidFill>
              <a:latin typeface="Arial"/>
              <a:ea typeface="Arial"/>
              <a:cs typeface="Arial"/>
              <a:sym typeface="Arial"/>
            </a:endParaRPr>
          </a:p>
          <a:p>
            <a:pPr indent="0" lvl="0" marL="0" marR="0" rtl="0" algn="l">
              <a:spcBef>
                <a:spcPts val="0"/>
              </a:spcBef>
              <a:spcAft>
                <a:spcPts val="0"/>
              </a:spcAft>
              <a:buClr>
                <a:srgbClr val="00B0F0"/>
              </a:buClr>
              <a:buSzPts val="1200"/>
              <a:buFont typeface="Noto Sans Symbols"/>
              <a:buNone/>
            </a:pPr>
            <a:r>
              <a:rPr i="1" lang="en-US" sz="1200">
                <a:solidFill>
                  <a:srgbClr val="00B0F0"/>
                </a:solidFill>
                <a:latin typeface="Arial"/>
                <a:ea typeface="Arial"/>
                <a:cs typeface="Arial"/>
                <a:sym typeface="Arial"/>
              </a:rPr>
              <a:t>Warum?</a:t>
            </a:r>
            <a:endParaRPr/>
          </a:p>
          <a:p>
            <a:pPr indent="0" lvl="0" marL="0" marR="0" rtl="0" algn="l">
              <a:spcBef>
                <a:spcPts val="0"/>
              </a:spcBef>
              <a:spcAft>
                <a:spcPts val="0"/>
              </a:spcAft>
              <a:buClr>
                <a:srgbClr val="00B0F0"/>
              </a:buClr>
              <a:buSzPts val="1200"/>
              <a:buFont typeface="Noto Sans Symbols"/>
              <a:buNone/>
            </a:pPr>
            <a:r>
              <a:rPr lang="en-US" sz="1200">
                <a:solidFill>
                  <a:srgbClr val="00B0F0"/>
                </a:solidFill>
                <a:latin typeface="Arial"/>
                <a:ea typeface="Arial"/>
                <a:cs typeface="Arial"/>
                <a:sym typeface="Arial"/>
              </a:rPr>
              <a:t>Auch hier ist das fibrilläre Material schuld – sein Vorhandensein auf dem Hornhautendothel beeinträchtigt die Pumpfunktion</a:t>
            </a:r>
            <a:endParaRPr/>
          </a:p>
        </p:txBody>
      </p:sp>
    </p:spTree>
  </p:cSld>
  <p:clrMapOvr>
    <a:masterClrMapping/>
  </p:clrMapOvr>
</p:sld>
</file>

<file path=ppt/slides/slide1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6" name="Shape 1576"/>
        <p:cNvGrpSpPr/>
        <p:nvPr/>
      </p:nvGrpSpPr>
      <p:grpSpPr>
        <a:xfrm>
          <a:off x="0" y="0"/>
          <a:ext cx="0" cy="0"/>
          <a:chOff x="0" y="0"/>
          <a:chExt cx="0" cy="0"/>
        </a:xfrm>
      </p:grpSpPr>
      <p:graphicFrame>
        <p:nvGraphicFramePr>
          <p:cNvPr id="1577" name="Google Shape;1577;p122"/>
          <p:cNvGraphicFramePr/>
          <p:nvPr/>
        </p:nvGraphicFramePr>
        <p:xfrm>
          <a:off x="457200" y="1676400"/>
          <a:ext cx="3000000" cy="3000000"/>
        </p:xfrm>
        <a:graphic>
          <a:graphicData uri="http://schemas.openxmlformats.org/drawingml/2006/table">
            <a:tbl>
              <a:tblPr>
                <a:noFill/>
                <a:tableStyleId>{02B07537-624C-4EAD-A9AA-E5A35CE8A65F}</a:tableStyleId>
              </a:tblPr>
              <a:tblGrid>
                <a:gridCol w="2743200"/>
                <a:gridCol w="2743200"/>
                <a:gridCol w="2743200"/>
              </a:tblGrid>
              <a:tr h="406400">
                <a:tc>
                  <a:txBody>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B2B2B2"/>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1"/>
                    </a:solidFill>
                  </a:tcPr>
                </a:tc>
                <a:tc>
                  <a:txBody>
                    <a:bodyPr/>
                    <a:lstStyle/>
                    <a:p>
                      <a:pPr indent="0" lvl="0" marL="0" marR="0" rtl="0" algn="l">
                        <a:lnSpc>
                          <a:spcPct val="100000"/>
                        </a:lnSpc>
                        <a:spcBef>
                          <a:spcPts val="0"/>
                        </a:spcBef>
                        <a:spcAft>
                          <a:spcPts val="0"/>
                        </a:spcAft>
                        <a:buClr>
                          <a:srgbClr val="B2B2B2"/>
                        </a:buClr>
                        <a:buSzPts val="1200"/>
                        <a:buFont typeface="Arial"/>
                        <a:buNone/>
                      </a:pPr>
                      <a:r>
                        <a:rPr b="1" lang="en-US" sz="1200">
                          <a:solidFill>
                            <a:srgbClr val="B2B2B2"/>
                          </a:solidFill>
                        </a:rPr>
                        <a:t>PEX</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c>
                  <a:txBody>
                    <a:bodyPr/>
                    <a:lstStyle/>
                    <a:p>
                      <a:pPr indent="0" lvl="0" marL="0" marR="0" rtl="0" algn="l">
                        <a:lnSpc>
                          <a:spcPct val="100000"/>
                        </a:lnSpc>
                        <a:spcBef>
                          <a:spcPts val="0"/>
                        </a:spcBef>
                        <a:spcAft>
                          <a:spcPts val="0"/>
                        </a:spcAft>
                        <a:buClr>
                          <a:srgbClr val="B2B2B2"/>
                        </a:buClr>
                        <a:buSzPts val="1200"/>
                        <a:buFont typeface="Arial"/>
                        <a:buNone/>
                      </a:pPr>
                      <a:r>
                        <a:rPr b="1" i="0" lang="en-US" sz="1200" u="none" cap="none" strike="noStrike">
                          <a:solidFill>
                            <a:srgbClr val="B2B2B2"/>
                          </a:solidFill>
                          <a:latin typeface="Arial"/>
                          <a:ea typeface="Arial"/>
                          <a:cs typeface="Arial"/>
                          <a:sym typeface="Arial"/>
                        </a:rPr>
                        <a:t>PDS/PG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r>
              <a:tr h="338150">
                <a:tc>
                  <a:txBody>
                    <a:bodyPr/>
                    <a:lstStyle/>
                    <a:p>
                      <a:pPr indent="0" lvl="0" marL="0" marR="0" rtl="0" algn="l">
                        <a:lnSpc>
                          <a:spcPct val="100000"/>
                        </a:lnSpc>
                        <a:spcBef>
                          <a:spcPts val="0"/>
                        </a:spcBef>
                        <a:spcAft>
                          <a:spcPts val="0"/>
                        </a:spcAft>
                        <a:buClr>
                          <a:srgbClr val="B2B2B2"/>
                        </a:buClr>
                        <a:buSzPts val="1200"/>
                        <a:buFont typeface="Arial"/>
                        <a:buNone/>
                      </a:pPr>
                      <a:r>
                        <a:rPr b="0" i="1" lang="en-US" sz="1200" u="none" cap="none" strike="noStrike">
                          <a:solidFill>
                            <a:srgbClr val="B2B2B2"/>
                          </a:solidFill>
                          <a:latin typeface="Arial"/>
                          <a:ea typeface="Arial"/>
                          <a:cs typeface="Arial"/>
                          <a:sym typeface="Arial"/>
                        </a:rPr>
                        <a:t>Alter</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2B2B2"/>
                        </a:buClr>
                        <a:buSzPts val="1200"/>
                        <a:buFont typeface="Arial"/>
                        <a:buNone/>
                      </a:pPr>
                      <a:r>
                        <a:rPr b="1" lang="en-US" sz="1200">
                          <a:solidFill>
                            <a:srgbClr val="B2B2B2"/>
                          </a:solidFill>
                        </a:rPr>
                        <a:t>Selten &lt; 50 J, meist  &gt; 70 J</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2B2B2"/>
                        </a:buClr>
                        <a:buSzPts val="1200"/>
                        <a:buFont typeface="Arial"/>
                        <a:buNone/>
                      </a:pPr>
                      <a:r>
                        <a:rPr b="1" i="0" lang="en-US" sz="1200" u="none" cap="none" strike="noStrike">
                          <a:solidFill>
                            <a:srgbClr val="B2B2B2"/>
                          </a:solidFill>
                          <a:latin typeface="Arial"/>
                          <a:ea typeface="Arial"/>
                          <a:cs typeface="Arial"/>
                          <a:sym typeface="Arial"/>
                        </a:rPr>
                        <a:t>20er – 40er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2B2B2"/>
                        </a:buClr>
                        <a:buSzPts val="1200"/>
                        <a:buFont typeface="Arial"/>
                        <a:buNone/>
                      </a:pPr>
                      <a:r>
                        <a:rPr b="0" i="1" lang="en-US" sz="1200" u="none" cap="none" strike="noStrike">
                          <a:solidFill>
                            <a:srgbClr val="B2B2B2"/>
                          </a:solidFill>
                          <a:latin typeface="Arial"/>
                          <a:ea typeface="Arial"/>
                          <a:cs typeface="Arial"/>
                          <a:sym typeface="Arial"/>
                        </a:rPr>
                        <a:t>Geschlechtspräferenz</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2B2B2"/>
                        </a:buClr>
                        <a:buSzPts val="1200"/>
                        <a:buFont typeface="Arial"/>
                        <a:buNone/>
                      </a:pPr>
                      <a:r>
                        <a:rPr b="1" i="0" lang="en-US" sz="1200" u="none" cap="none" strike="noStrike">
                          <a:solidFill>
                            <a:srgbClr val="B2B2B2"/>
                          </a:solidFill>
                          <a:latin typeface="Arial"/>
                          <a:ea typeface="Arial"/>
                          <a:cs typeface="Arial"/>
                          <a:sym typeface="Arial"/>
                        </a:rPr>
                        <a:t>F &gt; 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2B2B2"/>
                        </a:buClr>
                        <a:buSzPts val="1200"/>
                        <a:buFont typeface="Arial"/>
                        <a:buNone/>
                      </a:pPr>
                      <a:r>
                        <a:rPr b="1" i="0" lang="en-US" sz="1200" u="none" cap="none" strike="noStrike">
                          <a:solidFill>
                            <a:srgbClr val="B2B2B2"/>
                          </a:solidFill>
                          <a:latin typeface="Arial"/>
                          <a:ea typeface="Arial"/>
                          <a:cs typeface="Arial"/>
                          <a:sym typeface="Arial"/>
                        </a:rPr>
                        <a:t>M &gt; F</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2B2B2"/>
                        </a:buClr>
                        <a:buSzPts val="1200"/>
                        <a:buFont typeface="Arial"/>
                        <a:buNone/>
                      </a:pPr>
                      <a:r>
                        <a:rPr i="1" lang="en-US" sz="1200">
                          <a:solidFill>
                            <a:srgbClr val="B2B2B2"/>
                          </a:solidFill>
                        </a:rPr>
                        <a:t>Kammerwinkelstatus</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2B2B2"/>
                        </a:buClr>
                        <a:buSzPts val="1200"/>
                        <a:buFont typeface="Arial"/>
                        <a:buNone/>
                      </a:pPr>
                      <a:r>
                        <a:rPr b="1" lang="en-US" sz="1200">
                          <a:solidFill>
                            <a:srgbClr val="B2B2B2"/>
                          </a:solidFill>
                        </a:rPr>
                        <a:t>Enger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2B2B2"/>
                        </a:buClr>
                        <a:buSzPts val="1200"/>
                        <a:buFont typeface="Arial"/>
                        <a:buNone/>
                      </a:pPr>
                      <a:r>
                        <a:rPr b="1" i="0" lang="en-US" sz="1200" u="none" cap="none" strike="noStrike">
                          <a:solidFill>
                            <a:srgbClr val="B2B2B2"/>
                          </a:solidFill>
                          <a:latin typeface="Arial"/>
                          <a:ea typeface="Arial"/>
                          <a:cs typeface="Arial"/>
                          <a:sym typeface="Arial"/>
                        </a:rPr>
                        <a:t>Weit geöffnet</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2B2B2"/>
                        </a:buClr>
                        <a:buSzPts val="1200"/>
                        <a:buFont typeface="Arial"/>
                        <a:buNone/>
                      </a:pPr>
                      <a:r>
                        <a:rPr i="1" lang="en-US" sz="1200">
                          <a:solidFill>
                            <a:srgbClr val="B2B2B2"/>
                          </a:solidFill>
                        </a:rPr>
                        <a:t>Wo ist die Iris durchscheinend?</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2B2B2"/>
                        </a:buClr>
                        <a:buSzPts val="1200"/>
                        <a:buFont typeface="Arial"/>
                        <a:buNone/>
                      </a:pPr>
                      <a:r>
                        <a:rPr b="1" lang="en-US" sz="1200">
                          <a:solidFill>
                            <a:srgbClr val="B2B2B2"/>
                          </a:solidFill>
                        </a:rPr>
                        <a:t>Pupillensaum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2B2B2"/>
                        </a:buClr>
                        <a:buSzPts val="1200"/>
                        <a:buFont typeface="Arial"/>
                        <a:buNone/>
                      </a:pPr>
                      <a:r>
                        <a:rPr b="1" lang="en-US" sz="1200">
                          <a:solidFill>
                            <a:srgbClr val="B2B2B2"/>
                          </a:solidFill>
                        </a:rPr>
                        <a:t>Radiär, mittlere Peripherie</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2B2B2"/>
                        </a:buClr>
                        <a:buSzPts val="1200"/>
                        <a:buFont typeface="Arial"/>
                        <a:buNone/>
                      </a:pPr>
                      <a:r>
                        <a:rPr b="0" i="1" lang="en-US" sz="1200" u="none" cap="none" strike="noStrike">
                          <a:solidFill>
                            <a:srgbClr val="B2B2B2"/>
                          </a:solidFill>
                          <a:latin typeface="Arial"/>
                          <a:ea typeface="Arial"/>
                          <a:cs typeface="Arial"/>
                          <a:sym typeface="Arial"/>
                        </a:rPr>
                        <a:t>Krukenberg-Spindel – 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2B2B2"/>
                        </a:buClr>
                        <a:buSzPts val="1200"/>
                        <a:buFont typeface="Arial"/>
                        <a:buNone/>
                      </a:pPr>
                      <a:r>
                        <a:rPr b="1" lang="en-US" sz="1200">
                          <a:solidFill>
                            <a:srgbClr val="B2B2B2"/>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2B2B2"/>
                        </a:buClr>
                        <a:buSzPts val="1200"/>
                        <a:buFont typeface="Arial"/>
                        <a:buNone/>
                      </a:pPr>
                      <a:r>
                        <a:rPr b="1" i="0" lang="en-US" sz="1200" u="none" cap="none" strike="noStrike">
                          <a:solidFill>
                            <a:srgbClr val="B2B2B2"/>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2B2B2"/>
                        </a:buClr>
                        <a:buSzPts val="1200"/>
                        <a:buFont typeface="Arial"/>
                        <a:buNone/>
                      </a:pPr>
                      <a:r>
                        <a:rPr b="0" i="1" lang="en-US" sz="1200" u="none" cap="none" strike="noStrike">
                          <a:solidFill>
                            <a:srgbClr val="B2B2B2"/>
                          </a:solidFill>
                          <a:latin typeface="Arial"/>
                          <a:ea typeface="Arial"/>
                          <a:cs typeface="Arial"/>
                          <a:sym typeface="Arial"/>
                        </a:rPr>
                        <a:t>Sampaolesi-Linie – 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2B2B2"/>
                        </a:buClr>
                        <a:buSzPts val="1200"/>
                        <a:buFont typeface="Arial"/>
                        <a:buNone/>
                      </a:pPr>
                      <a:r>
                        <a:rPr b="1" i="0" lang="en-US" sz="1200" u="none" cap="none" strike="noStrike">
                          <a:solidFill>
                            <a:srgbClr val="B2B2B2"/>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2B2B2"/>
                        </a:buClr>
                        <a:buSzPts val="1200"/>
                        <a:buFont typeface="Arial"/>
                        <a:buNone/>
                      </a:pPr>
                      <a:r>
                        <a:rPr b="1" lang="en-US" sz="1200">
                          <a:solidFill>
                            <a:srgbClr val="B2B2B2"/>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2B2B2"/>
                        </a:buClr>
                        <a:buSzPts val="1200"/>
                        <a:buFont typeface="Arial"/>
                        <a:buNone/>
                      </a:pPr>
                      <a:r>
                        <a:rPr b="0" i="1" lang="en-US" sz="1200" u="none" cap="none" strike="noStrike">
                          <a:solidFill>
                            <a:srgbClr val="B2B2B2"/>
                          </a:solidFill>
                          <a:latin typeface="Arial"/>
                          <a:ea typeface="Arial"/>
                          <a:cs typeface="Arial"/>
                          <a:sym typeface="Arial"/>
                        </a:rPr>
                        <a:t>Systemische Erkrankung?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2B2B2"/>
                        </a:buClr>
                        <a:buSzPts val="1200"/>
                        <a:buFont typeface="Arial"/>
                        <a:buNone/>
                      </a:pPr>
                      <a:r>
                        <a:rPr b="1" i="0" lang="en-US" sz="1200" u="none" cap="none" strike="noStrike">
                          <a:solidFill>
                            <a:srgbClr val="B2B2B2"/>
                          </a:solidFill>
                          <a:latin typeface="Arial"/>
                          <a:ea typeface="Arial"/>
                          <a:cs typeface="Arial"/>
                          <a:sym typeface="Arial"/>
                        </a:rPr>
                        <a:t>Ja</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2B2B2"/>
                        </a:buClr>
                        <a:buSzPts val="1200"/>
                        <a:buFont typeface="Arial"/>
                        <a:buNone/>
                      </a:pPr>
                      <a:r>
                        <a:rPr b="1" i="0" lang="en-US" sz="1200" u="none" cap="none" strike="noStrike">
                          <a:solidFill>
                            <a:srgbClr val="B2B2B2"/>
                          </a:solidFill>
                          <a:latin typeface="Arial"/>
                          <a:ea typeface="Arial"/>
                          <a:cs typeface="Arial"/>
                          <a:sym typeface="Arial"/>
                        </a:rPr>
                        <a:t>Nein</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Erhöhtes Risiko für Komplikationen während der CE?</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Ja</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Nein</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762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r>
            </a:tbl>
          </a:graphicData>
        </a:graphic>
      </p:graphicFrame>
      <p:sp>
        <p:nvSpPr>
          <p:cNvPr id="1578" name="Google Shape;1578;p122"/>
          <p:cNvSpPr txBox="1"/>
          <p:nvPr>
            <p:ph idx="12" type="sldNum"/>
          </p:nvPr>
        </p:nvSpPr>
        <p:spPr>
          <a:xfrm>
            <a:off x="7010400" y="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1579" name="Google Shape;1579;p122"/>
          <p:cNvSpPr txBox="1"/>
          <p:nvPr/>
        </p:nvSpPr>
        <p:spPr>
          <a:xfrm>
            <a:off x="381000" y="4953000"/>
            <a:ext cx="8458200" cy="395100"/>
          </a:xfrm>
          <a:prstGeom prst="rect">
            <a:avLst/>
          </a:prstGeom>
          <a:solidFill>
            <a:srgbClr val="FFC000"/>
          </a:solidFill>
          <a:ln>
            <a:noFill/>
          </a:ln>
        </p:spPr>
        <p:txBody>
          <a:bodyPr anchorCtr="0" anchor="t" bIns="12700" lIns="25400" spcFirstLastPara="1" rIns="25400" wrap="square" tIns="12700">
            <a:spAutoFit/>
          </a:bodyPr>
          <a:lstStyle/>
          <a:p>
            <a:pPr indent="0" lvl="0" marL="0" marR="0" rtl="0" algn="l">
              <a:spcBef>
                <a:spcPts val="0"/>
              </a:spcBef>
              <a:spcAft>
                <a:spcPts val="0"/>
              </a:spcAft>
              <a:buClr>
                <a:srgbClr val="7F7F7F"/>
              </a:buClr>
              <a:buSzPts val="1200"/>
              <a:buFont typeface="Noto Sans Symbols"/>
              <a:buNone/>
            </a:pPr>
            <a:r>
              <a:rPr lang="en-US" sz="1200">
                <a:solidFill>
                  <a:srgbClr val="7F7F7F"/>
                </a:solidFill>
                <a:latin typeface="Arial"/>
                <a:ea typeface="Arial"/>
                <a:cs typeface="Arial"/>
                <a:sym typeface="Arial"/>
              </a:rPr>
              <a:t>Eine wichtige Ursache für das erhöhte Risiko intraoperativer Komplikationen während einer CE-Operation bei </a:t>
            </a:r>
            <a:r>
              <a:rPr lang="en-US" sz="1200">
                <a:solidFill>
                  <a:srgbClr val="7F7F7F"/>
                </a:solidFill>
              </a:rPr>
              <a:t>PEX</a:t>
            </a:r>
            <a:r>
              <a:rPr lang="en-US" sz="1200">
                <a:solidFill>
                  <a:srgbClr val="7F7F7F"/>
                </a:solidFill>
                <a:latin typeface="Arial"/>
                <a:ea typeface="Arial"/>
                <a:cs typeface="Arial"/>
                <a:sym typeface="Arial"/>
              </a:rPr>
              <a:t> ist die mit dieser Erkrankung verbundene Schwäche der Zonulae. Geschwächte Zonulae sind kein Merkmal von PDS.</a:t>
            </a:r>
            <a:endParaRPr/>
          </a:p>
        </p:txBody>
      </p:sp>
      <p:sp>
        <p:nvSpPr>
          <p:cNvPr id="1580" name="Google Shape;1580;p122"/>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A</a:t>
            </a:r>
            <a:endParaRPr/>
          </a:p>
        </p:txBody>
      </p:sp>
      <p:sp>
        <p:nvSpPr>
          <p:cNvPr id="1581" name="Google Shape;1581;p122"/>
          <p:cNvSpPr/>
          <p:nvPr/>
        </p:nvSpPr>
        <p:spPr>
          <a:xfrm>
            <a:off x="76200" y="4343400"/>
            <a:ext cx="7924800" cy="533400"/>
          </a:xfrm>
          <a:prstGeom prst="ellipse">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582" name="Google Shape;1582;p122"/>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 </a:t>
            </a:r>
            <a:r>
              <a:rPr b="1" lang="en-US" sz="1200">
                <a:solidFill>
                  <a:schemeClr val="dk1"/>
                </a:solidFill>
                <a:latin typeface="Arial"/>
                <a:ea typeface="Arial"/>
                <a:cs typeface="Arial"/>
                <a:sym typeface="Arial"/>
              </a:rPr>
              <a:t>FITB</a:t>
            </a:r>
            <a:endParaRPr/>
          </a:p>
        </p:txBody>
      </p:sp>
      <p:sp>
        <p:nvSpPr>
          <p:cNvPr id="1583" name="Google Shape;1583;p122"/>
          <p:cNvSpPr txBox="1"/>
          <p:nvPr/>
        </p:nvSpPr>
        <p:spPr>
          <a:xfrm>
            <a:off x="1257300" y="2647891"/>
            <a:ext cx="5943600" cy="1349400"/>
          </a:xfrm>
          <a:prstGeom prst="rect">
            <a:avLst/>
          </a:prstGeom>
          <a:solidFill>
            <a:srgbClr val="456767"/>
          </a:solidFill>
          <a:ln>
            <a:noFill/>
          </a:ln>
        </p:spPr>
        <p:txBody>
          <a:bodyPr anchorCtr="0" anchor="t" bIns="12700" lIns="25400" spcFirstLastPara="1" rIns="25400" wrap="square" tIns="12700">
            <a:spAutoFit/>
          </a:bodyPr>
          <a:lstStyle/>
          <a:p>
            <a:pPr indent="0" lvl="0" marL="0" marR="0" rtl="0" algn="l">
              <a:spcBef>
                <a:spcPts val="0"/>
              </a:spcBef>
              <a:spcAft>
                <a:spcPts val="0"/>
              </a:spcAft>
              <a:buClr>
                <a:srgbClr val="A5A5A5"/>
              </a:buClr>
              <a:buSzPts val="1200"/>
              <a:buFont typeface="Noto Sans Symbols"/>
              <a:buNone/>
            </a:pPr>
            <a:r>
              <a:rPr i="1" lang="en-US" sz="1200">
                <a:solidFill>
                  <a:srgbClr val="A5A5A5"/>
                </a:solidFill>
                <a:latin typeface="Arial"/>
                <a:ea typeface="Arial"/>
                <a:cs typeface="Arial"/>
                <a:sym typeface="Arial"/>
              </a:rPr>
              <a:t>Abgesehen von Komplikationen aufgrund einer Zonulinschwäche: Welches </a:t>
            </a:r>
            <a:r>
              <a:rPr b="1" lang="en-US" sz="1200">
                <a:solidFill>
                  <a:srgbClr val="A5A5A5"/>
                </a:solidFill>
                <a:latin typeface="Arial"/>
                <a:ea typeface="Arial"/>
                <a:cs typeface="Arial"/>
                <a:sym typeface="Arial"/>
              </a:rPr>
              <a:t>irisbezogene </a:t>
            </a:r>
            <a:r>
              <a:rPr i="1" lang="en-US" sz="1200">
                <a:solidFill>
                  <a:srgbClr val="A5A5A5"/>
                </a:solidFill>
                <a:latin typeface="Arial"/>
                <a:ea typeface="Arial"/>
                <a:cs typeface="Arial"/>
                <a:sym typeface="Arial"/>
              </a:rPr>
              <a:t>Problem erschwert die CE bei </a:t>
            </a:r>
            <a:r>
              <a:rPr i="1" lang="en-US" sz="1200">
                <a:solidFill>
                  <a:srgbClr val="A5A5A5"/>
                </a:solidFill>
              </a:rPr>
              <a:t>PEX</a:t>
            </a:r>
            <a:r>
              <a:rPr i="1" lang="en-US" sz="1200">
                <a:solidFill>
                  <a:srgbClr val="A5A5A5"/>
                </a:solidFill>
                <a:latin typeface="Arial"/>
                <a:ea typeface="Arial"/>
                <a:cs typeface="Arial"/>
                <a:sym typeface="Arial"/>
              </a:rPr>
              <a:t> zusätzlich?</a:t>
            </a:r>
            <a:endParaRPr/>
          </a:p>
          <a:p>
            <a:pPr indent="0" lvl="0" marL="0" marR="0" rtl="0" algn="l">
              <a:spcBef>
                <a:spcPts val="0"/>
              </a:spcBef>
              <a:spcAft>
                <a:spcPts val="0"/>
              </a:spcAft>
              <a:buClr>
                <a:srgbClr val="A5A5A5"/>
              </a:buClr>
              <a:buSzPts val="1200"/>
              <a:buFont typeface="Noto Sans Symbols"/>
              <a:buNone/>
            </a:pPr>
            <a:r>
              <a:rPr lang="en-US" sz="1200">
                <a:solidFill>
                  <a:srgbClr val="A5A5A5"/>
                </a:solidFill>
              </a:rPr>
              <a:t>PEX</a:t>
            </a:r>
            <a:r>
              <a:rPr lang="en-US" sz="1200">
                <a:solidFill>
                  <a:srgbClr val="A5A5A5"/>
                </a:solidFill>
                <a:latin typeface="Arial"/>
                <a:ea typeface="Arial"/>
                <a:cs typeface="Arial"/>
                <a:sym typeface="Arial"/>
              </a:rPr>
              <a:t>-Augen neigen zu einer schlechten Pupillenerweiterung</a:t>
            </a:r>
            <a:endParaRPr/>
          </a:p>
          <a:p>
            <a:pPr indent="0" lvl="0" marL="0" marR="0" rtl="0" algn="l">
              <a:spcBef>
                <a:spcPts val="0"/>
              </a:spcBef>
              <a:spcAft>
                <a:spcPts val="0"/>
              </a:spcAft>
              <a:buClr>
                <a:schemeClr val="dk1"/>
              </a:buClr>
              <a:buSzPts val="1400"/>
              <a:buFont typeface="Noto Sans Symbols"/>
              <a:buNone/>
            </a:pPr>
            <a:r>
              <a:t/>
            </a:r>
            <a:endParaRPr sz="1400">
              <a:solidFill>
                <a:srgbClr val="A5A5A5"/>
              </a:solidFill>
              <a:latin typeface="Arial"/>
              <a:ea typeface="Arial"/>
              <a:cs typeface="Arial"/>
              <a:sym typeface="Arial"/>
            </a:endParaRPr>
          </a:p>
          <a:p>
            <a:pPr indent="0" lvl="0" marL="0" marR="0" rtl="0" algn="l">
              <a:spcBef>
                <a:spcPts val="0"/>
              </a:spcBef>
              <a:spcAft>
                <a:spcPts val="0"/>
              </a:spcAft>
              <a:buClr>
                <a:srgbClr val="A5A5A5"/>
              </a:buClr>
              <a:buSzPts val="1200"/>
              <a:buFont typeface="Noto Sans Symbols"/>
              <a:buNone/>
            </a:pPr>
            <a:r>
              <a:rPr i="1" lang="en-US" sz="1200">
                <a:solidFill>
                  <a:srgbClr val="A5A5A5"/>
                </a:solidFill>
                <a:latin typeface="Arial"/>
                <a:ea typeface="Arial"/>
                <a:cs typeface="Arial"/>
                <a:sym typeface="Arial"/>
              </a:rPr>
              <a:t>Warum lassen sie sich schlecht erweitern?</a:t>
            </a:r>
            <a:endParaRPr/>
          </a:p>
          <a:p>
            <a:pPr indent="0" lvl="0" marL="0" rtl="0" algn="l">
              <a:spcBef>
                <a:spcPts val="0"/>
              </a:spcBef>
              <a:spcAft>
                <a:spcPts val="0"/>
              </a:spcAft>
              <a:buClr>
                <a:srgbClr val="A5A5A5"/>
              </a:buClr>
              <a:buSzPts val="1200"/>
              <a:buFont typeface="Noto Sans Symbols"/>
              <a:buNone/>
            </a:pPr>
            <a:r>
              <a:rPr lang="en-US" sz="1200">
                <a:solidFill>
                  <a:schemeClr val="lt1"/>
                </a:solidFill>
              </a:rPr>
              <a:t>Die Anwesenheit von fibrillärem Material im Musculus dilatator pupillae (und dessen Blutgefäßen) beeinträchtigt die </a:t>
            </a:r>
            <a:r>
              <a:rPr lang="en-US" sz="1200">
                <a:solidFill>
                  <a:schemeClr val="lt1"/>
                </a:solidFill>
                <a:extLst>
                  <a:ext uri="http://customooxmlschemas.google.com/">
                    <go:slidesCustomData xmlns:go="http://customooxmlschemas.google.com/" textRoundtripDataId="71"/>
                  </a:ext>
                </a:extLst>
              </a:rPr>
              <a:t>Pupillenerweiterung</a:t>
            </a:r>
            <a:r>
              <a:rPr lang="en-US" sz="1200">
                <a:solidFill>
                  <a:schemeClr val="lt1"/>
                </a:solidFill>
              </a:rPr>
              <a:t>.</a:t>
            </a:r>
            <a:endParaRPr/>
          </a:p>
        </p:txBody>
      </p:sp>
      <p:sp>
        <p:nvSpPr>
          <p:cNvPr id="1584" name="Google Shape;1584;p122"/>
          <p:cNvSpPr txBox="1"/>
          <p:nvPr/>
        </p:nvSpPr>
        <p:spPr>
          <a:xfrm>
            <a:off x="952500" y="2215301"/>
            <a:ext cx="6553200" cy="1349400"/>
          </a:xfrm>
          <a:prstGeom prst="rect">
            <a:avLst/>
          </a:prstGeom>
          <a:solidFill>
            <a:srgbClr val="00B0F0"/>
          </a:solidFill>
          <a:ln>
            <a:noFill/>
          </a:ln>
        </p:spPr>
        <p:txBody>
          <a:bodyPr anchorCtr="0" anchor="t" bIns="12700" lIns="25400" spcFirstLastPara="1" rIns="25400" wrap="square" tIns="12700">
            <a:spAutoFit/>
          </a:bodyPr>
          <a:lstStyle/>
          <a:p>
            <a:pPr indent="0" lvl="0" marL="0" marR="0" rtl="0" algn="l">
              <a:spcBef>
                <a:spcPts val="0"/>
              </a:spcBef>
              <a:spcAft>
                <a:spcPts val="0"/>
              </a:spcAft>
              <a:buClr>
                <a:schemeClr val="lt1"/>
              </a:buClr>
              <a:buSzPts val="1200"/>
              <a:buFont typeface="Noto Sans Symbols"/>
              <a:buNone/>
            </a:pPr>
            <a:r>
              <a:rPr i="1" lang="en-US" sz="1200">
                <a:solidFill>
                  <a:schemeClr val="lt1"/>
                </a:solidFill>
                <a:latin typeface="Arial"/>
                <a:ea typeface="Arial"/>
                <a:cs typeface="Arial"/>
                <a:sym typeface="Arial"/>
              </a:rPr>
              <a:t>Abgesehen von Komplikationen aufgrund von Zonula- und Irisproblemen, für welche </a:t>
            </a:r>
            <a:r>
              <a:rPr b="1" lang="en-US" sz="1200">
                <a:solidFill>
                  <a:schemeClr val="lt1"/>
                </a:solidFill>
                <a:latin typeface="Arial"/>
                <a:ea typeface="Arial"/>
                <a:cs typeface="Arial"/>
                <a:sym typeface="Arial"/>
              </a:rPr>
              <a:t>Hornhaut-bezogenen </a:t>
            </a:r>
            <a:r>
              <a:rPr i="1" lang="en-US" sz="1200">
                <a:solidFill>
                  <a:schemeClr val="lt1"/>
                </a:solidFill>
                <a:latin typeface="Arial"/>
                <a:ea typeface="Arial"/>
                <a:cs typeface="Arial"/>
                <a:sym typeface="Arial"/>
              </a:rPr>
              <a:t>Komplikationen sind </a:t>
            </a:r>
            <a:r>
              <a:rPr i="1" lang="en-US" sz="1200">
                <a:solidFill>
                  <a:schemeClr val="lt1"/>
                </a:solidFill>
              </a:rPr>
              <a:t>PEX</a:t>
            </a:r>
            <a:r>
              <a:rPr i="1" lang="en-US" sz="1200">
                <a:solidFill>
                  <a:schemeClr val="lt1"/>
                </a:solidFill>
                <a:latin typeface="Arial"/>
                <a:ea typeface="Arial"/>
                <a:cs typeface="Arial"/>
                <a:sym typeface="Arial"/>
              </a:rPr>
              <a:t>-Patienten anfällig?</a:t>
            </a:r>
            <a:endParaRPr/>
          </a:p>
          <a:p>
            <a:pPr indent="0" lvl="0" marL="0" marR="0" rtl="0" algn="l">
              <a:spcBef>
                <a:spcPts val="0"/>
              </a:spcBef>
              <a:spcAft>
                <a:spcPts val="0"/>
              </a:spcAft>
              <a:buClr>
                <a:schemeClr val="lt1"/>
              </a:buClr>
              <a:buSzPts val="1200"/>
              <a:buFont typeface="Noto Sans Symbols"/>
              <a:buNone/>
            </a:pPr>
            <a:r>
              <a:rPr lang="en-US" sz="1200">
                <a:solidFill>
                  <a:schemeClr val="lt1"/>
                </a:solidFill>
              </a:rPr>
              <a:t>PEX</a:t>
            </a:r>
            <a:r>
              <a:rPr lang="en-US" sz="1200">
                <a:solidFill>
                  <a:schemeClr val="lt1"/>
                </a:solidFill>
                <a:latin typeface="Arial"/>
                <a:ea typeface="Arial"/>
                <a:cs typeface="Arial"/>
                <a:sym typeface="Arial"/>
              </a:rPr>
              <a:t>-Hornhäute neigen zu vermehrten intra- und postoperativen Ödemen.</a:t>
            </a:r>
            <a:endParaRPr sz="1400">
              <a:solidFill>
                <a:srgbClr val="00B0F0"/>
              </a:solidFill>
              <a:latin typeface="Arial"/>
              <a:ea typeface="Arial"/>
              <a:cs typeface="Arial"/>
              <a:sym typeface="Arial"/>
            </a:endParaRPr>
          </a:p>
          <a:p>
            <a:pPr indent="0" lvl="0" marL="0" marR="0" rtl="0" algn="l">
              <a:spcBef>
                <a:spcPts val="0"/>
              </a:spcBef>
              <a:spcAft>
                <a:spcPts val="0"/>
              </a:spcAft>
              <a:buClr>
                <a:schemeClr val="dk1"/>
              </a:buClr>
              <a:buSzPts val="1400"/>
              <a:buFont typeface="Noto Sans Symbols"/>
              <a:buNone/>
            </a:pPr>
            <a:r>
              <a:t/>
            </a:r>
            <a:endParaRPr sz="1400">
              <a:solidFill>
                <a:srgbClr val="00B0F0"/>
              </a:solidFill>
              <a:latin typeface="Arial"/>
              <a:ea typeface="Arial"/>
              <a:cs typeface="Arial"/>
              <a:sym typeface="Arial"/>
            </a:endParaRPr>
          </a:p>
          <a:p>
            <a:pPr indent="0" lvl="0" marL="0" marR="0" rtl="0" algn="l">
              <a:spcBef>
                <a:spcPts val="0"/>
              </a:spcBef>
              <a:spcAft>
                <a:spcPts val="0"/>
              </a:spcAft>
              <a:buClr>
                <a:srgbClr val="00B0F0"/>
              </a:buClr>
              <a:buSzPts val="1200"/>
              <a:buFont typeface="Noto Sans Symbols"/>
              <a:buNone/>
            </a:pPr>
            <a:r>
              <a:rPr i="1" lang="en-US" sz="1200">
                <a:solidFill>
                  <a:srgbClr val="00B0F0"/>
                </a:solidFill>
                <a:latin typeface="Arial"/>
                <a:ea typeface="Arial"/>
                <a:cs typeface="Arial"/>
                <a:sym typeface="Arial"/>
              </a:rPr>
              <a:t>Warum?</a:t>
            </a:r>
            <a:endParaRPr/>
          </a:p>
          <a:p>
            <a:pPr indent="0" lvl="0" marL="0" marR="0" rtl="0" algn="l">
              <a:spcBef>
                <a:spcPts val="0"/>
              </a:spcBef>
              <a:spcAft>
                <a:spcPts val="0"/>
              </a:spcAft>
              <a:buClr>
                <a:srgbClr val="00B0F0"/>
              </a:buClr>
              <a:buSzPts val="1200"/>
              <a:buFont typeface="Noto Sans Symbols"/>
              <a:buNone/>
            </a:pPr>
            <a:r>
              <a:rPr lang="en-US" sz="1200">
                <a:solidFill>
                  <a:srgbClr val="00B0F0"/>
                </a:solidFill>
                <a:latin typeface="Arial"/>
                <a:ea typeface="Arial"/>
                <a:cs typeface="Arial"/>
                <a:sym typeface="Arial"/>
              </a:rPr>
              <a:t>Auch hier ist das fibrilläre Material schuld – sein Vorhandensein auf dem Hornhautendothel beeinträchtigt die Pumpfunktion</a:t>
            </a:r>
            <a:endParaRPr/>
          </a:p>
        </p:txBody>
      </p:sp>
    </p:spTree>
  </p:cSld>
  <p:clrMapOvr>
    <a:masterClrMapping/>
  </p:clrMapOvr>
</p:sld>
</file>

<file path=ppt/slides/slide1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9" name="Shape 1589"/>
        <p:cNvGrpSpPr/>
        <p:nvPr/>
      </p:nvGrpSpPr>
      <p:grpSpPr>
        <a:xfrm>
          <a:off x="0" y="0"/>
          <a:ext cx="0" cy="0"/>
          <a:chOff x="0" y="0"/>
          <a:chExt cx="0" cy="0"/>
        </a:xfrm>
      </p:grpSpPr>
      <p:graphicFrame>
        <p:nvGraphicFramePr>
          <p:cNvPr id="1590" name="Google Shape;1590;p123"/>
          <p:cNvGraphicFramePr/>
          <p:nvPr/>
        </p:nvGraphicFramePr>
        <p:xfrm>
          <a:off x="457200" y="1676400"/>
          <a:ext cx="3000000" cy="3000000"/>
        </p:xfrm>
        <a:graphic>
          <a:graphicData uri="http://schemas.openxmlformats.org/drawingml/2006/table">
            <a:tbl>
              <a:tblPr>
                <a:noFill/>
                <a:tableStyleId>{02B07537-624C-4EAD-A9AA-E5A35CE8A65F}</a:tableStyleId>
              </a:tblPr>
              <a:tblGrid>
                <a:gridCol w="2743200"/>
                <a:gridCol w="2743200"/>
                <a:gridCol w="2743200"/>
              </a:tblGrid>
              <a:tr h="406400">
                <a:tc>
                  <a:txBody>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B2B2B2"/>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1"/>
                    </a:solidFill>
                  </a:tcPr>
                </a:tc>
                <a:tc>
                  <a:txBody>
                    <a:bodyPr/>
                    <a:lstStyle/>
                    <a:p>
                      <a:pPr indent="0" lvl="0" marL="0" marR="0" rtl="0" algn="l">
                        <a:lnSpc>
                          <a:spcPct val="100000"/>
                        </a:lnSpc>
                        <a:spcBef>
                          <a:spcPts val="0"/>
                        </a:spcBef>
                        <a:spcAft>
                          <a:spcPts val="0"/>
                        </a:spcAft>
                        <a:buClr>
                          <a:srgbClr val="B2B2B2"/>
                        </a:buClr>
                        <a:buSzPts val="1200"/>
                        <a:buFont typeface="Arial"/>
                        <a:buNone/>
                      </a:pPr>
                      <a:r>
                        <a:rPr b="1" lang="en-US" sz="1200">
                          <a:solidFill>
                            <a:srgbClr val="B2B2B2"/>
                          </a:solidFill>
                        </a:rPr>
                        <a:t>PEX</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c>
                  <a:txBody>
                    <a:bodyPr/>
                    <a:lstStyle/>
                    <a:p>
                      <a:pPr indent="0" lvl="0" marL="0" marR="0" rtl="0" algn="l">
                        <a:lnSpc>
                          <a:spcPct val="100000"/>
                        </a:lnSpc>
                        <a:spcBef>
                          <a:spcPts val="0"/>
                        </a:spcBef>
                        <a:spcAft>
                          <a:spcPts val="0"/>
                        </a:spcAft>
                        <a:buClr>
                          <a:srgbClr val="B2B2B2"/>
                        </a:buClr>
                        <a:buSzPts val="1200"/>
                        <a:buFont typeface="Arial"/>
                        <a:buNone/>
                      </a:pPr>
                      <a:r>
                        <a:rPr b="1" i="0" lang="en-US" sz="1200" u="none" cap="none" strike="noStrike">
                          <a:solidFill>
                            <a:srgbClr val="B2B2B2"/>
                          </a:solidFill>
                          <a:latin typeface="Arial"/>
                          <a:ea typeface="Arial"/>
                          <a:cs typeface="Arial"/>
                          <a:sym typeface="Arial"/>
                        </a:rPr>
                        <a:t>PDS/PG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r>
              <a:tr h="338150">
                <a:tc>
                  <a:txBody>
                    <a:bodyPr/>
                    <a:lstStyle/>
                    <a:p>
                      <a:pPr indent="0" lvl="0" marL="0" marR="0" rtl="0" algn="l">
                        <a:lnSpc>
                          <a:spcPct val="100000"/>
                        </a:lnSpc>
                        <a:spcBef>
                          <a:spcPts val="0"/>
                        </a:spcBef>
                        <a:spcAft>
                          <a:spcPts val="0"/>
                        </a:spcAft>
                        <a:buClr>
                          <a:srgbClr val="B2B2B2"/>
                        </a:buClr>
                        <a:buSzPts val="1200"/>
                        <a:buFont typeface="Arial"/>
                        <a:buNone/>
                      </a:pPr>
                      <a:r>
                        <a:rPr b="0" i="1" lang="en-US" sz="1200" u="none" cap="none" strike="noStrike">
                          <a:solidFill>
                            <a:srgbClr val="B2B2B2"/>
                          </a:solidFill>
                          <a:latin typeface="Arial"/>
                          <a:ea typeface="Arial"/>
                          <a:cs typeface="Arial"/>
                          <a:sym typeface="Arial"/>
                        </a:rPr>
                        <a:t>Alter</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2B2B2"/>
                        </a:buClr>
                        <a:buSzPts val="1200"/>
                        <a:buFont typeface="Arial"/>
                        <a:buNone/>
                      </a:pPr>
                      <a:r>
                        <a:rPr b="1" lang="en-US" sz="1200">
                          <a:solidFill>
                            <a:srgbClr val="B2B2B2"/>
                          </a:solidFill>
                        </a:rPr>
                        <a:t>Selten &lt; 50 J, meist  &gt; 70 J</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2B2B2"/>
                        </a:buClr>
                        <a:buSzPts val="1200"/>
                        <a:buFont typeface="Arial"/>
                        <a:buNone/>
                      </a:pPr>
                      <a:r>
                        <a:rPr b="1" i="0" lang="en-US" sz="1200" u="none" cap="none" strike="noStrike">
                          <a:solidFill>
                            <a:srgbClr val="B2B2B2"/>
                          </a:solidFill>
                          <a:latin typeface="Arial"/>
                          <a:ea typeface="Arial"/>
                          <a:cs typeface="Arial"/>
                          <a:sym typeface="Arial"/>
                        </a:rPr>
                        <a:t>20er – 40er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2B2B2"/>
                        </a:buClr>
                        <a:buSzPts val="1200"/>
                        <a:buFont typeface="Arial"/>
                        <a:buNone/>
                      </a:pPr>
                      <a:r>
                        <a:rPr b="0" i="1" lang="en-US" sz="1200" u="none" cap="none" strike="noStrike">
                          <a:solidFill>
                            <a:srgbClr val="B2B2B2"/>
                          </a:solidFill>
                          <a:latin typeface="Arial"/>
                          <a:ea typeface="Arial"/>
                          <a:cs typeface="Arial"/>
                          <a:sym typeface="Arial"/>
                        </a:rPr>
                        <a:t>Geschlechtspräferenz</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2B2B2"/>
                        </a:buClr>
                        <a:buSzPts val="1200"/>
                        <a:buFont typeface="Arial"/>
                        <a:buNone/>
                      </a:pPr>
                      <a:r>
                        <a:rPr b="1" i="0" lang="en-US" sz="1200" u="none" cap="none" strike="noStrike">
                          <a:solidFill>
                            <a:srgbClr val="B2B2B2"/>
                          </a:solidFill>
                          <a:latin typeface="Arial"/>
                          <a:ea typeface="Arial"/>
                          <a:cs typeface="Arial"/>
                          <a:sym typeface="Arial"/>
                        </a:rPr>
                        <a:t>F &gt; 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2B2B2"/>
                        </a:buClr>
                        <a:buSzPts val="1200"/>
                        <a:buFont typeface="Arial"/>
                        <a:buNone/>
                      </a:pPr>
                      <a:r>
                        <a:rPr b="1" i="0" lang="en-US" sz="1200" u="none" cap="none" strike="noStrike">
                          <a:solidFill>
                            <a:srgbClr val="B2B2B2"/>
                          </a:solidFill>
                          <a:latin typeface="Arial"/>
                          <a:ea typeface="Arial"/>
                          <a:cs typeface="Arial"/>
                          <a:sym typeface="Arial"/>
                        </a:rPr>
                        <a:t>M &gt; F</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2B2B2"/>
                        </a:buClr>
                        <a:buSzPts val="1200"/>
                        <a:buFont typeface="Arial"/>
                        <a:buNone/>
                      </a:pPr>
                      <a:r>
                        <a:rPr i="1" lang="en-US" sz="1200">
                          <a:solidFill>
                            <a:srgbClr val="B2B2B2"/>
                          </a:solidFill>
                        </a:rPr>
                        <a:t>Kammerwinkelstatus</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2B2B2"/>
                        </a:buClr>
                        <a:buSzPts val="1200"/>
                        <a:buFont typeface="Arial"/>
                        <a:buNone/>
                      </a:pPr>
                      <a:r>
                        <a:rPr b="1" lang="en-US" sz="1200">
                          <a:solidFill>
                            <a:srgbClr val="B2B2B2"/>
                          </a:solidFill>
                        </a:rPr>
                        <a:t>Enger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2B2B2"/>
                        </a:buClr>
                        <a:buSzPts val="1200"/>
                        <a:buFont typeface="Arial"/>
                        <a:buNone/>
                      </a:pPr>
                      <a:r>
                        <a:rPr b="1" i="0" lang="en-US" sz="1200" u="none" cap="none" strike="noStrike">
                          <a:solidFill>
                            <a:srgbClr val="B2B2B2"/>
                          </a:solidFill>
                          <a:latin typeface="Arial"/>
                          <a:ea typeface="Arial"/>
                          <a:cs typeface="Arial"/>
                          <a:sym typeface="Arial"/>
                        </a:rPr>
                        <a:t>Weit geöffnet</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2B2B2"/>
                        </a:buClr>
                        <a:buSzPts val="1200"/>
                        <a:buFont typeface="Arial"/>
                        <a:buNone/>
                      </a:pPr>
                      <a:r>
                        <a:rPr i="1" lang="en-US" sz="1200">
                          <a:solidFill>
                            <a:srgbClr val="B2B2B2"/>
                          </a:solidFill>
                        </a:rPr>
                        <a:t>Wo ist die Iris durchscheinend?</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2B2B2"/>
                        </a:buClr>
                        <a:buSzPts val="1200"/>
                        <a:buFont typeface="Arial"/>
                        <a:buNone/>
                      </a:pPr>
                      <a:r>
                        <a:rPr b="1" lang="en-US" sz="1200">
                          <a:solidFill>
                            <a:srgbClr val="B2B2B2"/>
                          </a:solidFill>
                        </a:rPr>
                        <a:t>Pupillensaum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2B2B2"/>
                        </a:buClr>
                        <a:buSzPts val="1200"/>
                        <a:buFont typeface="Arial"/>
                        <a:buNone/>
                      </a:pPr>
                      <a:r>
                        <a:rPr b="1" lang="en-US" sz="1200">
                          <a:solidFill>
                            <a:srgbClr val="B2B2B2"/>
                          </a:solidFill>
                        </a:rPr>
                        <a:t>Radiär, mittlere Peripherie</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2B2B2"/>
                        </a:buClr>
                        <a:buSzPts val="1200"/>
                        <a:buFont typeface="Arial"/>
                        <a:buNone/>
                      </a:pPr>
                      <a:r>
                        <a:rPr b="0" i="1" lang="en-US" sz="1200" u="none" cap="none" strike="noStrike">
                          <a:solidFill>
                            <a:srgbClr val="B2B2B2"/>
                          </a:solidFill>
                          <a:latin typeface="Arial"/>
                          <a:ea typeface="Arial"/>
                          <a:cs typeface="Arial"/>
                          <a:sym typeface="Arial"/>
                        </a:rPr>
                        <a:t>Krukenberg-Spindel – 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2B2B2"/>
                        </a:buClr>
                        <a:buSzPts val="1200"/>
                        <a:buFont typeface="Arial"/>
                        <a:buNone/>
                      </a:pPr>
                      <a:r>
                        <a:rPr b="1" lang="en-US" sz="1200">
                          <a:solidFill>
                            <a:srgbClr val="B2B2B2"/>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2B2B2"/>
                        </a:buClr>
                        <a:buSzPts val="1200"/>
                        <a:buFont typeface="Arial"/>
                        <a:buNone/>
                      </a:pPr>
                      <a:r>
                        <a:rPr b="1" i="0" lang="en-US" sz="1200" u="none" cap="none" strike="noStrike">
                          <a:solidFill>
                            <a:srgbClr val="B2B2B2"/>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2B2B2"/>
                        </a:buClr>
                        <a:buSzPts val="1200"/>
                        <a:buFont typeface="Arial"/>
                        <a:buNone/>
                      </a:pPr>
                      <a:r>
                        <a:rPr b="0" i="1" lang="en-US" sz="1200" u="none" cap="none" strike="noStrike">
                          <a:solidFill>
                            <a:srgbClr val="B2B2B2"/>
                          </a:solidFill>
                          <a:latin typeface="Arial"/>
                          <a:ea typeface="Arial"/>
                          <a:cs typeface="Arial"/>
                          <a:sym typeface="Arial"/>
                        </a:rPr>
                        <a:t>Sampaolesi-Linie – 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2B2B2"/>
                        </a:buClr>
                        <a:buSzPts val="1200"/>
                        <a:buFont typeface="Arial"/>
                        <a:buNone/>
                      </a:pPr>
                      <a:r>
                        <a:rPr b="1" i="0" lang="en-US" sz="1200" u="none" cap="none" strike="noStrike">
                          <a:solidFill>
                            <a:srgbClr val="B2B2B2"/>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2B2B2"/>
                        </a:buClr>
                        <a:buSzPts val="1200"/>
                        <a:buFont typeface="Arial"/>
                        <a:buNone/>
                      </a:pPr>
                      <a:r>
                        <a:rPr b="1" lang="en-US" sz="1200">
                          <a:solidFill>
                            <a:srgbClr val="B2B2B2"/>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2B2B2"/>
                        </a:buClr>
                        <a:buSzPts val="1200"/>
                        <a:buFont typeface="Arial"/>
                        <a:buNone/>
                      </a:pPr>
                      <a:r>
                        <a:rPr b="0" i="1" lang="en-US" sz="1200" u="none" cap="none" strike="noStrike">
                          <a:solidFill>
                            <a:srgbClr val="B2B2B2"/>
                          </a:solidFill>
                          <a:latin typeface="Arial"/>
                          <a:ea typeface="Arial"/>
                          <a:cs typeface="Arial"/>
                          <a:sym typeface="Arial"/>
                        </a:rPr>
                        <a:t>Systemische Erkrankung?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2B2B2"/>
                        </a:buClr>
                        <a:buSzPts val="1200"/>
                        <a:buFont typeface="Arial"/>
                        <a:buNone/>
                      </a:pPr>
                      <a:r>
                        <a:rPr b="1" i="0" lang="en-US" sz="1200" u="none" cap="none" strike="noStrike">
                          <a:solidFill>
                            <a:srgbClr val="B2B2B2"/>
                          </a:solidFill>
                          <a:latin typeface="Arial"/>
                          <a:ea typeface="Arial"/>
                          <a:cs typeface="Arial"/>
                          <a:sym typeface="Arial"/>
                        </a:rPr>
                        <a:t>Ja</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2B2B2"/>
                        </a:buClr>
                        <a:buSzPts val="1200"/>
                        <a:buFont typeface="Arial"/>
                        <a:buNone/>
                      </a:pPr>
                      <a:r>
                        <a:rPr b="1" i="0" lang="en-US" sz="1200" u="none" cap="none" strike="noStrike">
                          <a:solidFill>
                            <a:srgbClr val="B2B2B2"/>
                          </a:solidFill>
                          <a:latin typeface="Arial"/>
                          <a:ea typeface="Arial"/>
                          <a:cs typeface="Arial"/>
                          <a:sym typeface="Arial"/>
                        </a:rPr>
                        <a:t>Nein</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Erhöhtes Risiko für Komplikationen während der CE?</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Ja</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Nein</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762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r>
            </a:tbl>
          </a:graphicData>
        </a:graphic>
      </p:graphicFrame>
      <p:sp>
        <p:nvSpPr>
          <p:cNvPr id="1591" name="Google Shape;1591;p123"/>
          <p:cNvSpPr txBox="1"/>
          <p:nvPr>
            <p:ph idx="12" type="sldNum"/>
          </p:nvPr>
        </p:nvSpPr>
        <p:spPr>
          <a:xfrm>
            <a:off x="7010400" y="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1592" name="Google Shape;1592;p123"/>
          <p:cNvSpPr txBox="1"/>
          <p:nvPr/>
        </p:nvSpPr>
        <p:spPr>
          <a:xfrm>
            <a:off x="381000" y="4953000"/>
            <a:ext cx="8458200" cy="395100"/>
          </a:xfrm>
          <a:prstGeom prst="rect">
            <a:avLst/>
          </a:prstGeom>
          <a:solidFill>
            <a:srgbClr val="FFC000"/>
          </a:solidFill>
          <a:ln>
            <a:noFill/>
          </a:ln>
        </p:spPr>
        <p:txBody>
          <a:bodyPr anchorCtr="0" anchor="t" bIns="12700" lIns="25400" spcFirstLastPara="1" rIns="25400" wrap="square" tIns="12700">
            <a:spAutoFit/>
          </a:bodyPr>
          <a:lstStyle/>
          <a:p>
            <a:pPr indent="0" lvl="0" marL="0" marR="0" rtl="0" algn="l">
              <a:spcBef>
                <a:spcPts val="0"/>
              </a:spcBef>
              <a:spcAft>
                <a:spcPts val="0"/>
              </a:spcAft>
              <a:buClr>
                <a:srgbClr val="7F7F7F"/>
              </a:buClr>
              <a:buSzPts val="1200"/>
              <a:buFont typeface="Noto Sans Symbols"/>
              <a:buNone/>
            </a:pPr>
            <a:r>
              <a:rPr lang="en-US" sz="1200">
                <a:solidFill>
                  <a:srgbClr val="7F7F7F"/>
                </a:solidFill>
                <a:latin typeface="Arial"/>
                <a:ea typeface="Arial"/>
                <a:cs typeface="Arial"/>
                <a:sym typeface="Arial"/>
              </a:rPr>
              <a:t>Eine wichtige Ursache für das erhöhte Risiko intraoperativer Komplikationen während einer CE-Operation bei </a:t>
            </a:r>
            <a:r>
              <a:rPr lang="en-US" sz="1200">
                <a:solidFill>
                  <a:srgbClr val="7F7F7F"/>
                </a:solidFill>
              </a:rPr>
              <a:t>PEX</a:t>
            </a:r>
            <a:r>
              <a:rPr lang="en-US" sz="1200">
                <a:solidFill>
                  <a:srgbClr val="7F7F7F"/>
                </a:solidFill>
                <a:latin typeface="Arial"/>
                <a:ea typeface="Arial"/>
                <a:cs typeface="Arial"/>
                <a:sym typeface="Arial"/>
              </a:rPr>
              <a:t> ist die mit dieser Erkrankung verbundene Schwäche der Zonulae. Geschwächte Zonulae sind kein Merkmal von PDS.</a:t>
            </a:r>
            <a:endParaRPr/>
          </a:p>
        </p:txBody>
      </p:sp>
      <p:sp>
        <p:nvSpPr>
          <p:cNvPr id="1593" name="Google Shape;1593;p123"/>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Q</a:t>
            </a:r>
            <a:endParaRPr/>
          </a:p>
        </p:txBody>
      </p:sp>
      <p:sp>
        <p:nvSpPr>
          <p:cNvPr id="1594" name="Google Shape;1594;p123"/>
          <p:cNvSpPr/>
          <p:nvPr/>
        </p:nvSpPr>
        <p:spPr>
          <a:xfrm>
            <a:off x="76200" y="4343400"/>
            <a:ext cx="7924800" cy="533400"/>
          </a:xfrm>
          <a:prstGeom prst="ellipse">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595" name="Google Shape;1595;p123"/>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 </a:t>
            </a:r>
            <a:r>
              <a:rPr b="1" lang="en-US" sz="1200">
                <a:solidFill>
                  <a:schemeClr val="dk1"/>
                </a:solidFill>
                <a:latin typeface="Arial"/>
                <a:ea typeface="Arial"/>
                <a:cs typeface="Arial"/>
                <a:sym typeface="Arial"/>
              </a:rPr>
              <a:t>FITB</a:t>
            </a:r>
            <a:endParaRPr/>
          </a:p>
        </p:txBody>
      </p:sp>
      <p:sp>
        <p:nvSpPr>
          <p:cNvPr id="1596" name="Google Shape;1596;p123"/>
          <p:cNvSpPr txBox="1"/>
          <p:nvPr/>
        </p:nvSpPr>
        <p:spPr>
          <a:xfrm>
            <a:off x="1257300" y="2647891"/>
            <a:ext cx="5943600" cy="1349400"/>
          </a:xfrm>
          <a:prstGeom prst="rect">
            <a:avLst/>
          </a:prstGeom>
          <a:solidFill>
            <a:srgbClr val="456767"/>
          </a:solidFill>
          <a:ln>
            <a:noFill/>
          </a:ln>
        </p:spPr>
        <p:txBody>
          <a:bodyPr anchorCtr="0" anchor="t" bIns="12700" lIns="25400" spcFirstLastPara="1" rIns="25400" wrap="square" tIns="12700">
            <a:spAutoFit/>
          </a:bodyPr>
          <a:lstStyle/>
          <a:p>
            <a:pPr indent="0" lvl="0" marL="0" marR="0" rtl="0" algn="l">
              <a:spcBef>
                <a:spcPts val="0"/>
              </a:spcBef>
              <a:spcAft>
                <a:spcPts val="0"/>
              </a:spcAft>
              <a:buClr>
                <a:srgbClr val="A5A5A5"/>
              </a:buClr>
              <a:buSzPts val="1200"/>
              <a:buFont typeface="Noto Sans Symbols"/>
              <a:buNone/>
            </a:pPr>
            <a:r>
              <a:rPr i="1" lang="en-US" sz="1200">
                <a:solidFill>
                  <a:srgbClr val="A5A5A5"/>
                </a:solidFill>
                <a:latin typeface="Arial"/>
                <a:ea typeface="Arial"/>
                <a:cs typeface="Arial"/>
                <a:sym typeface="Arial"/>
              </a:rPr>
              <a:t>Abgesehen von Komplikationen aufgrund einer Zonulinschwäche: Welches </a:t>
            </a:r>
            <a:r>
              <a:rPr b="1" lang="en-US" sz="1200">
                <a:solidFill>
                  <a:srgbClr val="A5A5A5"/>
                </a:solidFill>
                <a:latin typeface="Arial"/>
                <a:ea typeface="Arial"/>
                <a:cs typeface="Arial"/>
                <a:sym typeface="Arial"/>
              </a:rPr>
              <a:t>irisbezogene </a:t>
            </a:r>
            <a:r>
              <a:rPr i="1" lang="en-US" sz="1200">
                <a:solidFill>
                  <a:srgbClr val="A5A5A5"/>
                </a:solidFill>
                <a:latin typeface="Arial"/>
                <a:ea typeface="Arial"/>
                <a:cs typeface="Arial"/>
                <a:sym typeface="Arial"/>
              </a:rPr>
              <a:t>Problem erschwert die CE bei </a:t>
            </a:r>
            <a:r>
              <a:rPr i="1" lang="en-US" sz="1200">
                <a:solidFill>
                  <a:srgbClr val="A5A5A5"/>
                </a:solidFill>
              </a:rPr>
              <a:t>PEX</a:t>
            </a:r>
            <a:r>
              <a:rPr i="1" lang="en-US" sz="1200">
                <a:solidFill>
                  <a:srgbClr val="A5A5A5"/>
                </a:solidFill>
                <a:latin typeface="Arial"/>
                <a:ea typeface="Arial"/>
                <a:cs typeface="Arial"/>
                <a:sym typeface="Arial"/>
              </a:rPr>
              <a:t> zusätzlich?</a:t>
            </a:r>
            <a:endParaRPr/>
          </a:p>
          <a:p>
            <a:pPr indent="0" lvl="0" marL="0" marR="0" rtl="0" algn="l">
              <a:spcBef>
                <a:spcPts val="0"/>
              </a:spcBef>
              <a:spcAft>
                <a:spcPts val="0"/>
              </a:spcAft>
              <a:buClr>
                <a:srgbClr val="A5A5A5"/>
              </a:buClr>
              <a:buSzPts val="1200"/>
              <a:buFont typeface="Noto Sans Symbols"/>
              <a:buNone/>
            </a:pPr>
            <a:r>
              <a:rPr lang="en-US" sz="1200">
                <a:solidFill>
                  <a:srgbClr val="A5A5A5"/>
                </a:solidFill>
              </a:rPr>
              <a:t>PEX</a:t>
            </a:r>
            <a:r>
              <a:rPr lang="en-US" sz="1200">
                <a:solidFill>
                  <a:srgbClr val="A5A5A5"/>
                </a:solidFill>
                <a:latin typeface="Arial"/>
                <a:ea typeface="Arial"/>
                <a:cs typeface="Arial"/>
                <a:sym typeface="Arial"/>
              </a:rPr>
              <a:t>-Augen neigen zu einer schlechten Pupillenerweiterung</a:t>
            </a:r>
            <a:endParaRPr/>
          </a:p>
          <a:p>
            <a:pPr indent="0" lvl="0" marL="0" marR="0" rtl="0" algn="l">
              <a:spcBef>
                <a:spcPts val="0"/>
              </a:spcBef>
              <a:spcAft>
                <a:spcPts val="0"/>
              </a:spcAft>
              <a:buClr>
                <a:schemeClr val="dk1"/>
              </a:buClr>
              <a:buSzPts val="1400"/>
              <a:buFont typeface="Noto Sans Symbols"/>
              <a:buNone/>
            </a:pPr>
            <a:r>
              <a:t/>
            </a:r>
            <a:endParaRPr sz="1400">
              <a:solidFill>
                <a:srgbClr val="A5A5A5"/>
              </a:solidFill>
              <a:latin typeface="Arial"/>
              <a:ea typeface="Arial"/>
              <a:cs typeface="Arial"/>
              <a:sym typeface="Arial"/>
            </a:endParaRPr>
          </a:p>
          <a:p>
            <a:pPr indent="0" lvl="0" marL="0" marR="0" rtl="0" algn="l">
              <a:spcBef>
                <a:spcPts val="0"/>
              </a:spcBef>
              <a:spcAft>
                <a:spcPts val="0"/>
              </a:spcAft>
              <a:buClr>
                <a:srgbClr val="A5A5A5"/>
              </a:buClr>
              <a:buSzPts val="1200"/>
              <a:buFont typeface="Noto Sans Symbols"/>
              <a:buNone/>
            </a:pPr>
            <a:r>
              <a:rPr i="1" lang="en-US" sz="1200">
                <a:solidFill>
                  <a:srgbClr val="A5A5A5"/>
                </a:solidFill>
                <a:latin typeface="Arial"/>
                <a:ea typeface="Arial"/>
                <a:cs typeface="Arial"/>
                <a:sym typeface="Arial"/>
              </a:rPr>
              <a:t>Warum lassen sie sich schlecht erweitern?</a:t>
            </a:r>
            <a:endParaRPr/>
          </a:p>
          <a:p>
            <a:pPr indent="0" lvl="0" marL="0" rtl="0" algn="l">
              <a:spcBef>
                <a:spcPts val="0"/>
              </a:spcBef>
              <a:spcAft>
                <a:spcPts val="0"/>
              </a:spcAft>
              <a:buClr>
                <a:schemeClr val="lt1"/>
              </a:buClr>
              <a:buSzPts val="1200"/>
              <a:buFont typeface="Noto Sans Symbols"/>
              <a:buNone/>
            </a:pPr>
            <a:r>
              <a:rPr lang="en-US" sz="1200">
                <a:solidFill>
                  <a:schemeClr val="lt1"/>
                </a:solidFill>
              </a:rPr>
              <a:t>Die Anwesenheit von fibrillärem Material im Musculus dilatator pupillae (und dessen Blutgefäßen) beeinträchtigt die </a:t>
            </a:r>
            <a:r>
              <a:rPr lang="en-US" sz="1200">
                <a:solidFill>
                  <a:schemeClr val="lt1"/>
                </a:solidFill>
                <a:extLst>
                  <a:ext uri="http://customooxmlschemas.google.com/">
                    <go:slidesCustomData xmlns:go="http://customooxmlschemas.google.com/" textRoundtripDataId="72"/>
                  </a:ext>
                </a:extLst>
              </a:rPr>
              <a:t>Pupillenerweiterung</a:t>
            </a:r>
            <a:r>
              <a:rPr lang="en-US" sz="1200">
                <a:solidFill>
                  <a:schemeClr val="lt1"/>
                </a:solidFill>
              </a:rPr>
              <a:t>.</a:t>
            </a:r>
            <a:endParaRPr/>
          </a:p>
        </p:txBody>
      </p:sp>
      <p:sp>
        <p:nvSpPr>
          <p:cNvPr id="1597" name="Google Shape;1597;p123"/>
          <p:cNvSpPr txBox="1"/>
          <p:nvPr/>
        </p:nvSpPr>
        <p:spPr>
          <a:xfrm>
            <a:off x="952500" y="2215301"/>
            <a:ext cx="6553200" cy="1349400"/>
          </a:xfrm>
          <a:prstGeom prst="rect">
            <a:avLst/>
          </a:prstGeom>
          <a:solidFill>
            <a:srgbClr val="00B0F0"/>
          </a:solidFill>
          <a:ln>
            <a:noFill/>
          </a:ln>
        </p:spPr>
        <p:txBody>
          <a:bodyPr anchorCtr="0" anchor="t" bIns="12700" lIns="25400" spcFirstLastPara="1" rIns="25400" wrap="square" tIns="12700">
            <a:spAutoFit/>
          </a:bodyPr>
          <a:lstStyle/>
          <a:p>
            <a:pPr indent="0" lvl="0" marL="0" marR="0" rtl="0" algn="l">
              <a:spcBef>
                <a:spcPts val="0"/>
              </a:spcBef>
              <a:spcAft>
                <a:spcPts val="0"/>
              </a:spcAft>
              <a:buClr>
                <a:schemeClr val="lt1"/>
              </a:buClr>
              <a:buSzPts val="1200"/>
              <a:buFont typeface="Noto Sans Symbols"/>
              <a:buNone/>
            </a:pPr>
            <a:r>
              <a:rPr i="1" lang="en-US" sz="1200">
                <a:solidFill>
                  <a:schemeClr val="lt1"/>
                </a:solidFill>
                <a:latin typeface="Arial"/>
                <a:ea typeface="Arial"/>
                <a:cs typeface="Arial"/>
                <a:sym typeface="Arial"/>
              </a:rPr>
              <a:t>Abgesehen von Komplikationen aufgrund von Zonula- und Irisproblemen, für welche </a:t>
            </a:r>
            <a:r>
              <a:rPr b="1" lang="en-US" sz="1200">
                <a:solidFill>
                  <a:schemeClr val="lt1"/>
                </a:solidFill>
                <a:latin typeface="Arial"/>
                <a:ea typeface="Arial"/>
                <a:cs typeface="Arial"/>
                <a:sym typeface="Arial"/>
              </a:rPr>
              <a:t>Hornhaut-bezogenen </a:t>
            </a:r>
            <a:r>
              <a:rPr i="1" lang="en-US" sz="1200">
                <a:solidFill>
                  <a:schemeClr val="lt1"/>
                </a:solidFill>
                <a:latin typeface="Arial"/>
                <a:ea typeface="Arial"/>
                <a:cs typeface="Arial"/>
                <a:sym typeface="Arial"/>
              </a:rPr>
              <a:t>Komplikationen sind </a:t>
            </a:r>
            <a:r>
              <a:rPr i="1" lang="en-US" sz="1200">
                <a:solidFill>
                  <a:schemeClr val="lt1"/>
                </a:solidFill>
              </a:rPr>
              <a:t>PEX</a:t>
            </a:r>
            <a:r>
              <a:rPr i="1" lang="en-US" sz="1200">
                <a:solidFill>
                  <a:schemeClr val="lt1"/>
                </a:solidFill>
                <a:latin typeface="Arial"/>
                <a:ea typeface="Arial"/>
                <a:cs typeface="Arial"/>
                <a:sym typeface="Arial"/>
              </a:rPr>
              <a:t>-Patienten anfällig?</a:t>
            </a:r>
            <a:endParaRPr/>
          </a:p>
          <a:p>
            <a:pPr indent="0" lvl="0" marL="0" marR="0" rtl="0" algn="l">
              <a:spcBef>
                <a:spcPts val="0"/>
              </a:spcBef>
              <a:spcAft>
                <a:spcPts val="0"/>
              </a:spcAft>
              <a:buClr>
                <a:schemeClr val="lt1"/>
              </a:buClr>
              <a:buSzPts val="1200"/>
              <a:buFont typeface="Noto Sans Symbols"/>
              <a:buNone/>
            </a:pPr>
            <a:r>
              <a:rPr lang="en-US" sz="1200">
                <a:solidFill>
                  <a:schemeClr val="lt1"/>
                </a:solidFill>
              </a:rPr>
              <a:t>PEX</a:t>
            </a:r>
            <a:r>
              <a:rPr lang="en-US" sz="1200">
                <a:solidFill>
                  <a:schemeClr val="lt1"/>
                </a:solidFill>
                <a:latin typeface="Arial"/>
                <a:ea typeface="Arial"/>
                <a:cs typeface="Arial"/>
                <a:sym typeface="Arial"/>
              </a:rPr>
              <a:t>-Hornhäute neigen zu vermehrten intra- und postoperativen Ödemen.</a:t>
            </a:r>
            <a:endParaRPr/>
          </a:p>
          <a:p>
            <a:pPr indent="0" lvl="0" marL="0" marR="0" rtl="0" algn="l">
              <a:spcBef>
                <a:spcPts val="0"/>
              </a:spcBef>
              <a:spcAft>
                <a:spcPts val="0"/>
              </a:spcAft>
              <a:buClr>
                <a:schemeClr val="dk1"/>
              </a:buClr>
              <a:buSzPts val="1400"/>
              <a:buFont typeface="Noto Sans Symbols"/>
              <a:buNone/>
            </a:pPr>
            <a:r>
              <a:t/>
            </a:r>
            <a:endParaRPr sz="1400">
              <a:solidFill>
                <a:schemeClr val="lt1"/>
              </a:solidFill>
              <a:latin typeface="Arial"/>
              <a:ea typeface="Arial"/>
              <a:cs typeface="Arial"/>
              <a:sym typeface="Arial"/>
            </a:endParaRPr>
          </a:p>
          <a:p>
            <a:pPr indent="0" lvl="0" marL="0" marR="0" rtl="0" algn="l">
              <a:spcBef>
                <a:spcPts val="0"/>
              </a:spcBef>
              <a:spcAft>
                <a:spcPts val="0"/>
              </a:spcAft>
              <a:buClr>
                <a:schemeClr val="lt1"/>
              </a:buClr>
              <a:buSzPts val="1200"/>
              <a:buFont typeface="Noto Sans Symbols"/>
              <a:buNone/>
            </a:pPr>
            <a:r>
              <a:rPr i="1" lang="en-US" sz="1200">
                <a:solidFill>
                  <a:schemeClr val="lt1"/>
                </a:solidFill>
                <a:latin typeface="Arial"/>
                <a:ea typeface="Arial"/>
                <a:cs typeface="Arial"/>
                <a:sym typeface="Arial"/>
              </a:rPr>
              <a:t>Warum?</a:t>
            </a:r>
            <a:endParaRPr i="1" sz="1400">
              <a:solidFill>
                <a:srgbClr val="00B0F0"/>
              </a:solidFill>
              <a:latin typeface="Arial"/>
              <a:ea typeface="Arial"/>
              <a:cs typeface="Arial"/>
              <a:sym typeface="Arial"/>
            </a:endParaRPr>
          </a:p>
          <a:p>
            <a:pPr indent="0" lvl="0" marL="0" marR="0" rtl="0" algn="l">
              <a:spcBef>
                <a:spcPts val="0"/>
              </a:spcBef>
              <a:spcAft>
                <a:spcPts val="0"/>
              </a:spcAft>
              <a:buClr>
                <a:srgbClr val="00B0F0"/>
              </a:buClr>
              <a:buSzPts val="1200"/>
              <a:buFont typeface="Noto Sans Symbols"/>
              <a:buNone/>
            </a:pPr>
            <a:r>
              <a:rPr lang="en-US" sz="1200">
                <a:solidFill>
                  <a:srgbClr val="00B0F0"/>
                </a:solidFill>
                <a:latin typeface="Arial"/>
                <a:ea typeface="Arial"/>
                <a:cs typeface="Arial"/>
                <a:sym typeface="Arial"/>
              </a:rPr>
              <a:t>Auch hier ist das fibrilläre Material schuld – sein Vorhandensein auf dem Hornhautendothel beeinträchtigt die Pumpfunktion</a:t>
            </a:r>
            <a:endParaRPr/>
          </a:p>
        </p:txBody>
      </p:sp>
    </p:spTree>
  </p:cSld>
  <p:clrMapOvr>
    <a:masterClrMapping/>
  </p:clrMapOvr>
</p:sld>
</file>

<file path=ppt/slides/slide1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2" name="Shape 1602"/>
        <p:cNvGrpSpPr/>
        <p:nvPr/>
      </p:nvGrpSpPr>
      <p:grpSpPr>
        <a:xfrm>
          <a:off x="0" y="0"/>
          <a:ext cx="0" cy="0"/>
          <a:chOff x="0" y="0"/>
          <a:chExt cx="0" cy="0"/>
        </a:xfrm>
      </p:grpSpPr>
      <p:graphicFrame>
        <p:nvGraphicFramePr>
          <p:cNvPr id="1603" name="Google Shape;1603;p124"/>
          <p:cNvGraphicFramePr/>
          <p:nvPr/>
        </p:nvGraphicFramePr>
        <p:xfrm>
          <a:off x="457200" y="1676400"/>
          <a:ext cx="3000000" cy="3000000"/>
        </p:xfrm>
        <a:graphic>
          <a:graphicData uri="http://schemas.openxmlformats.org/drawingml/2006/table">
            <a:tbl>
              <a:tblPr>
                <a:noFill/>
                <a:tableStyleId>{02B07537-624C-4EAD-A9AA-E5A35CE8A65F}</a:tableStyleId>
              </a:tblPr>
              <a:tblGrid>
                <a:gridCol w="2743200"/>
                <a:gridCol w="2743200"/>
                <a:gridCol w="2743200"/>
              </a:tblGrid>
              <a:tr h="406400">
                <a:tc>
                  <a:txBody>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B2B2B2"/>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1"/>
                    </a:solidFill>
                  </a:tcPr>
                </a:tc>
                <a:tc>
                  <a:txBody>
                    <a:bodyPr/>
                    <a:lstStyle/>
                    <a:p>
                      <a:pPr indent="0" lvl="0" marL="0" marR="0" rtl="0" algn="l">
                        <a:lnSpc>
                          <a:spcPct val="100000"/>
                        </a:lnSpc>
                        <a:spcBef>
                          <a:spcPts val="0"/>
                        </a:spcBef>
                        <a:spcAft>
                          <a:spcPts val="0"/>
                        </a:spcAft>
                        <a:buClr>
                          <a:srgbClr val="B2B2B2"/>
                        </a:buClr>
                        <a:buSzPts val="1200"/>
                        <a:buFont typeface="Arial"/>
                        <a:buNone/>
                      </a:pPr>
                      <a:r>
                        <a:rPr b="1" lang="en-US" sz="1200">
                          <a:solidFill>
                            <a:srgbClr val="B2B2B2"/>
                          </a:solidFill>
                        </a:rPr>
                        <a:t>PEX</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c>
                  <a:txBody>
                    <a:bodyPr/>
                    <a:lstStyle/>
                    <a:p>
                      <a:pPr indent="0" lvl="0" marL="0" marR="0" rtl="0" algn="l">
                        <a:lnSpc>
                          <a:spcPct val="100000"/>
                        </a:lnSpc>
                        <a:spcBef>
                          <a:spcPts val="0"/>
                        </a:spcBef>
                        <a:spcAft>
                          <a:spcPts val="0"/>
                        </a:spcAft>
                        <a:buClr>
                          <a:srgbClr val="B2B2B2"/>
                        </a:buClr>
                        <a:buSzPts val="1200"/>
                        <a:buFont typeface="Arial"/>
                        <a:buNone/>
                      </a:pPr>
                      <a:r>
                        <a:rPr b="1" i="0" lang="en-US" sz="1200" u="none" cap="none" strike="noStrike">
                          <a:solidFill>
                            <a:srgbClr val="B2B2B2"/>
                          </a:solidFill>
                          <a:latin typeface="Arial"/>
                          <a:ea typeface="Arial"/>
                          <a:cs typeface="Arial"/>
                          <a:sym typeface="Arial"/>
                        </a:rPr>
                        <a:t>PDS/PG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r>
              <a:tr h="338150">
                <a:tc>
                  <a:txBody>
                    <a:bodyPr/>
                    <a:lstStyle/>
                    <a:p>
                      <a:pPr indent="0" lvl="0" marL="0" marR="0" rtl="0" algn="l">
                        <a:lnSpc>
                          <a:spcPct val="100000"/>
                        </a:lnSpc>
                        <a:spcBef>
                          <a:spcPts val="0"/>
                        </a:spcBef>
                        <a:spcAft>
                          <a:spcPts val="0"/>
                        </a:spcAft>
                        <a:buClr>
                          <a:srgbClr val="B2B2B2"/>
                        </a:buClr>
                        <a:buSzPts val="1200"/>
                        <a:buFont typeface="Arial"/>
                        <a:buNone/>
                      </a:pPr>
                      <a:r>
                        <a:rPr b="0" i="1" lang="en-US" sz="1200" u="none" cap="none" strike="noStrike">
                          <a:solidFill>
                            <a:srgbClr val="B2B2B2"/>
                          </a:solidFill>
                          <a:latin typeface="Arial"/>
                          <a:ea typeface="Arial"/>
                          <a:cs typeface="Arial"/>
                          <a:sym typeface="Arial"/>
                        </a:rPr>
                        <a:t>Alter</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2B2B2"/>
                        </a:buClr>
                        <a:buSzPts val="1200"/>
                        <a:buFont typeface="Arial"/>
                        <a:buNone/>
                      </a:pPr>
                      <a:r>
                        <a:rPr b="1" lang="en-US" sz="1200">
                          <a:solidFill>
                            <a:srgbClr val="B2B2B2"/>
                          </a:solidFill>
                        </a:rPr>
                        <a:t>Selten &lt; 50 J, meist  &gt; 70 J</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2B2B2"/>
                        </a:buClr>
                        <a:buSzPts val="1200"/>
                        <a:buFont typeface="Arial"/>
                        <a:buNone/>
                      </a:pPr>
                      <a:r>
                        <a:rPr b="1" i="0" lang="en-US" sz="1200" u="none" cap="none" strike="noStrike">
                          <a:solidFill>
                            <a:srgbClr val="B2B2B2"/>
                          </a:solidFill>
                          <a:latin typeface="Arial"/>
                          <a:ea typeface="Arial"/>
                          <a:cs typeface="Arial"/>
                          <a:sym typeface="Arial"/>
                        </a:rPr>
                        <a:t>20er – 40er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2B2B2"/>
                        </a:buClr>
                        <a:buSzPts val="1200"/>
                        <a:buFont typeface="Arial"/>
                        <a:buNone/>
                      </a:pPr>
                      <a:r>
                        <a:rPr b="0" i="1" lang="en-US" sz="1200" u="none" cap="none" strike="noStrike">
                          <a:solidFill>
                            <a:srgbClr val="B2B2B2"/>
                          </a:solidFill>
                          <a:latin typeface="Arial"/>
                          <a:ea typeface="Arial"/>
                          <a:cs typeface="Arial"/>
                          <a:sym typeface="Arial"/>
                        </a:rPr>
                        <a:t>Geschlechtspräferenz</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2B2B2"/>
                        </a:buClr>
                        <a:buSzPts val="1200"/>
                        <a:buFont typeface="Arial"/>
                        <a:buNone/>
                      </a:pPr>
                      <a:r>
                        <a:rPr b="1" i="0" lang="en-US" sz="1200" u="none" cap="none" strike="noStrike">
                          <a:solidFill>
                            <a:srgbClr val="B2B2B2"/>
                          </a:solidFill>
                          <a:latin typeface="Arial"/>
                          <a:ea typeface="Arial"/>
                          <a:cs typeface="Arial"/>
                          <a:sym typeface="Arial"/>
                        </a:rPr>
                        <a:t>F &gt; 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2B2B2"/>
                        </a:buClr>
                        <a:buSzPts val="1200"/>
                        <a:buFont typeface="Arial"/>
                        <a:buNone/>
                      </a:pPr>
                      <a:r>
                        <a:rPr b="1" i="0" lang="en-US" sz="1200" u="none" cap="none" strike="noStrike">
                          <a:solidFill>
                            <a:srgbClr val="B2B2B2"/>
                          </a:solidFill>
                          <a:latin typeface="Arial"/>
                          <a:ea typeface="Arial"/>
                          <a:cs typeface="Arial"/>
                          <a:sym typeface="Arial"/>
                        </a:rPr>
                        <a:t>M &gt; F</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2B2B2"/>
                        </a:buClr>
                        <a:buSzPts val="1200"/>
                        <a:buFont typeface="Arial"/>
                        <a:buNone/>
                      </a:pPr>
                      <a:r>
                        <a:rPr i="1" lang="en-US" sz="1200">
                          <a:solidFill>
                            <a:srgbClr val="B2B2B2"/>
                          </a:solidFill>
                        </a:rPr>
                        <a:t>Kammerwinkelstatus</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2B2B2"/>
                        </a:buClr>
                        <a:buSzPts val="1200"/>
                        <a:buFont typeface="Arial"/>
                        <a:buNone/>
                      </a:pPr>
                      <a:r>
                        <a:rPr b="1" lang="en-US" sz="1200">
                          <a:solidFill>
                            <a:srgbClr val="B2B2B2"/>
                          </a:solidFill>
                        </a:rPr>
                        <a:t>Enger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2B2B2"/>
                        </a:buClr>
                        <a:buSzPts val="1200"/>
                        <a:buFont typeface="Arial"/>
                        <a:buNone/>
                      </a:pPr>
                      <a:r>
                        <a:rPr b="1" i="0" lang="en-US" sz="1200" u="none" cap="none" strike="noStrike">
                          <a:solidFill>
                            <a:srgbClr val="B2B2B2"/>
                          </a:solidFill>
                          <a:latin typeface="Arial"/>
                          <a:ea typeface="Arial"/>
                          <a:cs typeface="Arial"/>
                          <a:sym typeface="Arial"/>
                        </a:rPr>
                        <a:t>Weit geöffnet</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2B2B2"/>
                        </a:buClr>
                        <a:buSzPts val="1200"/>
                        <a:buFont typeface="Arial"/>
                        <a:buNone/>
                      </a:pPr>
                      <a:r>
                        <a:rPr i="1" lang="en-US" sz="1200">
                          <a:solidFill>
                            <a:srgbClr val="B2B2B2"/>
                          </a:solidFill>
                        </a:rPr>
                        <a:t>Wo ist die Iris durchscheinend?</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2B2B2"/>
                        </a:buClr>
                        <a:buSzPts val="1200"/>
                        <a:buFont typeface="Arial"/>
                        <a:buNone/>
                      </a:pPr>
                      <a:r>
                        <a:rPr b="1" lang="en-US" sz="1200">
                          <a:solidFill>
                            <a:srgbClr val="B2B2B2"/>
                          </a:solidFill>
                        </a:rPr>
                        <a:t>Pupillensaum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2B2B2"/>
                        </a:buClr>
                        <a:buSzPts val="1200"/>
                        <a:buFont typeface="Arial"/>
                        <a:buNone/>
                      </a:pPr>
                      <a:r>
                        <a:rPr b="1" lang="en-US" sz="1200">
                          <a:solidFill>
                            <a:srgbClr val="B2B2B2"/>
                          </a:solidFill>
                        </a:rPr>
                        <a:t>Radiär, mittlere Peripherie</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2B2B2"/>
                        </a:buClr>
                        <a:buSzPts val="1200"/>
                        <a:buFont typeface="Arial"/>
                        <a:buNone/>
                      </a:pPr>
                      <a:r>
                        <a:rPr b="0" i="1" lang="en-US" sz="1200" u="none" cap="none" strike="noStrike">
                          <a:solidFill>
                            <a:srgbClr val="B2B2B2"/>
                          </a:solidFill>
                          <a:latin typeface="Arial"/>
                          <a:ea typeface="Arial"/>
                          <a:cs typeface="Arial"/>
                          <a:sym typeface="Arial"/>
                        </a:rPr>
                        <a:t>Krukenberg-Spindel – 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2B2B2"/>
                        </a:buClr>
                        <a:buSzPts val="1200"/>
                        <a:buFont typeface="Arial"/>
                        <a:buNone/>
                      </a:pPr>
                      <a:r>
                        <a:rPr b="1" lang="en-US" sz="1200">
                          <a:solidFill>
                            <a:srgbClr val="B2B2B2"/>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2B2B2"/>
                        </a:buClr>
                        <a:buSzPts val="1200"/>
                        <a:buFont typeface="Arial"/>
                        <a:buNone/>
                      </a:pPr>
                      <a:r>
                        <a:rPr b="1" i="0" lang="en-US" sz="1200" u="none" cap="none" strike="noStrike">
                          <a:solidFill>
                            <a:srgbClr val="B2B2B2"/>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2B2B2"/>
                        </a:buClr>
                        <a:buSzPts val="1200"/>
                        <a:buFont typeface="Arial"/>
                        <a:buNone/>
                      </a:pPr>
                      <a:r>
                        <a:rPr b="0" i="1" lang="en-US" sz="1200" u="none" cap="none" strike="noStrike">
                          <a:solidFill>
                            <a:srgbClr val="B2B2B2"/>
                          </a:solidFill>
                          <a:latin typeface="Arial"/>
                          <a:ea typeface="Arial"/>
                          <a:cs typeface="Arial"/>
                          <a:sym typeface="Arial"/>
                        </a:rPr>
                        <a:t>Sampaolesi-Linie – 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2B2B2"/>
                        </a:buClr>
                        <a:buSzPts val="1200"/>
                        <a:buFont typeface="Arial"/>
                        <a:buNone/>
                      </a:pPr>
                      <a:r>
                        <a:rPr b="1" i="0" lang="en-US" sz="1200" u="none" cap="none" strike="noStrike">
                          <a:solidFill>
                            <a:srgbClr val="B2B2B2"/>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2B2B2"/>
                        </a:buClr>
                        <a:buSzPts val="1200"/>
                        <a:buFont typeface="Arial"/>
                        <a:buNone/>
                      </a:pPr>
                      <a:r>
                        <a:rPr b="1" lang="en-US" sz="1200">
                          <a:solidFill>
                            <a:srgbClr val="B2B2B2"/>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2B2B2"/>
                        </a:buClr>
                        <a:buSzPts val="1200"/>
                        <a:buFont typeface="Arial"/>
                        <a:buNone/>
                      </a:pPr>
                      <a:r>
                        <a:rPr b="0" i="1" lang="en-US" sz="1200" u="none" cap="none" strike="noStrike">
                          <a:solidFill>
                            <a:srgbClr val="B2B2B2"/>
                          </a:solidFill>
                          <a:latin typeface="Arial"/>
                          <a:ea typeface="Arial"/>
                          <a:cs typeface="Arial"/>
                          <a:sym typeface="Arial"/>
                        </a:rPr>
                        <a:t>Systemische Erkrankung?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2B2B2"/>
                        </a:buClr>
                        <a:buSzPts val="1200"/>
                        <a:buFont typeface="Arial"/>
                        <a:buNone/>
                      </a:pPr>
                      <a:r>
                        <a:rPr b="1" i="0" lang="en-US" sz="1200" u="none" cap="none" strike="noStrike">
                          <a:solidFill>
                            <a:srgbClr val="B2B2B2"/>
                          </a:solidFill>
                          <a:latin typeface="Arial"/>
                          <a:ea typeface="Arial"/>
                          <a:cs typeface="Arial"/>
                          <a:sym typeface="Arial"/>
                        </a:rPr>
                        <a:t>Ja</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2B2B2"/>
                        </a:buClr>
                        <a:buSzPts val="1200"/>
                        <a:buFont typeface="Arial"/>
                        <a:buNone/>
                      </a:pPr>
                      <a:r>
                        <a:rPr b="1" i="0" lang="en-US" sz="1200" u="none" cap="none" strike="noStrike">
                          <a:solidFill>
                            <a:srgbClr val="B2B2B2"/>
                          </a:solidFill>
                          <a:latin typeface="Arial"/>
                          <a:ea typeface="Arial"/>
                          <a:cs typeface="Arial"/>
                          <a:sym typeface="Arial"/>
                        </a:rPr>
                        <a:t>Nein</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Erhöhtes Risiko für Komplikationen während der CE?</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Ja</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Nein</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762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r>
            </a:tbl>
          </a:graphicData>
        </a:graphic>
      </p:graphicFrame>
      <p:sp>
        <p:nvSpPr>
          <p:cNvPr id="1604" name="Google Shape;1604;p124"/>
          <p:cNvSpPr txBox="1"/>
          <p:nvPr>
            <p:ph idx="12" type="sldNum"/>
          </p:nvPr>
        </p:nvSpPr>
        <p:spPr>
          <a:xfrm>
            <a:off x="7010400" y="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1605" name="Google Shape;1605;p124"/>
          <p:cNvSpPr txBox="1"/>
          <p:nvPr/>
        </p:nvSpPr>
        <p:spPr>
          <a:xfrm>
            <a:off x="381000" y="4953000"/>
            <a:ext cx="8458200" cy="395100"/>
          </a:xfrm>
          <a:prstGeom prst="rect">
            <a:avLst/>
          </a:prstGeom>
          <a:solidFill>
            <a:srgbClr val="FFC000"/>
          </a:solidFill>
          <a:ln>
            <a:noFill/>
          </a:ln>
        </p:spPr>
        <p:txBody>
          <a:bodyPr anchorCtr="0" anchor="t" bIns="12700" lIns="25400" spcFirstLastPara="1" rIns="25400" wrap="square" tIns="12700">
            <a:spAutoFit/>
          </a:bodyPr>
          <a:lstStyle/>
          <a:p>
            <a:pPr indent="0" lvl="0" marL="0" marR="0" rtl="0" algn="l">
              <a:spcBef>
                <a:spcPts val="0"/>
              </a:spcBef>
              <a:spcAft>
                <a:spcPts val="0"/>
              </a:spcAft>
              <a:buClr>
                <a:srgbClr val="7F7F7F"/>
              </a:buClr>
              <a:buSzPts val="1200"/>
              <a:buFont typeface="Noto Sans Symbols"/>
              <a:buNone/>
            </a:pPr>
            <a:r>
              <a:rPr lang="en-US" sz="1200">
                <a:solidFill>
                  <a:srgbClr val="7F7F7F"/>
                </a:solidFill>
                <a:latin typeface="Arial"/>
                <a:ea typeface="Arial"/>
                <a:cs typeface="Arial"/>
                <a:sym typeface="Arial"/>
              </a:rPr>
              <a:t>Eine wichtige Ursache für das erhöhte Risiko intraoperativer Komplikationen während einer CE-Operation bei </a:t>
            </a:r>
            <a:r>
              <a:rPr lang="en-US" sz="1200">
                <a:solidFill>
                  <a:srgbClr val="7F7F7F"/>
                </a:solidFill>
              </a:rPr>
              <a:t>PEX</a:t>
            </a:r>
            <a:r>
              <a:rPr lang="en-US" sz="1200">
                <a:solidFill>
                  <a:srgbClr val="7F7F7F"/>
                </a:solidFill>
                <a:latin typeface="Arial"/>
                <a:ea typeface="Arial"/>
                <a:cs typeface="Arial"/>
                <a:sym typeface="Arial"/>
              </a:rPr>
              <a:t> ist die mit dieser Erkrankung verbundene Schwäche der Zonulae. Geschwächte Zonulae sind kein Merkmal von PDS.</a:t>
            </a:r>
            <a:endParaRPr/>
          </a:p>
        </p:txBody>
      </p:sp>
      <p:sp>
        <p:nvSpPr>
          <p:cNvPr id="1606" name="Google Shape;1606;p124"/>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A</a:t>
            </a:r>
            <a:endParaRPr/>
          </a:p>
        </p:txBody>
      </p:sp>
      <p:sp>
        <p:nvSpPr>
          <p:cNvPr id="1607" name="Google Shape;1607;p124"/>
          <p:cNvSpPr/>
          <p:nvPr/>
        </p:nvSpPr>
        <p:spPr>
          <a:xfrm>
            <a:off x="76200" y="4343400"/>
            <a:ext cx="7924800" cy="533400"/>
          </a:xfrm>
          <a:prstGeom prst="ellipse">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608" name="Google Shape;1608;p124"/>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 </a:t>
            </a:r>
            <a:r>
              <a:rPr b="1" lang="en-US" sz="1200">
                <a:solidFill>
                  <a:schemeClr val="dk1"/>
                </a:solidFill>
                <a:latin typeface="Arial"/>
                <a:ea typeface="Arial"/>
                <a:cs typeface="Arial"/>
                <a:sym typeface="Arial"/>
              </a:rPr>
              <a:t>FITB</a:t>
            </a:r>
            <a:endParaRPr/>
          </a:p>
        </p:txBody>
      </p:sp>
      <p:sp>
        <p:nvSpPr>
          <p:cNvPr id="1609" name="Google Shape;1609;p124"/>
          <p:cNvSpPr txBox="1"/>
          <p:nvPr/>
        </p:nvSpPr>
        <p:spPr>
          <a:xfrm>
            <a:off x="1257300" y="2647891"/>
            <a:ext cx="5943600" cy="1349400"/>
          </a:xfrm>
          <a:prstGeom prst="rect">
            <a:avLst/>
          </a:prstGeom>
          <a:solidFill>
            <a:srgbClr val="456767"/>
          </a:solidFill>
          <a:ln>
            <a:noFill/>
          </a:ln>
        </p:spPr>
        <p:txBody>
          <a:bodyPr anchorCtr="0" anchor="t" bIns="12700" lIns="25400" spcFirstLastPara="1" rIns="25400" wrap="square" tIns="12700">
            <a:spAutoFit/>
          </a:bodyPr>
          <a:lstStyle/>
          <a:p>
            <a:pPr indent="0" lvl="0" marL="0" marR="0" rtl="0" algn="l">
              <a:spcBef>
                <a:spcPts val="0"/>
              </a:spcBef>
              <a:spcAft>
                <a:spcPts val="0"/>
              </a:spcAft>
              <a:buClr>
                <a:srgbClr val="A5A5A5"/>
              </a:buClr>
              <a:buSzPts val="1200"/>
              <a:buFont typeface="Noto Sans Symbols"/>
              <a:buNone/>
            </a:pPr>
            <a:r>
              <a:rPr i="1" lang="en-US" sz="1200">
                <a:solidFill>
                  <a:srgbClr val="A5A5A5"/>
                </a:solidFill>
                <a:latin typeface="Arial"/>
                <a:ea typeface="Arial"/>
                <a:cs typeface="Arial"/>
                <a:sym typeface="Arial"/>
              </a:rPr>
              <a:t>Abgesehen von Komplikationen aufgrund der Zonulinschwäche: Welches </a:t>
            </a:r>
            <a:r>
              <a:rPr b="1" lang="en-US" sz="1200">
                <a:solidFill>
                  <a:srgbClr val="A5A5A5"/>
                </a:solidFill>
                <a:latin typeface="Arial"/>
                <a:ea typeface="Arial"/>
                <a:cs typeface="Arial"/>
                <a:sym typeface="Arial"/>
              </a:rPr>
              <a:t>irisbezogene </a:t>
            </a:r>
            <a:r>
              <a:rPr i="1" lang="en-US" sz="1200">
                <a:solidFill>
                  <a:srgbClr val="A5A5A5"/>
                </a:solidFill>
                <a:latin typeface="Arial"/>
                <a:ea typeface="Arial"/>
                <a:cs typeface="Arial"/>
                <a:sym typeface="Arial"/>
              </a:rPr>
              <a:t>Problem erschwert die CE bei </a:t>
            </a:r>
            <a:r>
              <a:rPr i="1" lang="en-US" sz="1200">
                <a:solidFill>
                  <a:srgbClr val="A5A5A5"/>
                </a:solidFill>
              </a:rPr>
              <a:t>PEX</a:t>
            </a:r>
            <a:r>
              <a:rPr i="1" lang="en-US" sz="1200">
                <a:solidFill>
                  <a:srgbClr val="A5A5A5"/>
                </a:solidFill>
                <a:latin typeface="Arial"/>
                <a:ea typeface="Arial"/>
                <a:cs typeface="Arial"/>
                <a:sym typeface="Arial"/>
              </a:rPr>
              <a:t> zusätzlich?</a:t>
            </a:r>
            <a:endParaRPr/>
          </a:p>
          <a:p>
            <a:pPr indent="0" lvl="0" marL="0" marR="0" rtl="0" algn="l">
              <a:spcBef>
                <a:spcPts val="0"/>
              </a:spcBef>
              <a:spcAft>
                <a:spcPts val="0"/>
              </a:spcAft>
              <a:buClr>
                <a:srgbClr val="A5A5A5"/>
              </a:buClr>
              <a:buSzPts val="1200"/>
              <a:buFont typeface="Noto Sans Symbols"/>
              <a:buNone/>
            </a:pPr>
            <a:r>
              <a:rPr lang="en-US" sz="1200">
                <a:solidFill>
                  <a:srgbClr val="A5A5A5"/>
                </a:solidFill>
              </a:rPr>
              <a:t>PEX</a:t>
            </a:r>
            <a:r>
              <a:rPr lang="en-US" sz="1200">
                <a:solidFill>
                  <a:srgbClr val="A5A5A5"/>
                </a:solidFill>
                <a:latin typeface="Arial"/>
                <a:ea typeface="Arial"/>
                <a:cs typeface="Arial"/>
                <a:sym typeface="Arial"/>
              </a:rPr>
              <a:t>-Augen neigen zu einer schlechten Pupillenerweiterung</a:t>
            </a:r>
            <a:endParaRPr/>
          </a:p>
          <a:p>
            <a:pPr indent="0" lvl="0" marL="0" marR="0" rtl="0" algn="l">
              <a:spcBef>
                <a:spcPts val="0"/>
              </a:spcBef>
              <a:spcAft>
                <a:spcPts val="0"/>
              </a:spcAft>
              <a:buClr>
                <a:schemeClr val="dk1"/>
              </a:buClr>
              <a:buSzPts val="1400"/>
              <a:buFont typeface="Noto Sans Symbols"/>
              <a:buNone/>
            </a:pPr>
            <a:r>
              <a:t/>
            </a:r>
            <a:endParaRPr sz="1400">
              <a:solidFill>
                <a:srgbClr val="A5A5A5"/>
              </a:solidFill>
              <a:latin typeface="Arial"/>
              <a:ea typeface="Arial"/>
              <a:cs typeface="Arial"/>
              <a:sym typeface="Arial"/>
            </a:endParaRPr>
          </a:p>
          <a:p>
            <a:pPr indent="0" lvl="0" marL="0" marR="0" rtl="0" algn="l">
              <a:spcBef>
                <a:spcPts val="0"/>
              </a:spcBef>
              <a:spcAft>
                <a:spcPts val="0"/>
              </a:spcAft>
              <a:buClr>
                <a:srgbClr val="A5A5A5"/>
              </a:buClr>
              <a:buSzPts val="1200"/>
              <a:buFont typeface="Noto Sans Symbols"/>
              <a:buNone/>
            </a:pPr>
            <a:r>
              <a:rPr i="1" lang="en-US" sz="1200">
                <a:solidFill>
                  <a:srgbClr val="A5A5A5"/>
                </a:solidFill>
                <a:latin typeface="Arial"/>
                <a:ea typeface="Arial"/>
                <a:cs typeface="Arial"/>
                <a:sym typeface="Arial"/>
              </a:rPr>
              <a:t>Warum lassen sie sich schlecht erweitern?</a:t>
            </a:r>
            <a:endParaRPr/>
          </a:p>
          <a:p>
            <a:pPr indent="0" lvl="0" marL="0" rtl="0" algn="l">
              <a:spcBef>
                <a:spcPts val="0"/>
              </a:spcBef>
              <a:spcAft>
                <a:spcPts val="0"/>
              </a:spcAft>
              <a:buClr>
                <a:schemeClr val="lt1"/>
              </a:buClr>
              <a:buSzPts val="1200"/>
              <a:buFont typeface="Noto Sans Symbols"/>
              <a:buNone/>
            </a:pPr>
            <a:r>
              <a:rPr lang="en-US" sz="1200">
                <a:solidFill>
                  <a:schemeClr val="lt1"/>
                </a:solidFill>
              </a:rPr>
              <a:t>Die Anwesenheit von fibrillärem Material im Musculus dilatator pupillae (und dessen Blutgefäßen) beeinträchtigt die </a:t>
            </a:r>
            <a:r>
              <a:rPr lang="en-US" sz="1200">
                <a:solidFill>
                  <a:schemeClr val="lt1"/>
                </a:solidFill>
                <a:extLst>
                  <a:ext uri="http://customooxmlschemas.google.com/">
                    <go:slidesCustomData xmlns:go="http://customooxmlschemas.google.com/" textRoundtripDataId="73"/>
                  </a:ext>
                </a:extLst>
              </a:rPr>
              <a:t>Pupillenerweiterung</a:t>
            </a:r>
            <a:r>
              <a:rPr lang="en-US" sz="1200">
                <a:solidFill>
                  <a:schemeClr val="lt1"/>
                </a:solidFill>
              </a:rPr>
              <a:t>.</a:t>
            </a:r>
            <a:endParaRPr/>
          </a:p>
        </p:txBody>
      </p:sp>
      <p:sp>
        <p:nvSpPr>
          <p:cNvPr id="1610" name="Google Shape;1610;p124"/>
          <p:cNvSpPr txBox="1"/>
          <p:nvPr/>
        </p:nvSpPr>
        <p:spPr>
          <a:xfrm>
            <a:off x="952500" y="2215301"/>
            <a:ext cx="6553200" cy="1349400"/>
          </a:xfrm>
          <a:prstGeom prst="rect">
            <a:avLst/>
          </a:prstGeom>
          <a:solidFill>
            <a:srgbClr val="00B0F0"/>
          </a:solidFill>
          <a:ln>
            <a:noFill/>
          </a:ln>
        </p:spPr>
        <p:txBody>
          <a:bodyPr anchorCtr="0" anchor="t" bIns="12700" lIns="25400" spcFirstLastPara="1" rIns="25400" wrap="square" tIns="12700">
            <a:spAutoFit/>
          </a:bodyPr>
          <a:lstStyle/>
          <a:p>
            <a:pPr indent="0" lvl="0" marL="0" marR="0" rtl="0" algn="l">
              <a:spcBef>
                <a:spcPts val="0"/>
              </a:spcBef>
              <a:spcAft>
                <a:spcPts val="0"/>
              </a:spcAft>
              <a:buClr>
                <a:schemeClr val="lt1"/>
              </a:buClr>
              <a:buSzPts val="1200"/>
              <a:buFont typeface="Noto Sans Symbols"/>
              <a:buNone/>
            </a:pPr>
            <a:r>
              <a:rPr i="1" lang="en-US" sz="1200">
                <a:solidFill>
                  <a:schemeClr val="lt1"/>
                </a:solidFill>
                <a:latin typeface="Arial"/>
                <a:ea typeface="Arial"/>
                <a:cs typeface="Arial"/>
                <a:sym typeface="Arial"/>
              </a:rPr>
              <a:t>Abgesehen von Komplikationen aufgrund von Zonula- und Irisproblemen, für welche </a:t>
            </a:r>
            <a:r>
              <a:rPr b="1" lang="en-US" sz="1200">
                <a:solidFill>
                  <a:schemeClr val="lt1"/>
                </a:solidFill>
                <a:latin typeface="Arial"/>
                <a:ea typeface="Arial"/>
                <a:cs typeface="Arial"/>
                <a:sym typeface="Arial"/>
              </a:rPr>
              <a:t>Hornhaut-bezogenen </a:t>
            </a:r>
            <a:r>
              <a:rPr i="1" lang="en-US" sz="1200">
                <a:solidFill>
                  <a:schemeClr val="lt1"/>
                </a:solidFill>
                <a:latin typeface="Arial"/>
                <a:ea typeface="Arial"/>
                <a:cs typeface="Arial"/>
                <a:sym typeface="Arial"/>
              </a:rPr>
              <a:t>Komplikationen sind </a:t>
            </a:r>
            <a:r>
              <a:rPr i="1" lang="en-US" sz="1200">
                <a:solidFill>
                  <a:schemeClr val="lt1"/>
                </a:solidFill>
              </a:rPr>
              <a:t>PEX</a:t>
            </a:r>
            <a:r>
              <a:rPr i="1" lang="en-US" sz="1200">
                <a:solidFill>
                  <a:schemeClr val="lt1"/>
                </a:solidFill>
                <a:latin typeface="Arial"/>
                <a:ea typeface="Arial"/>
                <a:cs typeface="Arial"/>
                <a:sym typeface="Arial"/>
              </a:rPr>
              <a:t>-Patienten anfällig?</a:t>
            </a:r>
            <a:endParaRPr/>
          </a:p>
          <a:p>
            <a:pPr indent="0" lvl="0" marL="0" marR="0" rtl="0" algn="l">
              <a:spcBef>
                <a:spcPts val="0"/>
              </a:spcBef>
              <a:spcAft>
                <a:spcPts val="0"/>
              </a:spcAft>
              <a:buClr>
                <a:schemeClr val="lt1"/>
              </a:buClr>
              <a:buSzPts val="1200"/>
              <a:buFont typeface="Noto Sans Symbols"/>
              <a:buNone/>
            </a:pPr>
            <a:r>
              <a:rPr lang="en-US" sz="1200">
                <a:solidFill>
                  <a:schemeClr val="lt1"/>
                </a:solidFill>
              </a:rPr>
              <a:t>PEX</a:t>
            </a:r>
            <a:r>
              <a:rPr lang="en-US" sz="1200">
                <a:solidFill>
                  <a:schemeClr val="lt1"/>
                </a:solidFill>
                <a:latin typeface="Arial"/>
                <a:ea typeface="Arial"/>
                <a:cs typeface="Arial"/>
                <a:sym typeface="Arial"/>
              </a:rPr>
              <a:t>-Hornhäute neigen zu vermehrten intra- und postoperativen Ödemen.</a:t>
            </a:r>
            <a:endParaRPr/>
          </a:p>
          <a:p>
            <a:pPr indent="0" lvl="0" marL="0" marR="0" rtl="0" algn="l">
              <a:spcBef>
                <a:spcPts val="0"/>
              </a:spcBef>
              <a:spcAft>
                <a:spcPts val="0"/>
              </a:spcAft>
              <a:buClr>
                <a:schemeClr val="dk1"/>
              </a:buClr>
              <a:buSzPts val="1400"/>
              <a:buFont typeface="Noto Sans Symbols"/>
              <a:buNone/>
            </a:pPr>
            <a:r>
              <a:t/>
            </a:r>
            <a:endParaRPr sz="1400">
              <a:solidFill>
                <a:schemeClr val="lt1"/>
              </a:solidFill>
              <a:latin typeface="Arial"/>
              <a:ea typeface="Arial"/>
              <a:cs typeface="Arial"/>
              <a:sym typeface="Arial"/>
            </a:endParaRPr>
          </a:p>
          <a:p>
            <a:pPr indent="0" lvl="0" marL="0" marR="0" rtl="0" algn="l">
              <a:spcBef>
                <a:spcPts val="0"/>
              </a:spcBef>
              <a:spcAft>
                <a:spcPts val="0"/>
              </a:spcAft>
              <a:buClr>
                <a:schemeClr val="lt1"/>
              </a:buClr>
              <a:buSzPts val="1200"/>
              <a:buFont typeface="Noto Sans Symbols"/>
              <a:buNone/>
            </a:pPr>
            <a:r>
              <a:rPr i="1" lang="en-US" sz="1200">
                <a:solidFill>
                  <a:schemeClr val="lt1"/>
                </a:solidFill>
                <a:latin typeface="Arial"/>
                <a:ea typeface="Arial"/>
                <a:cs typeface="Arial"/>
                <a:sym typeface="Arial"/>
              </a:rPr>
              <a:t>Warum?</a:t>
            </a:r>
            <a:endParaRPr/>
          </a:p>
          <a:p>
            <a:pPr indent="0" lvl="0" marL="0" marR="0" rtl="0" algn="l">
              <a:spcBef>
                <a:spcPts val="0"/>
              </a:spcBef>
              <a:spcAft>
                <a:spcPts val="0"/>
              </a:spcAft>
              <a:buClr>
                <a:schemeClr val="lt1"/>
              </a:buClr>
              <a:buSzPts val="1200"/>
              <a:buFont typeface="Noto Sans Symbols"/>
              <a:buNone/>
            </a:pPr>
            <a:r>
              <a:rPr lang="en-US" sz="1200">
                <a:solidFill>
                  <a:schemeClr val="lt1"/>
                </a:solidFill>
                <a:latin typeface="Arial"/>
                <a:ea typeface="Arial"/>
                <a:cs typeface="Arial"/>
                <a:sym typeface="Arial"/>
              </a:rPr>
              <a:t>Auch hier ist das fibrilläre Material schuld – sein Vorhandensein auf dem Hornhautendothel beeinträchtigt die Pumpfunktion.</a:t>
            </a:r>
            <a:endParaRPr/>
          </a:p>
        </p:txBody>
      </p:sp>
    </p:spTree>
  </p:cSld>
  <p:clrMapOvr>
    <a:masterClrMapping/>
  </p:clrMapOvr>
</p:sld>
</file>

<file path=ppt/slides/slide1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5" name="Shape 1615"/>
        <p:cNvGrpSpPr/>
        <p:nvPr/>
      </p:nvGrpSpPr>
      <p:grpSpPr>
        <a:xfrm>
          <a:off x="0" y="0"/>
          <a:ext cx="0" cy="0"/>
          <a:chOff x="0" y="0"/>
          <a:chExt cx="0" cy="0"/>
        </a:xfrm>
      </p:grpSpPr>
      <p:graphicFrame>
        <p:nvGraphicFramePr>
          <p:cNvPr id="1616" name="Google Shape;1616;p125"/>
          <p:cNvGraphicFramePr/>
          <p:nvPr/>
        </p:nvGraphicFramePr>
        <p:xfrm>
          <a:off x="457200" y="1676400"/>
          <a:ext cx="3000000" cy="3000000"/>
        </p:xfrm>
        <a:graphic>
          <a:graphicData uri="http://schemas.openxmlformats.org/drawingml/2006/table">
            <a:tbl>
              <a:tblPr>
                <a:noFill/>
                <a:tableStyleId>{02B07537-624C-4EAD-A9AA-E5A35CE8A65F}</a:tableStyleId>
              </a:tblPr>
              <a:tblGrid>
                <a:gridCol w="2743200"/>
                <a:gridCol w="2743200"/>
                <a:gridCol w="2743200"/>
              </a:tblGrid>
              <a:tr h="406400">
                <a:tc>
                  <a:txBody>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B2B2B2"/>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1"/>
                    </a:solidFill>
                  </a:tcPr>
                </a:tc>
                <a:tc>
                  <a:txBody>
                    <a:bodyPr/>
                    <a:lstStyle/>
                    <a:p>
                      <a:pPr indent="0" lvl="0" marL="0" marR="0" rtl="0" algn="l">
                        <a:lnSpc>
                          <a:spcPct val="100000"/>
                        </a:lnSpc>
                        <a:spcBef>
                          <a:spcPts val="0"/>
                        </a:spcBef>
                        <a:spcAft>
                          <a:spcPts val="0"/>
                        </a:spcAft>
                        <a:buClr>
                          <a:srgbClr val="B2B2B2"/>
                        </a:buClr>
                        <a:buSzPts val="1200"/>
                        <a:buFont typeface="Arial"/>
                        <a:buNone/>
                      </a:pPr>
                      <a:r>
                        <a:rPr b="1" lang="en-US" sz="1200">
                          <a:solidFill>
                            <a:srgbClr val="B2B2B2"/>
                          </a:solidFill>
                        </a:rPr>
                        <a:t>PEX</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c>
                  <a:txBody>
                    <a:bodyPr/>
                    <a:lstStyle/>
                    <a:p>
                      <a:pPr indent="0" lvl="0" marL="0" marR="0" rtl="0" algn="l">
                        <a:lnSpc>
                          <a:spcPct val="100000"/>
                        </a:lnSpc>
                        <a:spcBef>
                          <a:spcPts val="0"/>
                        </a:spcBef>
                        <a:spcAft>
                          <a:spcPts val="0"/>
                        </a:spcAft>
                        <a:buClr>
                          <a:srgbClr val="B2B2B2"/>
                        </a:buClr>
                        <a:buSzPts val="1200"/>
                        <a:buFont typeface="Arial"/>
                        <a:buNone/>
                      </a:pPr>
                      <a:r>
                        <a:rPr b="1" i="0" lang="en-US" sz="1200" u="none" cap="none" strike="noStrike">
                          <a:solidFill>
                            <a:srgbClr val="B2B2B2"/>
                          </a:solidFill>
                          <a:latin typeface="Arial"/>
                          <a:ea typeface="Arial"/>
                          <a:cs typeface="Arial"/>
                          <a:sym typeface="Arial"/>
                        </a:rPr>
                        <a:t>PDS/PG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r>
              <a:tr h="338150">
                <a:tc>
                  <a:txBody>
                    <a:bodyPr/>
                    <a:lstStyle/>
                    <a:p>
                      <a:pPr indent="0" lvl="0" marL="0" marR="0" rtl="0" algn="l">
                        <a:lnSpc>
                          <a:spcPct val="100000"/>
                        </a:lnSpc>
                        <a:spcBef>
                          <a:spcPts val="0"/>
                        </a:spcBef>
                        <a:spcAft>
                          <a:spcPts val="0"/>
                        </a:spcAft>
                        <a:buClr>
                          <a:srgbClr val="B2B2B2"/>
                        </a:buClr>
                        <a:buSzPts val="1200"/>
                        <a:buFont typeface="Arial"/>
                        <a:buNone/>
                      </a:pPr>
                      <a:r>
                        <a:rPr b="0" i="1" lang="en-US" sz="1200" u="none" cap="none" strike="noStrike">
                          <a:solidFill>
                            <a:srgbClr val="B2B2B2"/>
                          </a:solidFill>
                          <a:latin typeface="Arial"/>
                          <a:ea typeface="Arial"/>
                          <a:cs typeface="Arial"/>
                          <a:sym typeface="Arial"/>
                        </a:rPr>
                        <a:t>Alter</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2B2B2"/>
                        </a:buClr>
                        <a:buSzPts val="1200"/>
                        <a:buFont typeface="Arial"/>
                        <a:buNone/>
                      </a:pPr>
                      <a:r>
                        <a:rPr b="1" lang="en-US" sz="1200">
                          <a:solidFill>
                            <a:srgbClr val="B2B2B2"/>
                          </a:solidFill>
                        </a:rPr>
                        <a:t>Selten &lt; 50 J, meist  &gt; 70 J</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2B2B2"/>
                        </a:buClr>
                        <a:buSzPts val="1200"/>
                        <a:buFont typeface="Arial"/>
                        <a:buNone/>
                      </a:pPr>
                      <a:r>
                        <a:rPr b="1" i="0" lang="en-US" sz="1200" u="none" cap="none" strike="noStrike">
                          <a:solidFill>
                            <a:srgbClr val="B2B2B2"/>
                          </a:solidFill>
                          <a:latin typeface="Arial"/>
                          <a:ea typeface="Arial"/>
                          <a:cs typeface="Arial"/>
                          <a:sym typeface="Arial"/>
                        </a:rPr>
                        <a:t>20er – 40er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2B2B2"/>
                        </a:buClr>
                        <a:buSzPts val="1200"/>
                        <a:buFont typeface="Arial"/>
                        <a:buNone/>
                      </a:pPr>
                      <a:r>
                        <a:rPr b="0" i="1" lang="en-US" sz="1200" u="none" cap="none" strike="noStrike">
                          <a:solidFill>
                            <a:srgbClr val="B2B2B2"/>
                          </a:solidFill>
                          <a:latin typeface="Arial"/>
                          <a:ea typeface="Arial"/>
                          <a:cs typeface="Arial"/>
                          <a:sym typeface="Arial"/>
                        </a:rPr>
                        <a:t>Geschlechtspräferenz</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2B2B2"/>
                        </a:buClr>
                        <a:buSzPts val="1200"/>
                        <a:buFont typeface="Arial"/>
                        <a:buNone/>
                      </a:pPr>
                      <a:r>
                        <a:rPr b="1" i="0" lang="en-US" sz="1200" u="none" cap="none" strike="noStrike">
                          <a:solidFill>
                            <a:srgbClr val="B2B2B2"/>
                          </a:solidFill>
                          <a:latin typeface="Arial"/>
                          <a:ea typeface="Arial"/>
                          <a:cs typeface="Arial"/>
                          <a:sym typeface="Arial"/>
                        </a:rPr>
                        <a:t>F &gt; 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2B2B2"/>
                        </a:buClr>
                        <a:buSzPts val="1200"/>
                        <a:buFont typeface="Arial"/>
                        <a:buNone/>
                      </a:pPr>
                      <a:r>
                        <a:rPr b="1" i="0" lang="en-US" sz="1200" u="none" cap="none" strike="noStrike">
                          <a:solidFill>
                            <a:srgbClr val="B2B2B2"/>
                          </a:solidFill>
                          <a:latin typeface="Arial"/>
                          <a:ea typeface="Arial"/>
                          <a:cs typeface="Arial"/>
                          <a:sym typeface="Arial"/>
                        </a:rPr>
                        <a:t>M &gt; F</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2B2B2"/>
                        </a:buClr>
                        <a:buSzPts val="1200"/>
                        <a:buFont typeface="Arial"/>
                        <a:buNone/>
                      </a:pPr>
                      <a:r>
                        <a:rPr i="1" lang="en-US" sz="1200">
                          <a:solidFill>
                            <a:srgbClr val="B2B2B2"/>
                          </a:solidFill>
                        </a:rPr>
                        <a:t>Kammerwinkelstatus</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2B2B2"/>
                        </a:buClr>
                        <a:buSzPts val="1200"/>
                        <a:buFont typeface="Arial"/>
                        <a:buNone/>
                      </a:pPr>
                      <a:r>
                        <a:rPr b="1" lang="en-US" sz="1200">
                          <a:solidFill>
                            <a:srgbClr val="B2B2B2"/>
                          </a:solidFill>
                        </a:rPr>
                        <a:t>Enger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2B2B2"/>
                        </a:buClr>
                        <a:buSzPts val="1200"/>
                        <a:buFont typeface="Arial"/>
                        <a:buNone/>
                      </a:pPr>
                      <a:r>
                        <a:rPr b="1" i="0" lang="en-US" sz="1200" u="none" cap="none" strike="noStrike">
                          <a:solidFill>
                            <a:srgbClr val="B2B2B2"/>
                          </a:solidFill>
                          <a:latin typeface="Arial"/>
                          <a:ea typeface="Arial"/>
                          <a:cs typeface="Arial"/>
                          <a:sym typeface="Arial"/>
                        </a:rPr>
                        <a:t>Weit geöffnet</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2B2B2"/>
                        </a:buClr>
                        <a:buSzPts val="1200"/>
                        <a:buFont typeface="Arial"/>
                        <a:buNone/>
                      </a:pPr>
                      <a:r>
                        <a:rPr i="1" lang="en-US" sz="1200">
                          <a:solidFill>
                            <a:srgbClr val="B2B2B2"/>
                          </a:solidFill>
                        </a:rPr>
                        <a:t>Wo ist die Iris durchscheinend?</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2B2B2"/>
                        </a:buClr>
                        <a:buSzPts val="1200"/>
                        <a:buFont typeface="Arial"/>
                        <a:buNone/>
                      </a:pPr>
                      <a:r>
                        <a:rPr b="1" lang="en-US" sz="1200">
                          <a:solidFill>
                            <a:srgbClr val="B2B2B2"/>
                          </a:solidFill>
                        </a:rPr>
                        <a:t>Pupillensaum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2B2B2"/>
                        </a:buClr>
                        <a:buSzPts val="1200"/>
                        <a:buFont typeface="Arial"/>
                        <a:buNone/>
                      </a:pPr>
                      <a:r>
                        <a:rPr b="1" lang="en-US" sz="1200">
                          <a:solidFill>
                            <a:srgbClr val="B2B2B2"/>
                          </a:solidFill>
                        </a:rPr>
                        <a:t>Radiär, mittlere Peripherie</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2B2B2"/>
                        </a:buClr>
                        <a:buSzPts val="1200"/>
                        <a:buFont typeface="Arial"/>
                        <a:buNone/>
                      </a:pPr>
                      <a:r>
                        <a:rPr b="0" i="1" lang="en-US" sz="1200" u="none" cap="none" strike="noStrike">
                          <a:solidFill>
                            <a:srgbClr val="B2B2B2"/>
                          </a:solidFill>
                          <a:latin typeface="Arial"/>
                          <a:ea typeface="Arial"/>
                          <a:cs typeface="Arial"/>
                          <a:sym typeface="Arial"/>
                        </a:rPr>
                        <a:t>Krukenberg-Spindel – 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2B2B2"/>
                        </a:buClr>
                        <a:buSzPts val="1200"/>
                        <a:buFont typeface="Arial"/>
                        <a:buNone/>
                      </a:pPr>
                      <a:r>
                        <a:rPr b="1" lang="en-US" sz="1200">
                          <a:solidFill>
                            <a:srgbClr val="B2B2B2"/>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2B2B2"/>
                        </a:buClr>
                        <a:buSzPts val="1200"/>
                        <a:buFont typeface="Arial"/>
                        <a:buNone/>
                      </a:pPr>
                      <a:r>
                        <a:rPr b="1" i="0" lang="en-US" sz="1200" u="none" cap="none" strike="noStrike">
                          <a:solidFill>
                            <a:srgbClr val="B2B2B2"/>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2B2B2"/>
                        </a:buClr>
                        <a:buSzPts val="1200"/>
                        <a:buFont typeface="Arial"/>
                        <a:buNone/>
                      </a:pPr>
                      <a:r>
                        <a:rPr b="0" i="1" lang="en-US" sz="1200" u="none" cap="none" strike="noStrike">
                          <a:solidFill>
                            <a:srgbClr val="B2B2B2"/>
                          </a:solidFill>
                          <a:latin typeface="Arial"/>
                          <a:ea typeface="Arial"/>
                          <a:cs typeface="Arial"/>
                          <a:sym typeface="Arial"/>
                        </a:rPr>
                        <a:t>Sampaolesi-Linie – 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2B2B2"/>
                        </a:buClr>
                        <a:buSzPts val="1200"/>
                        <a:buFont typeface="Arial"/>
                        <a:buNone/>
                      </a:pPr>
                      <a:r>
                        <a:rPr b="1" i="0" lang="en-US" sz="1200" u="none" cap="none" strike="noStrike">
                          <a:solidFill>
                            <a:srgbClr val="B2B2B2"/>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2B2B2"/>
                        </a:buClr>
                        <a:buSzPts val="1200"/>
                        <a:buFont typeface="Arial"/>
                        <a:buNone/>
                      </a:pPr>
                      <a:r>
                        <a:rPr b="1" lang="en-US" sz="1200">
                          <a:solidFill>
                            <a:srgbClr val="B2B2B2"/>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2B2B2"/>
                        </a:buClr>
                        <a:buSzPts val="1200"/>
                        <a:buFont typeface="Arial"/>
                        <a:buNone/>
                      </a:pPr>
                      <a:r>
                        <a:rPr b="0" i="1" lang="en-US" sz="1200" u="none" cap="none" strike="noStrike">
                          <a:solidFill>
                            <a:srgbClr val="B2B2B2"/>
                          </a:solidFill>
                          <a:latin typeface="Arial"/>
                          <a:ea typeface="Arial"/>
                          <a:cs typeface="Arial"/>
                          <a:sym typeface="Arial"/>
                        </a:rPr>
                        <a:t>Systemische Erkrankung?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2B2B2"/>
                        </a:buClr>
                        <a:buSzPts val="1200"/>
                        <a:buFont typeface="Arial"/>
                        <a:buNone/>
                      </a:pPr>
                      <a:r>
                        <a:rPr b="1" i="0" lang="en-US" sz="1200" u="none" cap="none" strike="noStrike">
                          <a:solidFill>
                            <a:srgbClr val="B2B2B2"/>
                          </a:solidFill>
                          <a:latin typeface="Arial"/>
                          <a:ea typeface="Arial"/>
                          <a:cs typeface="Arial"/>
                          <a:sym typeface="Arial"/>
                        </a:rPr>
                        <a:t>Ja</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2B2B2"/>
                        </a:buClr>
                        <a:buSzPts val="1200"/>
                        <a:buFont typeface="Arial"/>
                        <a:buNone/>
                      </a:pPr>
                      <a:r>
                        <a:rPr b="1" i="0" lang="en-US" sz="1200" u="none" cap="none" strike="noStrike">
                          <a:solidFill>
                            <a:srgbClr val="B2B2B2"/>
                          </a:solidFill>
                          <a:latin typeface="Arial"/>
                          <a:ea typeface="Arial"/>
                          <a:cs typeface="Arial"/>
                          <a:sym typeface="Arial"/>
                        </a:rPr>
                        <a:t>Nein</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Erhöhtes Risiko für Komplikationen während der CE?</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Ja</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Nein</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762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r>
            </a:tbl>
          </a:graphicData>
        </a:graphic>
      </p:graphicFrame>
      <p:sp>
        <p:nvSpPr>
          <p:cNvPr id="1617" name="Google Shape;1617;p125"/>
          <p:cNvSpPr txBox="1"/>
          <p:nvPr>
            <p:ph idx="12" type="sldNum"/>
          </p:nvPr>
        </p:nvSpPr>
        <p:spPr>
          <a:xfrm>
            <a:off x="7010400" y="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1618" name="Google Shape;1618;p125"/>
          <p:cNvSpPr txBox="1"/>
          <p:nvPr/>
        </p:nvSpPr>
        <p:spPr>
          <a:xfrm>
            <a:off x="381000" y="4953000"/>
            <a:ext cx="8458200" cy="395100"/>
          </a:xfrm>
          <a:prstGeom prst="rect">
            <a:avLst/>
          </a:prstGeom>
          <a:solidFill>
            <a:srgbClr val="FFC000"/>
          </a:solidFill>
          <a:ln>
            <a:noFill/>
          </a:ln>
        </p:spPr>
        <p:txBody>
          <a:bodyPr anchorCtr="0" anchor="t" bIns="12700" lIns="25400" spcFirstLastPara="1" rIns="25400" wrap="square" tIns="12700">
            <a:spAutoFit/>
          </a:bodyPr>
          <a:lstStyle/>
          <a:p>
            <a:pPr indent="0" lvl="0" marL="0" marR="0" rtl="0" algn="l">
              <a:spcBef>
                <a:spcPts val="0"/>
              </a:spcBef>
              <a:spcAft>
                <a:spcPts val="0"/>
              </a:spcAft>
              <a:buClr>
                <a:srgbClr val="7F7F7F"/>
              </a:buClr>
              <a:buSzPts val="1200"/>
              <a:buFont typeface="Noto Sans Symbols"/>
              <a:buNone/>
            </a:pPr>
            <a:r>
              <a:rPr lang="en-US" sz="1200">
                <a:solidFill>
                  <a:srgbClr val="7F7F7F"/>
                </a:solidFill>
                <a:latin typeface="Arial"/>
                <a:ea typeface="Arial"/>
                <a:cs typeface="Arial"/>
                <a:sym typeface="Arial"/>
              </a:rPr>
              <a:t>Eine wichtige Ursache für das erhöhte Risiko intraoperativer Komplikationen während einer CE-Operation bei </a:t>
            </a:r>
            <a:r>
              <a:rPr lang="en-US" sz="1200">
                <a:solidFill>
                  <a:srgbClr val="7F7F7F"/>
                </a:solidFill>
              </a:rPr>
              <a:t>PEX</a:t>
            </a:r>
            <a:r>
              <a:rPr lang="en-US" sz="1200">
                <a:solidFill>
                  <a:srgbClr val="7F7F7F"/>
                </a:solidFill>
                <a:latin typeface="Arial"/>
                <a:ea typeface="Arial"/>
                <a:cs typeface="Arial"/>
                <a:sym typeface="Arial"/>
              </a:rPr>
              <a:t> ist die mit dieser Erkrankung verbundene Schwäche der Zonulae. Geschwächte Zonulae sind kein Merkmal von PDS.</a:t>
            </a:r>
            <a:endParaRPr/>
          </a:p>
        </p:txBody>
      </p:sp>
      <p:sp>
        <p:nvSpPr>
          <p:cNvPr id="1619" name="Google Shape;1619;p125"/>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Q</a:t>
            </a:r>
            <a:endParaRPr/>
          </a:p>
        </p:txBody>
      </p:sp>
      <p:sp>
        <p:nvSpPr>
          <p:cNvPr id="1620" name="Google Shape;1620;p125"/>
          <p:cNvSpPr/>
          <p:nvPr/>
        </p:nvSpPr>
        <p:spPr>
          <a:xfrm>
            <a:off x="76200" y="4343400"/>
            <a:ext cx="7924800" cy="533400"/>
          </a:xfrm>
          <a:prstGeom prst="ellipse">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621" name="Google Shape;1621;p125"/>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 </a:t>
            </a:r>
            <a:r>
              <a:rPr b="1" lang="en-US" sz="1200">
                <a:solidFill>
                  <a:schemeClr val="dk1"/>
                </a:solidFill>
                <a:latin typeface="Arial"/>
                <a:ea typeface="Arial"/>
                <a:cs typeface="Arial"/>
                <a:sym typeface="Arial"/>
              </a:rPr>
              <a:t>FITB</a:t>
            </a:r>
            <a:endParaRPr/>
          </a:p>
        </p:txBody>
      </p:sp>
      <p:sp>
        <p:nvSpPr>
          <p:cNvPr id="1622" name="Google Shape;1622;p125"/>
          <p:cNvSpPr txBox="1"/>
          <p:nvPr/>
        </p:nvSpPr>
        <p:spPr>
          <a:xfrm>
            <a:off x="1257300" y="2647891"/>
            <a:ext cx="5943600" cy="1349400"/>
          </a:xfrm>
          <a:prstGeom prst="rect">
            <a:avLst/>
          </a:prstGeom>
          <a:solidFill>
            <a:srgbClr val="456767"/>
          </a:solidFill>
          <a:ln>
            <a:noFill/>
          </a:ln>
        </p:spPr>
        <p:txBody>
          <a:bodyPr anchorCtr="0" anchor="t" bIns="12700" lIns="25400" spcFirstLastPara="1" rIns="25400" wrap="square" tIns="12700">
            <a:spAutoFit/>
          </a:bodyPr>
          <a:lstStyle/>
          <a:p>
            <a:pPr indent="0" lvl="0" marL="0" marR="0" rtl="0" algn="l">
              <a:spcBef>
                <a:spcPts val="0"/>
              </a:spcBef>
              <a:spcAft>
                <a:spcPts val="0"/>
              </a:spcAft>
              <a:buClr>
                <a:srgbClr val="A5A5A5"/>
              </a:buClr>
              <a:buSzPts val="1200"/>
              <a:buFont typeface="Noto Sans Symbols"/>
              <a:buNone/>
            </a:pPr>
            <a:r>
              <a:rPr i="1" lang="en-US" sz="1200">
                <a:solidFill>
                  <a:srgbClr val="A5A5A5"/>
                </a:solidFill>
                <a:latin typeface="Arial"/>
                <a:ea typeface="Arial"/>
                <a:cs typeface="Arial"/>
                <a:sym typeface="Arial"/>
              </a:rPr>
              <a:t>Abgesehen von Komplikationen aufgrund einer Zonulinschwäche: Welches </a:t>
            </a:r>
            <a:r>
              <a:rPr b="1" lang="en-US" sz="1200">
                <a:solidFill>
                  <a:srgbClr val="A5A5A5"/>
                </a:solidFill>
                <a:latin typeface="Arial"/>
                <a:ea typeface="Arial"/>
                <a:cs typeface="Arial"/>
                <a:sym typeface="Arial"/>
              </a:rPr>
              <a:t>irisbezogene </a:t>
            </a:r>
            <a:r>
              <a:rPr i="1" lang="en-US" sz="1200">
                <a:solidFill>
                  <a:srgbClr val="A5A5A5"/>
                </a:solidFill>
                <a:latin typeface="Arial"/>
                <a:ea typeface="Arial"/>
                <a:cs typeface="Arial"/>
                <a:sym typeface="Arial"/>
              </a:rPr>
              <a:t>Problem erschwert die CE bei </a:t>
            </a:r>
            <a:r>
              <a:rPr i="1" lang="en-US" sz="1200">
                <a:solidFill>
                  <a:srgbClr val="A5A5A5"/>
                </a:solidFill>
              </a:rPr>
              <a:t>PEX</a:t>
            </a:r>
            <a:r>
              <a:rPr i="1" lang="en-US" sz="1200">
                <a:solidFill>
                  <a:srgbClr val="A5A5A5"/>
                </a:solidFill>
                <a:latin typeface="Arial"/>
                <a:ea typeface="Arial"/>
                <a:cs typeface="Arial"/>
                <a:sym typeface="Arial"/>
              </a:rPr>
              <a:t> zusätzlich?</a:t>
            </a:r>
            <a:endParaRPr/>
          </a:p>
          <a:p>
            <a:pPr indent="0" lvl="0" marL="0" marR="0" rtl="0" algn="l">
              <a:spcBef>
                <a:spcPts val="0"/>
              </a:spcBef>
              <a:spcAft>
                <a:spcPts val="0"/>
              </a:spcAft>
              <a:buClr>
                <a:srgbClr val="A5A5A5"/>
              </a:buClr>
              <a:buSzPts val="1200"/>
              <a:buFont typeface="Noto Sans Symbols"/>
              <a:buNone/>
            </a:pPr>
            <a:r>
              <a:rPr lang="en-US" sz="1200">
                <a:solidFill>
                  <a:srgbClr val="A5A5A5"/>
                </a:solidFill>
              </a:rPr>
              <a:t>PEX</a:t>
            </a:r>
            <a:r>
              <a:rPr lang="en-US" sz="1200">
                <a:solidFill>
                  <a:srgbClr val="A5A5A5"/>
                </a:solidFill>
                <a:latin typeface="Arial"/>
                <a:ea typeface="Arial"/>
                <a:cs typeface="Arial"/>
                <a:sym typeface="Arial"/>
              </a:rPr>
              <a:t>-Augen neigen zu einer schlechten Pupillenerweiterung</a:t>
            </a:r>
            <a:endParaRPr/>
          </a:p>
          <a:p>
            <a:pPr indent="0" lvl="0" marL="0" marR="0" rtl="0" algn="l">
              <a:spcBef>
                <a:spcPts val="0"/>
              </a:spcBef>
              <a:spcAft>
                <a:spcPts val="0"/>
              </a:spcAft>
              <a:buClr>
                <a:schemeClr val="dk1"/>
              </a:buClr>
              <a:buSzPts val="1400"/>
              <a:buFont typeface="Noto Sans Symbols"/>
              <a:buNone/>
            </a:pPr>
            <a:r>
              <a:t/>
            </a:r>
            <a:endParaRPr sz="1400">
              <a:solidFill>
                <a:srgbClr val="A5A5A5"/>
              </a:solidFill>
              <a:latin typeface="Arial"/>
              <a:ea typeface="Arial"/>
              <a:cs typeface="Arial"/>
              <a:sym typeface="Arial"/>
            </a:endParaRPr>
          </a:p>
          <a:p>
            <a:pPr indent="0" lvl="0" marL="0" marR="0" rtl="0" algn="l">
              <a:spcBef>
                <a:spcPts val="0"/>
              </a:spcBef>
              <a:spcAft>
                <a:spcPts val="0"/>
              </a:spcAft>
              <a:buClr>
                <a:srgbClr val="A5A5A5"/>
              </a:buClr>
              <a:buSzPts val="1200"/>
              <a:buFont typeface="Noto Sans Symbols"/>
              <a:buNone/>
            </a:pPr>
            <a:r>
              <a:rPr i="1" lang="en-US" sz="1200">
                <a:solidFill>
                  <a:srgbClr val="A5A5A5"/>
                </a:solidFill>
                <a:latin typeface="Arial"/>
                <a:ea typeface="Arial"/>
                <a:cs typeface="Arial"/>
                <a:sym typeface="Arial"/>
              </a:rPr>
              <a:t>Warum lassen sie sich schlecht erweitern?</a:t>
            </a:r>
            <a:endParaRPr/>
          </a:p>
          <a:p>
            <a:pPr indent="0" lvl="0" marL="0" marR="0" rtl="0" algn="l">
              <a:spcBef>
                <a:spcPts val="0"/>
              </a:spcBef>
              <a:spcAft>
                <a:spcPts val="0"/>
              </a:spcAft>
              <a:buClr>
                <a:srgbClr val="A5A5A5"/>
              </a:buClr>
              <a:buSzPts val="1200"/>
              <a:buFont typeface="Noto Sans Symbols"/>
              <a:buNone/>
            </a:pPr>
            <a:r>
              <a:rPr lang="en-US" sz="1200">
                <a:solidFill>
                  <a:srgbClr val="A5A5A5"/>
                </a:solidFill>
                <a:latin typeface="Arial"/>
                <a:ea typeface="Arial"/>
                <a:cs typeface="Arial"/>
                <a:sym typeface="Arial"/>
              </a:rPr>
              <a:t>Das Vorhandensein von fibrillärem Material im Dilatationsmuskel (und dessen Blutgefäßen) beeinträchtigt die Pupillenerweiterung</a:t>
            </a:r>
            <a:endParaRPr/>
          </a:p>
        </p:txBody>
      </p:sp>
      <p:sp>
        <p:nvSpPr>
          <p:cNvPr id="1623" name="Google Shape;1623;p125"/>
          <p:cNvSpPr txBox="1"/>
          <p:nvPr/>
        </p:nvSpPr>
        <p:spPr>
          <a:xfrm>
            <a:off x="952500" y="2215301"/>
            <a:ext cx="6553200" cy="1349400"/>
          </a:xfrm>
          <a:prstGeom prst="rect">
            <a:avLst/>
          </a:prstGeom>
          <a:solidFill>
            <a:srgbClr val="00B0F0"/>
          </a:solidFill>
          <a:ln>
            <a:noFill/>
          </a:ln>
        </p:spPr>
        <p:txBody>
          <a:bodyPr anchorCtr="0" anchor="t" bIns="12700" lIns="25400" spcFirstLastPara="1" rIns="25400" wrap="square" tIns="12700">
            <a:spAutoFit/>
          </a:bodyPr>
          <a:lstStyle/>
          <a:p>
            <a:pPr indent="0" lvl="0" marL="0" marR="0" rtl="0" algn="l">
              <a:spcBef>
                <a:spcPts val="0"/>
              </a:spcBef>
              <a:spcAft>
                <a:spcPts val="0"/>
              </a:spcAft>
              <a:buClr>
                <a:srgbClr val="7F7F7F"/>
              </a:buClr>
              <a:buSzPts val="1200"/>
              <a:buFont typeface="Noto Sans Symbols"/>
              <a:buNone/>
            </a:pPr>
            <a:r>
              <a:rPr i="1" lang="en-US" sz="1200">
                <a:solidFill>
                  <a:srgbClr val="7F7F7F"/>
                </a:solidFill>
                <a:latin typeface="Arial"/>
                <a:ea typeface="Arial"/>
                <a:cs typeface="Arial"/>
                <a:sym typeface="Arial"/>
              </a:rPr>
              <a:t>Abgesehen von Komplikationen aufgrund von Zonula- und Irisproblemen, für welche </a:t>
            </a:r>
            <a:r>
              <a:rPr b="1" lang="en-US" sz="1200">
                <a:solidFill>
                  <a:srgbClr val="7F7F7F"/>
                </a:solidFill>
                <a:latin typeface="Arial"/>
                <a:ea typeface="Arial"/>
                <a:cs typeface="Arial"/>
                <a:sym typeface="Arial"/>
              </a:rPr>
              <a:t>Hornhaut-bezogenen </a:t>
            </a:r>
            <a:r>
              <a:rPr i="1" lang="en-US" sz="1200">
                <a:solidFill>
                  <a:srgbClr val="7F7F7F"/>
                </a:solidFill>
                <a:latin typeface="Arial"/>
                <a:ea typeface="Arial"/>
                <a:cs typeface="Arial"/>
                <a:sym typeface="Arial"/>
              </a:rPr>
              <a:t>Komplikationen sind </a:t>
            </a:r>
            <a:r>
              <a:rPr i="1" lang="en-US" sz="1200">
                <a:solidFill>
                  <a:srgbClr val="7F7F7F"/>
                </a:solidFill>
              </a:rPr>
              <a:t>PEX</a:t>
            </a:r>
            <a:r>
              <a:rPr i="1" lang="en-US" sz="1200">
                <a:solidFill>
                  <a:srgbClr val="7F7F7F"/>
                </a:solidFill>
                <a:latin typeface="Arial"/>
                <a:ea typeface="Arial"/>
                <a:cs typeface="Arial"/>
                <a:sym typeface="Arial"/>
              </a:rPr>
              <a:t>-Patienten anfällig?</a:t>
            </a:r>
            <a:endParaRPr/>
          </a:p>
          <a:p>
            <a:pPr indent="0" lvl="0" marL="0" marR="0" rtl="0" algn="l">
              <a:spcBef>
                <a:spcPts val="0"/>
              </a:spcBef>
              <a:spcAft>
                <a:spcPts val="0"/>
              </a:spcAft>
              <a:buClr>
                <a:srgbClr val="7F7F7F"/>
              </a:buClr>
              <a:buSzPts val="1200"/>
              <a:buFont typeface="Noto Sans Symbols"/>
              <a:buNone/>
            </a:pPr>
            <a:r>
              <a:rPr lang="en-US" sz="1200">
                <a:solidFill>
                  <a:srgbClr val="7F7F7F"/>
                </a:solidFill>
              </a:rPr>
              <a:t>PEX</a:t>
            </a:r>
            <a:r>
              <a:rPr lang="en-US" sz="1200">
                <a:solidFill>
                  <a:srgbClr val="7F7F7F"/>
                </a:solidFill>
                <a:latin typeface="Arial"/>
                <a:ea typeface="Arial"/>
                <a:cs typeface="Arial"/>
                <a:sym typeface="Arial"/>
              </a:rPr>
              <a:t>-Hornhäute neigen zu vermehrten intra- und postoperativen Ödemen.</a:t>
            </a:r>
            <a:endParaRPr/>
          </a:p>
          <a:p>
            <a:pPr indent="0" lvl="0" marL="0" marR="0" rtl="0" algn="l">
              <a:spcBef>
                <a:spcPts val="0"/>
              </a:spcBef>
              <a:spcAft>
                <a:spcPts val="0"/>
              </a:spcAft>
              <a:buClr>
                <a:schemeClr val="dk1"/>
              </a:buClr>
              <a:buSzPts val="1400"/>
              <a:buFont typeface="Noto Sans Symbols"/>
              <a:buNone/>
            </a:pPr>
            <a:r>
              <a:t/>
            </a:r>
            <a:endParaRPr sz="1400">
              <a:solidFill>
                <a:srgbClr val="7F7F7F"/>
              </a:solidFill>
              <a:latin typeface="Arial"/>
              <a:ea typeface="Arial"/>
              <a:cs typeface="Arial"/>
              <a:sym typeface="Arial"/>
            </a:endParaRPr>
          </a:p>
          <a:p>
            <a:pPr indent="0" lvl="0" marL="0" marR="0" rtl="0" algn="l">
              <a:spcBef>
                <a:spcPts val="0"/>
              </a:spcBef>
              <a:spcAft>
                <a:spcPts val="0"/>
              </a:spcAft>
              <a:buClr>
                <a:srgbClr val="7F7F7F"/>
              </a:buClr>
              <a:buSzPts val="1200"/>
              <a:buFont typeface="Noto Sans Symbols"/>
              <a:buNone/>
            </a:pPr>
            <a:r>
              <a:rPr i="1" lang="en-US" sz="1200">
                <a:solidFill>
                  <a:srgbClr val="7F7F7F"/>
                </a:solidFill>
                <a:latin typeface="Arial"/>
                <a:ea typeface="Arial"/>
                <a:cs typeface="Arial"/>
                <a:sym typeface="Arial"/>
              </a:rPr>
              <a:t>Warum?</a:t>
            </a:r>
            <a:endParaRPr/>
          </a:p>
          <a:p>
            <a:pPr indent="0" lvl="0" marL="0" marR="0" rtl="0" algn="l">
              <a:spcBef>
                <a:spcPts val="0"/>
              </a:spcBef>
              <a:spcAft>
                <a:spcPts val="0"/>
              </a:spcAft>
              <a:buClr>
                <a:srgbClr val="7F7F7F"/>
              </a:buClr>
              <a:buSzPts val="1200"/>
              <a:buFont typeface="Noto Sans Symbols"/>
              <a:buNone/>
            </a:pPr>
            <a:r>
              <a:rPr lang="en-US" sz="1200">
                <a:solidFill>
                  <a:srgbClr val="7F7F7F"/>
                </a:solidFill>
                <a:latin typeface="Arial"/>
                <a:ea typeface="Arial"/>
                <a:cs typeface="Arial"/>
                <a:sym typeface="Arial"/>
              </a:rPr>
              <a:t>Auch hier ist das fibrilläre Material schuld – sein Vorhandensein auf dem Hornhautendothel beeinträchtigt die Pumpfunktion</a:t>
            </a:r>
            <a:endParaRPr/>
          </a:p>
        </p:txBody>
      </p:sp>
      <p:sp>
        <p:nvSpPr>
          <p:cNvPr id="1624" name="Google Shape;1624;p125"/>
          <p:cNvSpPr txBox="1"/>
          <p:nvPr/>
        </p:nvSpPr>
        <p:spPr>
          <a:xfrm>
            <a:off x="1466022" y="3278084"/>
            <a:ext cx="5811000" cy="579900"/>
          </a:xfrm>
          <a:prstGeom prst="rect">
            <a:avLst/>
          </a:prstGeom>
          <a:solidFill>
            <a:srgbClr val="002060"/>
          </a:solidFill>
          <a:ln>
            <a:noFill/>
          </a:ln>
        </p:spPr>
        <p:txBody>
          <a:bodyPr anchorCtr="0" anchor="t" bIns="12700" lIns="25400" spcFirstLastPara="1" rIns="25400" wrap="square" tIns="12700">
            <a:spAutoFit/>
          </a:bodyPr>
          <a:lstStyle/>
          <a:p>
            <a:pPr indent="0" lvl="0" marL="0" marR="0" rtl="0" algn="l">
              <a:spcBef>
                <a:spcPts val="0"/>
              </a:spcBef>
              <a:spcAft>
                <a:spcPts val="0"/>
              </a:spcAft>
              <a:buClr>
                <a:schemeClr val="lt1"/>
              </a:buClr>
              <a:buSzPts val="1200"/>
              <a:buFont typeface="Noto Sans Symbols"/>
              <a:buNone/>
            </a:pPr>
            <a:r>
              <a:rPr i="1" lang="en-US" sz="1200">
                <a:solidFill>
                  <a:schemeClr val="lt1"/>
                </a:solidFill>
                <a:latin typeface="Arial"/>
                <a:ea typeface="Arial"/>
                <a:cs typeface="Arial"/>
                <a:sym typeface="Arial"/>
              </a:rPr>
              <a:t>Abschließende Frage hierzu: Für welche schwerwiegende Langzeitkomplikation sind </a:t>
            </a:r>
            <a:r>
              <a:rPr i="1" lang="en-US" sz="1200">
                <a:solidFill>
                  <a:schemeClr val="lt1"/>
                </a:solidFill>
              </a:rPr>
              <a:t>PEX</a:t>
            </a:r>
            <a:r>
              <a:rPr i="1" lang="en-US" sz="1200">
                <a:solidFill>
                  <a:schemeClr val="lt1"/>
                </a:solidFill>
                <a:latin typeface="Arial"/>
                <a:ea typeface="Arial"/>
                <a:cs typeface="Arial"/>
                <a:sym typeface="Arial"/>
              </a:rPr>
              <a:t>-Augen nach einer CE anfällig?</a:t>
            </a:r>
            <a:endParaRPr i="1" sz="1400">
              <a:solidFill>
                <a:srgbClr val="002060"/>
              </a:solidFill>
              <a:latin typeface="Arial"/>
              <a:ea typeface="Arial"/>
              <a:cs typeface="Arial"/>
              <a:sym typeface="Arial"/>
            </a:endParaRPr>
          </a:p>
          <a:p>
            <a:pPr indent="0" lvl="0" marL="0" marR="0" rtl="0" algn="l">
              <a:spcBef>
                <a:spcPts val="0"/>
              </a:spcBef>
              <a:spcAft>
                <a:spcPts val="0"/>
              </a:spcAft>
              <a:buClr>
                <a:srgbClr val="002060"/>
              </a:buClr>
              <a:buSzPts val="1200"/>
              <a:buFont typeface="Noto Sans Symbols"/>
              <a:buNone/>
            </a:pPr>
            <a:r>
              <a:rPr lang="en-US" sz="1200">
                <a:solidFill>
                  <a:srgbClr val="002060"/>
                </a:solidFill>
                <a:latin typeface="Arial"/>
                <a:ea typeface="Arial"/>
                <a:cs typeface="Arial"/>
                <a:sym typeface="Arial"/>
              </a:rPr>
              <a:t>Spontane Dislokation des IOL/Kapsel-Komplexes in die Glaskörperhöhle</a:t>
            </a:r>
            <a:endParaRPr/>
          </a:p>
        </p:txBody>
      </p:sp>
    </p:spTree>
  </p:cSld>
  <p:clrMapOvr>
    <a:masterClrMapping/>
  </p:clrMapOvr>
</p:sld>
</file>

<file path=ppt/slides/slide1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9" name="Shape 1629"/>
        <p:cNvGrpSpPr/>
        <p:nvPr/>
      </p:nvGrpSpPr>
      <p:grpSpPr>
        <a:xfrm>
          <a:off x="0" y="0"/>
          <a:ext cx="0" cy="0"/>
          <a:chOff x="0" y="0"/>
          <a:chExt cx="0" cy="0"/>
        </a:xfrm>
      </p:grpSpPr>
      <p:graphicFrame>
        <p:nvGraphicFramePr>
          <p:cNvPr id="1630" name="Google Shape;1630;p126"/>
          <p:cNvGraphicFramePr/>
          <p:nvPr/>
        </p:nvGraphicFramePr>
        <p:xfrm>
          <a:off x="457200" y="1676400"/>
          <a:ext cx="3000000" cy="3000000"/>
        </p:xfrm>
        <a:graphic>
          <a:graphicData uri="http://schemas.openxmlformats.org/drawingml/2006/table">
            <a:tbl>
              <a:tblPr>
                <a:noFill/>
                <a:tableStyleId>{02B07537-624C-4EAD-A9AA-E5A35CE8A65F}</a:tableStyleId>
              </a:tblPr>
              <a:tblGrid>
                <a:gridCol w="2743200"/>
                <a:gridCol w="2743200"/>
                <a:gridCol w="2743200"/>
              </a:tblGrid>
              <a:tr h="406400">
                <a:tc>
                  <a:txBody>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B2B2B2"/>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1"/>
                    </a:solidFill>
                  </a:tcPr>
                </a:tc>
                <a:tc>
                  <a:txBody>
                    <a:bodyPr/>
                    <a:lstStyle/>
                    <a:p>
                      <a:pPr indent="0" lvl="0" marL="0" marR="0" rtl="0" algn="l">
                        <a:lnSpc>
                          <a:spcPct val="100000"/>
                        </a:lnSpc>
                        <a:spcBef>
                          <a:spcPts val="0"/>
                        </a:spcBef>
                        <a:spcAft>
                          <a:spcPts val="0"/>
                        </a:spcAft>
                        <a:buClr>
                          <a:srgbClr val="B2B2B2"/>
                        </a:buClr>
                        <a:buSzPts val="1200"/>
                        <a:buFont typeface="Arial"/>
                        <a:buNone/>
                      </a:pPr>
                      <a:r>
                        <a:rPr b="1" lang="en-US" sz="1200">
                          <a:solidFill>
                            <a:srgbClr val="B2B2B2"/>
                          </a:solidFill>
                        </a:rPr>
                        <a:t>PEX</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c>
                  <a:txBody>
                    <a:bodyPr/>
                    <a:lstStyle/>
                    <a:p>
                      <a:pPr indent="0" lvl="0" marL="0" marR="0" rtl="0" algn="l">
                        <a:lnSpc>
                          <a:spcPct val="100000"/>
                        </a:lnSpc>
                        <a:spcBef>
                          <a:spcPts val="0"/>
                        </a:spcBef>
                        <a:spcAft>
                          <a:spcPts val="0"/>
                        </a:spcAft>
                        <a:buClr>
                          <a:srgbClr val="B2B2B2"/>
                        </a:buClr>
                        <a:buSzPts val="1200"/>
                        <a:buFont typeface="Arial"/>
                        <a:buNone/>
                      </a:pPr>
                      <a:r>
                        <a:rPr b="1" i="0" lang="en-US" sz="1200" u="none" cap="none" strike="noStrike">
                          <a:solidFill>
                            <a:srgbClr val="B2B2B2"/>
                          </a:solidFill>
                          <a:latin typeface="Arial"/>
                          <a:ea typeface="Arial"/>
                          <a:cs typeface="Arial"/>
                          <a:sym typeface="Arial"/>
                        </a:rPr>
                        <a:t>PDS/PG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r>
              <a:tr h="338150">
                <a:tc>
                  <a:txBody>
                    <a:bodyPr/>
                    <a:lstStyle/>
                    <a:p>
                      <a:pPr indent="0" lvl="0" marL="0" marR="0" rtl="0" algn="l">
                        <a:lnSpc>
                          <a:spcPct val="100000"/>
                        </a:lnSpc>
                        <a:spcBef>
                          <a:spcPts val="0"/>
                        </a:spcBef>
                        <a:spcAft>
                          <a:spcPts val="0"/>
                        </a:spcAft>
                        <a:buClr>
                          <a:srgbClr val="B2B2B2"/>
                        </a:buClr>
                        <a:buSzPts val="1200"/>
                        <a:buFont typeface="Arial"/>
                        <a:buNone/>
                      </a:pPr>
                      <a:r>
                        <a:rPr b="0" i="1" lang="en-US" sz="1200" u="none" cap="none" strike="noStrike">
                          <a:solidFill>
                            <a:srgbClr val="B2B2B2"/>
                          </a:solidFill>
                          <a:latin typeface="Arial"/>
                          <a:ea typeface="Arial"/>
                          <a:cs typeface="Arial"/>
                          <a:sym typeface="Arial"/>
                        </a:rPr>
                        <a:t>Alter</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2B2B2"/>
                        </a:buClr>
                        <a:buSzPts val="1200"/>
                        <a:buFont typeface="Arial"/>
                        <a:buNone/>
                      </a:pPr>
                      <a:r>
                        <a:rPr b="1" lang="en-US" sz="1200">
                          <a:solidFill>
                            <a:srgbClr val="B2B2B2"/>
                          </a:solidFill>
                        </a:rPr>
                        <a:t>Selten &lt; 50 J, meist  &gt; 70 J</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2B2B2"/>
                        </a:buClr>
                        <a:buSzPts val="1200"/>
                        <a:buFont typeface="Arial"/>
                        <a:buNone/>
                      </a:pPr>
                      <a:r>
                        <a:rPr b="1" i="0" lang="en-US" sz="1200" u="none" cap="none" strike="noStrike">
                          <a:solidFill>
                            <a:srgbClr val="B2B2B2"/>
                          </a:solidFill>
                          <a:latin typeface="Arial"/>
                          <a:ea typeface="Arial"/>
                          <a:cs typeface="Arial"/>
                          <a:sym typeface="Arial"/>
                        </a:rPr>
                        <a:t>20er – 40er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2B2B2"/>
                        </a:buClr>
                        <a:buSzPts val="1200"/>
                        <a:buFont typeface="Arial"/>
                        <a:buNone/>
                      </a:pPr>
                      <a:r>
                        <a:rPr b="0" i="1" lang="en-US" sz="1200" u="none" cap="none" strike="noStrike">
                          <a:solidFill>
                            <a:srgbClr val="B2B2B2"/>
                          </a:solidFill>
                          <a:latin typeface="Arial"/>
                          <a:ea typeface="Arial"/>
                          <a:cs typeface="Arial"/>
                          <a:sym typeface="Arial"/>
                        </a:rPr>
                        <a:t>Geschlechtspräferenz</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2B2B2"/>
                        </a:buClr>
                        <a:buSzPts val="1200"/>
                        <a:buFont typeface="Arial"/>
                        <a:buNone/>
                      </a:pPr>
                      <a:r>
                        <a:rPr b="1" i="0" lang="en-US" sz="1200" u="none" cap="none" strike="noStrike">
                          <a:solidFill>
                            <a:srgbClr val="B2B2B2"/>
                          </a:solidFill>
                          <a:latin typeface="Arial"/>
                          <a:ea typeface="Arial"/>
                          <a:cs typeface="Arial"/>
                          <a:sym typeface="Arial"/>
                        </a:rPr>
                        <a:t>F &gt; 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2B2B2"/>
                        </a:buClr>
                        <a:buSzPts val="1200"/>
                        <a:buFont typeface="Arial"/>
                        <a:buNone/>
                      </a:pPr>
                      <a:r>
                        <a:rPr b="1" i="0" lang="en-US" sz="1200" u="none" cap="none" strike="noStrike">
                          <a:solidFill>
                            <a:srgbClr val="B2B2B2"/>
                          </a:solidFill>
                          <a:latin typeface="Arial"/>
                          <a:ea typeface="Arial"/>
                          <a:cs typeface="Arial"/>
                          <a:sym typeface="Arial"/>
                        </a:rPr>
                        <a:t>M &gt; F</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2B2B2"/>
                        </a:buClr>
                        <a:buSzPts val="1200"/>
                        <a:buFont typeface="Arial"/>
                        <a:buNone/>
                      </a:pPr>
                      <a:r>
                        <a:rPr i="1" lang="en-US" sz="1200">
                          <a:solidFill>
                            <a:srgbClr val="B2B2B2"/>
                          </a:solidFill>
                        </a:rPr>
                        <a:t>Kammerwinkelstatus</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2B2B2"/>
                        </a:buClr>
                        <a:buSzPts val="1200"/>
                        <a:buFont typeface="Arial"/>
                        <a:buNone/>
                      </a:pPr>
                      <a:r>
                        <a:rPr b="1" lang="en-US" sz="1200">
                          <a:solidFill>
                            <a:srgbClr val="B2B2B2"/>
                          </a:solidFill>
                        </a:rPr>
                        <a:t>Enger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2B2B2"/>
                        </a:buClr>
                        <a:buSzPts val="1200"/>
                        <a:buFont typeface="Arial"/>
                        <a:buNone/>
                      </a:pPr>
                      <a:r>
                        <a:rPr b="1" i="0" lang="en-US" sz="1200" u="none" cap="none" strike="noStrike">
                          <a:solidFill>
                            <a:srgbClr val="B2B2B2"/>
                          </a:solidFill>
                          <a:latin typeface="Arial"/>
                          <a:ea typeface="Arial"/>
                          <a:cs typeface="Arial"/>
                          <a:sym typeface="Arial"/>
                        </a:rPr>
                        <a:t>Weit geöffnet</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2B2B2"/>
                        </a:buClr>
                        <a:buSzPts val="1200"/>
                        <a:buFont typeface="Arial"/>
                        <a:buNone/>
                      </a:pPr>
                      <a:r>
                        <a:rPr i="1" lang="en-US" sz="1200">
                          <a:solidFill>
                            <a:srgbClr val="B2B2B2"/>
                          </a:solidFill>
                        </a:rPr>
                        <a:t>Wo ist die Iris durchscheinend?</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2B2B2"/>
                        </a:buClr>
                        <a:buSzPts val="1200"/>
                        <a:buFont typeface="Arial"/>
                        <a:buNone/>
                      </a:pPr>
                      <a:r>
                        <a:rPr b="1" lang="en-US" sz="1200">
                          <a:solidFill>
                            <a:srgbClr val="B2B2B2"/>
                          </a:solidFill>
                        </a:rPr>
                        <a:t>Pupillensaum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2B2B2"/>
                        </a:buClr>
                        <a:buSzPts val="1200"/>
                        <a:buFont typeface="Arial"/>
                        <a:buNone/>
                      </a:pPr>
                      <a:r>
                        <a:rPr b="1" lang="en-US" sz="1200">
                          <a:solidFill>
                            <a:srgbClr val="B2B2B2"/>
                          </a:solidFill>
                        </a:rPr>
                        <a:t>Radiär, mittlere Peripherie</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2B2B2"/>
                        </a:buClr>
                        <a:buSzPts val="1200"/>
                        <a:buFont typeface="Arial"/>
                        <a:buNone/>
                      </a:pPr>
                      <a:r>
                        <a:rPr b="0" i="1" lang="en-US" sz="1200" u="none" cap="none" strike="noStrike">
                          <a:solidFill>
                            <a:srgbClr val="B2B2B2"/>
                          </a:solidFill>
                          <a:latin typeface="Arial"/>
                          <a:ea typeface="Arial"/>
                          <a:cs typeface="Arial"/>
                          <a:sym typeface="Arial"/>
                        </a:rPr>
                        <a:t>Krukenberg-Spindel – 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2B2B2"/>
                        </a:buClr>
                        <a:buSzPts val="1200"/>
                        <a:buFont typeface="Arial"/>
                        <a:buNone/>
                      </a:pPr>
                      <a:r>
                        <a:rPr b="1" lang="en-US" sz="1200">
                          <a:solidFill>
                            <a:srgbClr val="B2B2B2"/>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2B2B2"/>
                        </a:buClr>
                        <a:buSzPts val="1200"/>
                        <a:buFont typeface="Arial"/>
                        <a:buNone/>
                      </a:pPr>
                      <a:r>
                        <a:rPr b="1" i="0" lang="en-US" sz="1200" u="none" cap="none" strike="noStrike">
                          <a:solidFill>
                            <a:srgbClr val="B2B2B2"/>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2B2B2"/>
                        </a:buClr>
                        <a:buSzPts val="1200"/>
                        <a:buFont typeface="Arial"/>
                        <a:buNone/>
                      </a:pPr>
                      <a:r>
                        <a:rPr b="0" i="1" lang="en-US" sz="1200" u="none" cap="none" strike="noStrike">
                          <a:solidFill>
                            <a:srgbClr val="B2B2B2"/>
                          </a:solidFill>
                          <a:latin typeface="Arial"/>
                          <a:ea typeface="Arial"/>
                          <a:cs typeface="Arial"/>
                          <a:sym typeface="Arial"/>
                        </a:rPr>
                        <a:t>Sampaolesi-Linie – 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2B2B2"/>
                        </a:buClr>
                        <a:buSzPts val="1200"/>
                        <a:buFont typeface="Arial"/>
                        <a:buNone/>
                      </a:pPr>
                      <a:r>
                        <a:rPr b="1" i="0" lang="en-US" sz="1200" u="none" cap="none" strike="noStrike">
                          <a:solidFill>
                            <a:srgbClr val="B2B2B2"/>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2B2B2"/>
                        </a:buClr>
                        <a:buSzPts val="1200"/>
                        <a:buFont typeface="Arial"/>
                        <a:buNone/>
                      </a:pPr>
                      <a:r>
                        <a:rPr b="1" lang="en-US" sz="1200">
                          <a:solidFill>
                            <a:srgbClr val="B2B2B2"/>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2B2B2"/>
                        </a:buClr>
                        <a:buSzPts val="1200"/>
                        <a:buFont typeface="Arial"/>
                        <a:buNone/>
                      </a:pPr>
                      <a:r>
                        <a:rPr b="0" i="1" lang="en-US" sz="1200" u="none" cap="none" strike="noStrike">
                          <a:solidFill>
                            <a:srgbClr val="B2B2B2"/>
                          </a:solidFill>
                          <a:latin typeface="Arial"/>
                          <a:ea typeface="Arial"/>
                          <a:cs typeface="Arial"/>
                          <a:sym typeface="Arial"/>
                        </a:rPr>
                        <a:t>Systemische Erkrankung?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2B2B2"/>
                        </a:buClr>
                        <a:buSzPts val="1200"/>
                        <a:buFont typeface="Arial"/>
                        <a:buNone/>
                      </a:pPr>
                      <a:r>
                        <a:rPr b="1" i="0" lang="en-US" sz="1200" u="none" cap="none" strike="noStrike">
                          <a:solidFill>
                            <a:srgbClr val="B2B2B2"/>
                          </a:solidFill>
                          <a:latin typeface="Arial"/>
                          <a:ea typeface="Arial"/>
                          <a:cs typeface="Arial"/>
                          <a:sym typeface="Arial"/>
                        </a:rPr>
                        <a:t>Ja</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2B2B2"/>
                        </a:buClr>
                        <a:buSzPts val="1200"/>
                        <a:buFont typeface="Arial"/>
                        <a:buNone/>
                      </a:pPr>
                      <a:r>
                        <a:rPr b="1" i="0" lang="en-US" sz="1200" u="none" cap="none" strike="noStrike">
                          <a:solidFill>
                            <a:srgbClr val="B2B2B2"/>
                          </a:solidFill>
                          <a:latin typeface="Arial"/>
                          <a:ea typeface="Arial"/>
                          <a:cs typeface="Arial"/>
                          <a:sym typeface="Arial"/>
                        </a:rPr>
                        <a:t>Nein</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Erhöhtes Risiko für Komplikationen während der CE?</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Ja</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Nein</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762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r>
            </a:tbl>
          </a:graphicData>
        </a:graphic>
      </p:graphicFrame>
      <p:sp>
        <p:nvSpPr>
          <p:cNvPr id="1631" name="Google Shape;1631;p126"/>
          <p:cNvSpPr txBox="1"/>
          <p:nvPr>
            <p:ph idx="12" type="sldNum"/>
          </p:nvPr>
        </p:nvSpPr>
        <p:spPr>
          <a:xfrm>
            <a:off x="7010400" y="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1632" name="Google Shape;1632;p126"/>
          <p:cNvSpPr txBox="1"/>
          <p:nvPr/>
        </p:nvSpPr>
        <p:spPr>
          <a:xfrm>
            <a:off x="381000" y="4953000"/>
            <a:ext cx="8458200" cy="395100"/>
          </a:xfrm>
          <a:prstGeom prst="rect">
            <a:avLst/>
          </a:prstGeom>
          <a:solidFill>
            <a:srgbClr val="FFC000"/>
          </a:solidFill>
          <a:ln>
            <a:noFill/>
          </a:ln>
        </p:spPr>
        <p:txBody>
          <a:bodyPr anchorCtr="0" anchor="t" bIns="12700" lIns="25400" spcFirstLastPara="1" rIns="25400" wrap="square" tIns="12700">
            <a:spAutoFit/>
          </a:bodyPr>
          <a:lstStyle/>
          <a:p>
            <a:pPr indent="0" lvl="0" marL="0" marR="0" rtl="0" algn="l">
              <a:spcBef>
                <a:spcPts val="0"/>
              </a:spcBef>
              <a:spcAft>
                <a:spcPts val="0"/>
              </a:spcAft>
              <a:buClr>
                <a:srgbClr val="7F7F7F"/>
              </a:buClr>
              <a:buSzPts val="1200"/>
              <a:buFont typeface="Noto Sans Symbols"/>
              <a:buNone/>
            </a:pPr>
            <a:r>
              <a:rPr lang="en-US" sz="1200">
                <a:solidFill>
                  <a:srgbClr val="7F7F7F"/>
                </a:solidFill>
                <a:latin typeface="Arial"/>
                <a:ea typeface="Arial"/>
                <a:cs typeface="Arial"/>
                <a:sym typeface="Arial"/>
              </a:rPr>
              <a:t>Eine wichtige Ursache für das erhöhte Risiko intraoperativer Komplikationen während einer CE-Operation bei </a:t>
            </a:r>
            <a:r>
              <a:rPr lang="en-US" sz="1200">
                <a:solidFill>
                  <a:srgbClr val="7F7F7F"/>
                </a:solidFill>
              </a:rPr>
              <a:t>PEX</a:t>
            </a:r>
            <a:r>
              <a:rPr lang="en-US" sz="1200">
                <a:solidFill>
                  <a:srgbClr val="7F7F7F"/>
                </a:solidFill>
                <a:latin typeface="Arial"/>
                <a:ea typeface="Arial"/>
                <a:cs typeface="Arial"/>
                <a:sym typeface="Arial"/>
              </a:rPr>
              <a:t> ist die mit dieser Erkrankung verbundene Schwäche der Zonulae. Geschwächte Zonulae sind kein Merkmal von PDS.</a:t>
            </a:r>
            <a:endParaRPr/>
          </a:p>
        </p:txBody>
      </p:sp>
      <p:sp>
        <p:nvSpPr>
          <p:cNvPr id="1633" name="Google Shape;1633;p126"/>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A</a:t>
            </a:r>
            <a:endParaRPr/>
          </a:p>
        </p:txBody>
      </p:sp>
      <p:sp>
        <p:nvSpPr>
          <p:cNvPr id="1634" name="Google Shape;1634;p126"/>
          <p:cNvSpPr/>
          <p:nvPr/>
        </p:nvSpPr>
        <p:spPr>
          <a:xfrm>
            <a:off x="76200" y="4343400"/>
            <a:ext cx="7924800" cy="533400"/>
          </a:xfrm>
          <a:prstGeom prst="ellipse">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635" name="Google Shape;1635;p126"/>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 </a:t>
            </a:r>
            <a:r>
              <a:rPr b="1" lang="en-US" sz="1200">
                <a:solidFill>
                  <a:schemeClr val="dk1"/>
                </a:solidFill>
                <a:latin typeface="Arial"/>
                <a:ea typeface="Arial"/>
                <a:cs typeface="Arial"/>
                <a:sym typeface="Arial"/>
              </a:rPr>
              <a:t>FITB</a:t>
            </a:r>
            <a:endParaRPr/>
          </a:p>
        </p:txBody>
      </p:sp>
      <p:sp>
        <p:nvSpPr>
          <p:cNvPr id="1636" name="Google Shape;1636;p126"/>
          <p:cNvSpPr txBox="1"/>
          <p:nvPr/>
        </p:nvSpPr>
        <p:spPr>
          <a:xfrm>
            <a:off x="1257300" y="2647891"/>
            <a:ext cx="5943600" cy="1349400"/>
          </a:xfrm>
          <a:prstGeom prst="rect">
            <a:avLst/>
          </a:prstGeom>
          <a:solidFill>
            <a:srgbClr val="456767"/>
          </a:solidFill>
          <a:ln>
            <a:noFill/>
          </a:ln>
        </p:spPr>
        <p:txBody>
          <a:bodyPr anchorCtr="0" anchor="t" bIns="12700" lIns="25400" spcFirstLastPara="1" rIns="25400" wrap="square" tIns="12700">
            <a:spAutoFit/>
          </a:bodyPr>
          <a:lstStyle/>
          <a:p>
            <a:pPr indent="0" lvl="0" marL="0" marR="0" rtl="0" algn="l">
              <a:spcBef>
                <a:spcPts val="0"/>
              </a:spcBef>
              <a:spcAft>
                <a:spcPts val="0"/>
              </a:spcAft>
              <a:buClr>
                <a:srgbClr val="A5A5A5"/>
              </a:buClr>
              <a:buSzPts val="1200"/>
              <a:buFont typeface="Noto Sans Symbols"/>
              <a:buNone/>
            </a:pPr>
            <a:r>
              <a:rPr i="1" lang="en-US" sz="1200">
                <a:solidFill>
                  <a:srgbClr val="A5A5A5"/>
                </a:solidFill>
                <a:latin typeface="Arial"/>
                <a:ea typeface="Arial"/>
                <a:cs typeface="Arial"/>
                <a:sym typeface="Arial"/>
              </a:rPr>
              <a:t>Abgesehen von Komplikationen aufgrund einer Zonulinschwäche: Welches </a:t>
            </a:r>
            <a:r>
              <a:rPr b="1" lang="en-US" sz="1200">
                <a:solidFill>
                  <a:srgbClr val="A5A5A5"/>
                </a:solidFill>
                <a:latin typeface="Arial"/>
                <a:ea typeface="Arial"/>
                <a:cs typeface="Arial"/>
                <a:sym typeface="Arial"/>
              </a:rPr>
              <a:t>irisbezogene </a:t>
            </a:r>
            <a:r>
              <a:rPr i="1" lang="en-US" sz="1200">
                <a:solidFill>
                  <a:srgbClr val="A5A5A5"/>
                </a:solidFill>
                <a:latin typeface="Arial"/>
                <a:ea typeface="Arial"/>
                <a:cs typeface="Arial"/>
                <a:sym typeface="Arial"/>
              </a:rPr>
              <a:t>Problem erschwert die CE bei </a:t>
            </a:r>
            <a:r>
              <a:rPr i="1" lang="en-US" sz="1200">
                <a:solidFill>
                  <a:srgbClr val="A5A5A5"/>
                </a:solidFill>
              </a:rPr>
              <a:t>PEX</a:t>
            </a:r>
            <a:r>
              <a:rPr i="1" lang="en-US" sz="1200">
                <a:solidFill>
                  <a:srgbClr val="A5A5A5"/>
                </a:solidFill>
                <a:latin typeface="Arial"/>
                <a:ea typeface="Arial"/>
                <a:cs typeface="Arial"/>
                <a:sym typeface="Arial"/>
              </a:rPr>
              <a:t> zusätzlich?</a:t>
            </a:r>
            <a:endParaRPr/>
          </a:p>
          <a:p>
            <a:pPr indent="0" lvl="0" marL="0" marR="0" rtl="0" algn="l">
              <a:spcBef>
                <a:spcPts val="0"/>
              </a:spcBef>
              <a:spcAft>
                <a:spcPts val="0"/>
              </a:spcAft>
              <a:buClr>
                <a:srgbClr val="A5A5A5"/>
              </a:buClr>
              <a:buSzPts val="1200"/>
              <a:buFont typeface="Noto Sans Symbols"/>
              <a:buNone/>
            </a:pPr>
            <a:r>
              <a:rPr lang="en-US" sz="1200">
                <a:solidFill>
                  <a:srgbClr val="A5A5A5"/>
                </a:solidFill>
              </a:rPr>
              <a:t>PEX</a:t>
            </a:r>
            <a:r>
              <a:rPr lang="en-US" sz="1200">
                <a:solidFill>
                  <a:srgbClr val="A5A5A5"/>
                </a:solidFill>
                <a:latin typeface="Arial"/>
                <a:ea typeface="Arial"/>
                <a:cs typeface="Arial"/>
                <a:sym typeface="Arial"/>
              </a:rPr>
              <a:t>-Augen neigen zu einer schlechten Pupillenerweiterung</a:t>
            </a:r>
            <a:endParaRPr/>
          </a:p>
          <a:p>
            <a:pPr indent="0" lvl="0" marL="0" marR="0" rtl="0" algn="l">
              <a:spcBef>
                <a:spcPts val="0"/>
              </a:spcBef>
              <a:spcAft>
                <a:spcPts val="0"/>
              </a:spcAft>
              <a:buClr>
                <a:schemeClr val="dk1"/>
              </a:buClr>
              <a:buSzPts val="1400"/>
              <a:buFont typeface="Noto Sans Symbols"/>
              <a:buNone/>
            </a:pPr>
            <a:r>
              <a:t/>
            </a:r>
            <a:endParaRPr sz="1400">
              <a:solidFill>
                <a:srgbClr val="A5A5A5"/>
              </a:solidFill>
              <a:latin typeface="Arial"/>
              <a:ea typeface="Arial"/>
              <a:cs typeface="Arial"/>
              <a:sym typeface="Arial"/>
            </a:endParaRPr>
          </a:p>
          <a:p>
            <a:pPr indent="0" lvl="0" marL="0" marR="0" rtl="0" algn="l">
              <a:spcBef>
                <a:spcPts val="0"/>
              </a:spcBef>
              <a:spcAft>
                <a:spcPts val="0"/>
              </a:spcAft>
              <a:buClr>
                <a:srgbClr val="A5A5A5"/>
              </a:buClr>
              <a:buSzPts val="1200"/>
              <a:buFont typeface="Noto Sans Symbols"/>
              <a:buNone/>
            </a:pPr>
            <a:r>
              <a:rPr i="1" lang="en-US" sz="1200">
                <a:solidFill>
                  <a:srgbClr val="A5A5A5"/>
                </a:solidFill>
                <a:latin typeface="Arial"/>
                <a:ea typeface="Arial"/>
                <a:cs typeface="Arial"/>
                <a:sym typeface="Arial"/>
              </a:rPr>
              <a:t>Warum lassen sie sich schlecht erweitern?</a:t>
            </a:r>
            <a:endParaRPr/>
          </a:p>
          <a:p>
            <a:pPr indent="0" lvl="0" marL="0" marR="0" rtl="0" algn="l">
              <a:spcBef>
                <a:spcPts val="0"/>
              </a:spcBef>
              <a:spcAft>
                <a:spcPts val="0"/>
              </a:spcAft>
              <a:buClr>
                <a:srgbClr val="A5A5A5"/>
              </a:buClr>
              <a:buSzPts val="1200"/>
              <a:buFont typeface="Noto Sans Symbols"/>
              <a:buNone/>
            </a:pPr>
            <a:r>
              <a:rPr lang="en-US" sz="1200">
                <a:solidFill>
                  <a:srgbClr val="A5A5A5"/>
                </a:solidFill>
                <a:latin typeface="Arial"/>
                <a:ea typeface="Arial"/>
                <a:cs typeface="Arial"/>
                <a:sym typeface="Arial"/>
              </a:rPr>
              <a:t>Das Vorhandensein von fibrillärem Material im Dilatationsmuskel (und dessen Blutgefäßen) beeinträchtigt die Pupillenerweiterung</a:t>
            </a:r>
            <a:endParaRPr/>
          </a:p>
        </p:txBody>
      </p:sp>
      <p:sp>
        <p:nvSpPr>
          <p:cNvPr id="1637" name="Google Shape;1637;p126"/>
          <p:cNvSpPr txBox="1"/>
          <p:nvPr/>
        </p:nvSpPr>
        <p:spPr>
          <a:xfrm>
            <a:off x="952500" y="2215301"/>
            <a:ext cx="6553200" cy="1349400"/>
          </a:xfrm>
          <a:prstGeom prst="rect">
            <a:avLst/>
          </a:prstGeom>
          <a:solidFill>
            <a:srgbClr val="00B0F0"/>
          </a:solidFill>
          <a:ln>
            <a:noFill/>
          </a:ln>
        </p:spPr>
        <p:txBody>
          <a:bodyPr anchorCtr="0" anchor="t" bIns="12700" lIns="25400" spcFirstLastPara="1" rIns="25400" wrap="square" tIns="12700">
            <a:spAutoFit/>
          </a:bodyPr>
          <a:lstStyle/>
          <a:p>
            <a:pPr indent="0" lvl="0" marL="0" marR="0" rtl="0" algn="l">
              <a:spcBef>
                <a:spcPts val="0"/>
              </a:spcBef>
              <a:spcAft>
                <a:spcPts val="0"/>
              </a:spcAft>
              <a:buClr>
                <a:srgbClr val="7F7F7F"/>
              </a:buClr>
              <a:buSzPts val="1200"/>
              <a:buFont typeface="Noto Sans Symbols"/>
              <a:buNone/>
            </a:pPr>
            <a:r>
              <a:rPr i="1" lang="en-US" sz="1200">
                <a:solidFill>
                  <a:srgbClr val="7F7F7F"/>
                </a:solidFill>
                <a:latin typeface="Arial"/>
                <a:ea typeface="Arial"/>
                <a:cs typeface="Arial"/>
                <a:sym typeface="Arial"/>
              </a:rPr>
              <a:t>Abgesehen von Komplikationen aufgrund von Zonula- und Irisproblemen, für welche </a:t>
            </a:r>
            <a:r>
              <a:rPr b="1" lang="en-US" sz="1200">
                <a:solidFill>
                  <a:srgbClr val="7F7F7F"/>
                </a:solidFill>
                <a:latin typeface="Arial"/>
                <a:ea typeface="Arial"/>
                <a:cs typeface="Arial"/>
                <a:sym typeface="Arial"/>
              </a:rPr>
              <a:t>Hornhaut-bezogenen </a:t>
            </a:r>
            <a:r>
              <a:rPr i="1" lang="en-US" sz="1200">
                <a:solidFill>
                  <a:srgbClr val="7F7F7F"/>
                </a:solidFill>
                <a:latin typeface="Arial"/>
                <a:ea typeface="Arial"/>
                <a:cs typeface="Arial"/>
                <a:sym typeface="Arial"/>
              </a:rPr>
              <a:t>Komplikationen sind </a:t>
            </a:r>
            <a:r>
              <a:rPr i="1" lang="en-US" sz="1200">
                <a:solidFill>
                  <a:srgbClr val="7F7F7F"/>
                </a:solidFill>
              </a:rPr>
              <a:t>PEX</a:t>
            </a:r>
            <a:r>
              <a:rPr i="1" lang="en-US" sz="1200">
                <a:solidFill>
                  <a:srgbClr val="7F7F7F"/>
                </a:solidFill>
                <a:latin typeface="Arial"/>
                <a:ea typeface="Arial"/>
                <a:cs typeface="Arial"/>
                <a:sym typeface="Arial"/>
              </a:rPr>
              <a:t>-Patienten anfällig?</a:t>
            </a:r>
            <a:endParaRPr/>
          </a:p>
          <a:p>
            <a:pPr indent="0" lvl="0" marL="0" marR="0" rtl="0" algn="l">
              <a:spcBef>
                <a:spcPts val="0"/>
              </a:spcBef>
              <a:spcAft>
                <a:spcPts val="0"/>
              </a:spcAft>
              <a:buClr>
                <a:srgbClr val="7F7F7F"/>
              </a:buClr>
              <a:buSzPts val="1200"/>
              <a:buFont typeface="Noto Sans Symbols"/>
              <a:buNone/>
            </a:pPr>
            <a:r>
              <a:rPr lang="en-US" sz="1200">
                <a:solidFill>
                  <a:srgbClr val="7F7F7F"/>
                </a:solidFill>
              </a:rPr>
              <a:t>PEX</a:t>
            </a:r>
            <a:r>
              <a:rPr lang="en-US" sz="1200">
                <a:solidFill>
                  <a:srgbClr val="7F7F7F"/>
                </a:solidFill>
                <a:latin typeface="Arial"/>
                <a:ea typeface="Arial"/>
                <a:cs typeface="Arial"/>
                <a:sym typeface="Arial"/>
              </a:rPr>
              <a:t>-Hornhäute neigen zu vermehrten intra- und postoperativen Ödemen</a:t>
            </a:r>
            <a:endParaRPr/>
          </a:p>
          <a:p>
            <a:pPr indent="0" lvl="0" marL="0" marR="0" rtl="0" algn="l">
              <a:spcBef>
                <a:spcPts val="0"/>
              </a:spcBef>
              <a:spcAft>
                <a:spcPts val="0"/>
              </a:spcAft>
              <a:buClr>
                <a:schemeClr val="dk1"/>
              </a:buClr>
              <a:buSzPts val="1400"/>
              <a:buFont typeface="Noto Sans Symbols"/>
              <a:buNone/>
            </a:pPr>
            <a:r>
              <a:t/>
            </a:r>
            <a:endParaRPr sz="1400">
              <a:solidFill>
                <a:srgbClr val="7F7F7F"/>
              </a:solidFill>
              <a:latin typeface="Arial"/>
              <a:ea typeface="Arial"/>
              <a:cs typeface="Arial"/>
              <a:sym typeface="Arial"/>
            </a:endParaRPr>
          </a:p>
          <a:p>
            <a:pPr indent="0" lvl="0" marL="0" marR="0" rtl="0" algn="l">
              <a:spcBef>
                <a:spcPts val="0"/>
              </a:spcBef>
              <a:spcAft>
                <a:spcPts val="0"/>
              </a:spcAft>
              <a:buClr>
                <a:srgbClr val="7F7F7F"/>
              </a:buClr>
              <a:buSzPts val="1200"/>
              <a:buFont typeface="Noto Sans Symbols"/>
              <a:buNone/>
            </a:pPr>
            <a:r>
              <a:rPr i="1" lang="en-US" sz="1200">
                <a:solidFill>
                  <a:srgbClr val="7F7F7F"/>
                </a:solidFill>
                <a:latin typeface="Arial"/>
                <a:ea typeface="Arial"/>
                <a:cs typeface="Arial"/>
                <a:sym typeface="Arial"/>
              </a:rPr>
              <a:t>Warum?</a:t>
            </a:r>
            <a:endParaRPr/>
          </a:p>
          <a:p>
            <a:pPr indent="0" lvl="0" marL="0" marR="0" rtl="0" algn="l">
              <a:spcBef>
                <a:spcPts val="0"/>
              </a:spcBef>
              <a:spcAft>
                <a:spcPts val="0"/>
              </a:spcAft>
              <a:buClr>
                <a:srgbClr val="7F7F7F"/>
              </a:buClr>
              <a:buSzPts val="1200"/>
              <a:buFont typeface="Noto Sans Symbols"/>
              <a:buNone/>
            </a:pPr>
            <a:r>
              <a:rPr lang="en-US" sz="1200">
                <a:solidFill>
                  <a:srgbClr val="7F7F7F"/>
                </a:solidFill>
                <a:latin typeface="Arial"/>
                <a:ea typeface="Arial"/>
                <a:cs typeface="Arial"/>
                <a:sym typeface="Arial"/>
              </a:rPr>
              <a:t>Auch hier ist das fibrilläre Material schuld – sein Vorhandensein auf dem Hornhautendothel beeinträchtigt die Pumpfunktion</a:t>
            </a:r>
            <a:endParaRPr/>
          </a:p>
        </p:txBody>
      </p:sp>
      <p:sp>
        <p:nvSpPr>
          <p:cNvPr id="1638" name="Google Shape;1638;p126"/>
          <p:cNvSpPr txBox="1"/>
          <p:nvPr/>
        </p:nvSpPr>
        <p:spPr>
          <a:xfrm>
            <a:off x="1466022" y="3278084"/>
            <a:ext cx="5811000" cy="579900"/>
          </a:xfrm>
          <a:prstGeom prst="rect">
            <a:avLst/>
          </a:prstGeom>
          <a:solidFill>
            <a:srgbClr val="002060"/>
          </a:solidFill>
          <a:ln>
            <a:noFill/>
          </a:ln>
        </p:spPr>
        <p:txBody>
          <a:bodyPr anchorCtr="0" anchor="t" bIns="12700" lIns="25400" spcFirstLastPara="1" rIns="25400" wrap="square" tIns="12700">
            <a:spAutoFit/>
          </a:bodyPr>
          <a:lstStyle/>
          <a:p>
            <a:pPr indent="0" lvl="0" marL="0" marR="0" rtl="0" algn="l">
              <a:spcBef>
                <a:spcPts val="0"/>
              </a:spcBef>
              <a:spcAft>
                <a:spcPts val="0"/>
              </a:spcAft>
              <a:buClr>
                <a:schemeClr val="lt1"/>
              </a:buClr>
              <a:buSzPts val="1200"/>
              <a:buFont typeface="Noto Sans Symbols"/>
              <a:buNone/>
            </a:pPr>
            <a:r>
              <a:rPr i="1" lang="en-US" sz="1200">
                <a:solidFill>
                  <a:schemeClr val="lt1"/>
                </a:solidFill>
                <a:latin typeface="Arial"/>
                <a:ea typeface="Arial"/>
                <a:cs typeface="Arial"/>
                <a:sym typeface="Arial"/>
              </a:rPr>
              <a:t>Abschließende Frage hierzu: Für welche schwerwiegende Langzeitkomplikation sind </a:t>
            </a:r>
            <a:r>
              <a:rPr i="1" lang="en-US" sz="1200">
                <a:solidFill>
                  <a:schemeClr val="lt1"/>
                </a:solidFill>
              </a:rPr>
              <a:t>PEX</a:t>
            </a:r>
            <a:r>
              <a:rPr i="1" lang="en-US" sz="1200">
                <a:solidFill>
                  <a:schemeClr val="lt1"/>
                </a:solidFill>
                <a:latin typeface="Arial"/>
                <a:ea typeface="Arial"/>
                <a:cs typeface="Arial"/>
                <a:sym typeface="Arial"/>
              </a:rPr>
              <a:t>-Augen nach einer CE anfällig?</a:t>
            </a:r>
            <a:endParaRPr/>
          </a:p>
          <a:p>
            <a:pPr indent="0" lvl="0" marL="0" marR="0" rtl="0" algn="l">
              <a:spcBef>
                <a:spcPts val="0"/>
              </a:spcBef>
              <a:spcAft>
                <a:spcPts val="0"/>
              </a:spcAft>
              <a:buClr>
                <a:schemeClr val="lt1"/>
              </a:buClr>
              <a:buSzPts val="1200"/>
              <a:buFont typeface="Noto Sans Symbols"/>
              <a:buNone/>
            </a:pPr>
            <a:r>
              <a:rPr lang="en-US" sz="1200">
                <a:solidFill>
                  <a:schemeClr val="lt1"/>
                </a:solidFill>
                <a:latin typeface="Arial"/>
                <a:ea typeface="Arial"/>
                <a:cs typeface="Arial"/>
                <a:sym typeface="Arial"/>
              </a:rPr>
              <a:t>Spontane Dislokation des IOL/Kapsel-Komplexes in </a:t>
            </a:r>
            <a:r>
              <a:rPr lang="en-US" sz="1200">
                <a:solidFill>
                  <a:schemeClr val="lt1"/>
                </a:solidFill>
              </a:rPr>
              <a:t>den </a:t>
            </a:r>
            <a:r>
              <a:rPr lang="en-US" sz="1200">
                <a:solidFill>
                  <a:schemeClr val="lt1"/>
                </a:solidFill>
                <a:extLst>
                  <a:ext uri="http://customooxmlschemas.google.com/">
                    <go:slidesCustomData xmlns:go="http://customooxmlschemas.google.com/" textRoundtripDataId="74"/>
                  </a:ext>
                </a:extLst>
              </a:rPr>
              <a:t>Glaskörperraum</a:t>
            </a:r>
            <a:r>
              <a:rPr lang="en-US" sz="1200">
                <a:solidFill>
                  <a:schemeClr val="lt1"/>
                </a:solidFill>
              </a:rPr>
              <a:t>.</a:t>
            </a:r>
            <a:endParaRPr/>
          </a:p>
        </p:txBody>
      </p:sp>
    </p:spTree>
  </p:cSld>
  <p:clrMapOvr>
    <a:masterClrMapping/>
  </p:clrMapOvr>
</p:sld>
</file>

<file path=ppt/slides/slide1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2" name="Shape 1642"/>
        <p:cNvGrpSpPr/>
        <p:nvPr/>
      </p:nvGrpSpPr>
      <p:grpSpPr>
        <a:xfrm>
          <a:off x="0" y="0"/>
          <a:ext cx="0" cy="0"/>
          <a:chOff x="0" y="0"/>
          <a:chExt cx="0" cy="0"/>
        </a:xfrm>
      </p:grpSpPr>
      <p:graphicFrame>
        <p:nvGraphicFramePr>
          <p:cNvPr id="1643" name="Google Shape;1643;p127"/>
          <p:cNvGraphicFramePr/>
          <p:nvPr/>
        </p:nvGraphicFramePr>
        <p:xfrm>
          <a:off x="457200" y="1676400"/>
          <a:ext cx="3000000" cy="3000000"/>
        </p:xfrm>
        <a:graphic>
          <a:graphicData uri="http://schemas.openxmlformats.org/drawingml/2006/table">
            <a:tbl>
              <a:tblPr>
                <a:noFill/>
                <a:tableStyleId>{02B07537-624C-4EAD-A9AA-E5A35CE8A65F}</a:tableStyleId>
              </a:tblPr>
              <a:tblGrid>
                <a:gridCol w="2743200"/>
                <a:gridCol w="2743200"/>
                <a:gridCol w="2743200"/>
              </a:tblGrid>
              <a:tr h="406400">
                <a:tc>
                  <a:txBody>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1"/>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lang="en-US" sz="1200">
                          <a:solidFill>
                            <a:schemeClr val="dk1"/>
                          </a:solidFill>
                        </a:rPr>
                        <a:t>PEX</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i="0" lang="en-US" sz="1200" u="none" cap="none" strike="noStrike">
                          <a:solidFill>
                            <a:schemeClr val="dk1"/>
                          </a:solidFill>
                          <a:latin typeface="Arial"/>
                          <a:ea typeface="Arial"/>
                          <a:cs typeface="Arial"/>
                          <a:sym typeface="Arial"/>
                        </a:rPr>
                        <a:t>PDS/PG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Alter</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Selten &lt; 50 J, meist  &gt; 70 J</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20 – 50 J</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Geschlechtspräferenz</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M&gt;F</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M &gt; F</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i="1" lang="en-US" sz="1200">
                          <a:solidFill>
                            <a:schemeClr val="dk1"/>
                          </a:solidFill>
                        </a:rPr>
                        <a:t>Kammerwinkelstatus</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Enger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Weit geöffnet</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i="1" lang="en-US" sz="1200">
                          <a:solidFill>
                            <a:schemeClr val="dk1"/>
                          </a:solidFill>
                        </a:rPr>
                        <a:t>Wo ist die Iris durchscheinend?</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Pupillensaum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Radiär, mittlere Peripherie</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Krukenberg-Spindel – 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Sampaolesi-Linie – 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Systemische Erkrankung?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Ja</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Nein</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Erhöhtes Risiko für Komplikationen während der CE?</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Ja</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Nein</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Beschwert sich der Patient über Augenschmerzen?</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762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r>
            </a:tbl>
          </a:graphicData>
        </a:graphic>
      </p:graphicFrame>
      <p:sp>
        <p:nvSpPr>
          <p:cNvPr id="1644" name="Google Shape;1644;p127"/>
          <p:cNvSpPr txBox="1"/>
          <p:nvPr>
            <p:ph idx="12" type="sldNum"/>
          </p:nvPr>
        </p:nvSpPr>
        <p:spPr>
          <a:xfrm>
            <a:off x="7010400" y="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1645" name="Google Shape;1645;p127"/>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F</a:t>
            </a:r>
            <a:endParaRPr/>
          </a:p>
        </p:txBody>
      </p:sp>
      <p:sp>
        <p:nvSpPr>
          <p:cNvPr id="1646" name="Google Shape;1646;p127"/>
          <p:cNvSpPr txBox="1"/>
          <p:nvPr/>
        </p:nvSpPr>
        <p:spPr>
          <a:xfrm>
            <a:off x="3301250" y="5068650"/>
            <a:ext cx="4554900" cy="210300"/>
          </a:xfrm>
          <a:prstGeom prst="rect">
            <a:avLst/>
          </a:prstGeom>
          <a:no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i="1" lang="en-US" sz="1200">
                <a:solidFill>
                  <a:srgbClr val="0000FF"/>
                </a:solidFill>
                <a:latin typeface="Arial"/>
                <a:ea typeface="Arial"/>
                <a:cs typeface="Arial"/>
                <a:sym typeface="Arial"/>
              </a:rPr>
              <a:t>?                                                              ?</a:t>
            </a:r>
            <a:endParaRPr/>
          </a:p>
        </p:txBody>
      </p:sp>
      <p:sp>
        <p:nvSpPr>
          <p:cNvPr id="1647" name="Google Shape;1647;p127"/>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 </a:t>
            </a:r>
            <a:r>
              <a:rPr b="1" lang="en-US" sz="1200">
                <a:solidFill>
                  <a:schemeClr val="dk1"/>
                </a:solidFill>
                <a:latin typeface="Arial"/>
                <a:ea typeface="Arial"/>
                <a:cs typeface="Arial"/>
                <a:sym typeface="Arial"/>
              </a:rPr>
              <a:t>FITB</a:t>
            </a:r>
            <a:endParaRPr/>
          </a:p>
        </p:txBody>
      </p:sp>
    </p:spTree>
  </p:cSld>
  <p:clrMapOvr>
    <a:masterClrMapping/>
  </p:clrMapOvr>
</p:sld>
</file>

<file path=ppt/slides/slide1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2" name="Shape 1652"/>
        <p:cNvGrpSpPr/>
        <p:nvPr/>
      </p:nvGrpSpPr>
      <p:grpSpPr>
        <a:xfrm>
          <a:off x="0" y="0"/>
          <a:ext cx="0" cy="0"/>
          <a:chOff x="0" y="0"/>
          <a:chExt cx="0" cy="0"/>
        </a:xfrm>
      </p:grpSpPr>
      <p:graphicFrame>
        <p:nvGraphicFramePr>
          <p:cNvPr id="1653" name="Google Shape;1653;p128"/>
          <p:cNvGraphicFramePr/>
          <p:nvPr/>
        </p:nvGraphicFramePr>
        <p:xfrm>
          <a:off x="457200" y="1676400"/>
          <a:ext cx="3000000" cy="3000000"/>
        </p:xfrm>
        <a:graphic>
          <a:graphicData uri="http://schemas.openxmlformats.org/drawingml/2006/table">
            <a:tbl>
              <a:tblPr>
                <a:noFill/>
                <a:tableStyleId>{02B07537-624C-4EAD-A9AA-E5A35CE8A65F}</a:tableStyleId>
              </a:tblPr>
              <a:tblGrid>
                <a:gridCol w="2743200"/>
                <a:gridCol w="2743200"/>
                <a:gridCol w="2743200"/>
              </a:tblGrid>
              <a:tr h="406400">
                <a:tc>
                  <a:txBody>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1"/>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lang="en-US" sz="1200">
                          <a:solidFill>
                            <a:schemeClr val="dk1"/>
                          </a:solidFill>
                        </a:rPr>
                        <a:t>PEX</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i="0" lang="en-US" sz="1200" u="none" cap="none" strike="noStrike">
                          <a:solidFill>
                            <a:schemeClr val="dk1"/>
                          </a:solidFill>
                          <a:latin typeface="Arial"/>
                          <a:ea typeface="Arial"/>
                          <a:cs typeface="Arial"/>
                          <a:sym typeface="Arial"/>
                        </a:rPr>
                        <a:t>PDS/PG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Alter</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Selten &lt; 50 J, meist  &gt; 70 J</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20 – 50 J</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Geschlechtspräferenz</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M&gt;F</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M &gt; F</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i="1" lang="en-US" sz="1200">
                          <a:solidFill>
                            <a:schemeClr val="dk1"/>
                          </a:solidFill>
                        </a:rPr>
                        <a:t>Kammerwinkelstatus</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Enger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Weit geöffnet</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i="1" lang="en-US" sz="1200">
                          <a:solidFill>
                            <a:schemeClr val="dk1"/>
                          </a:solidFill>
                        </a:rPr>
                        <a:t>Wo ist die Iris durchscheinend?</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Pupillensaum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Radiär, mittlere Peripherie</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Krukenberg-Spindel – 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Sampaolesi-Linie – 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Systemische Erkrankung?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Ja</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Nein</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Erhöhtes Risiko für Komplikationen während der CE?</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Ja</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Nein</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Beschwert sich der Patient über Augenschmerzen?</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Nein</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762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r>
            </a:tbl>
          </a:graphicData>
        </a:graphic>
      </p:graphicFrame>
      <p:sp>
        <p:nvSpPr>
          <p:cNvPr id="1654" name="Google Shape;1654;p128"/>
          <p:cNvSpPr txBox="1"/>
          <p:nvPr>
            <p:ph idx="12" type="sldNum"/>
          </p:nvPr>
        </p:nvSpPr>
        <p:spPr>
          <a:xfrm>
            <a:off x="7010400" y="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1655" name="Google Shape;1655;p128"/>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A</a:t>
            </a:r>
            <a:endParaRPr/>
          </a:p>
        </p:txBody>
      </p:sp>
      <p:sp>
        <p:nvSpPr>
          <p:cNvPr id="1656" name="Google Shape;1656;p128"/>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 </a:t>
            </a:r>
            <a:r>
              <a:rPr b="1" lang="en-US" sz="1200">
                <a:solidFill>
                  <a:schemeClr val="dk1"/>
                </a:solidFill>
                <a:latin typeface="Arial"/>
                <a:ea typeface="Arial"/>
                <a:cs typeface="Arial"/>
                <a:sym typeface="Arial"/>
              </a:rPr>
              <a:t>FITB</a:t>
            </a:r>
            <a:endParaRPr/>
          </a:p>
        </p:txBody>
      </p:sp>
    </p:spTree>
  </p:cSld>
  <p:clrMapOvr>
    <a:masterClrMapping/>
  </p:clrMapOvr>
</p:sld>
</file>

<file path=ppt/slides/slide1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1" name="Shape 1661"/>
        <p:cNvGrpSpPr/>
        <p:nvPr/>
      </p:nvGrpSpPr>
      <p:grpSpPr>
        <a:xfrm>
          <a:off x="0" y="0"/>
          <a:ext cx="0" cy="0"/>
          <a:chOff x="0" y="0"/>
          <a:chExt cx="0" cy="0"/>
        </a:xfrm>
      </p:grpSpPr>
      <p:graphicFrame>
        <p:nvGraphicFramePr>
          <p:cNvPr id="1662" name="Google Shape;1662;p129"/>
          <p:cNvGraphicFramePr/>
          <p:nvPr/>
        </p:nvGraphicFramePr>
        <p:xfrm>
          <a:off x="457200" y="1676400"/>
          <a:ext cx="3000000" cy="3000000"/>
        </p:xfrm>
        <a:graphic>
          <a:graphicData uri="http://schemas.openxmlformats.org/drawingml/2006/table">
            <a:tbl>
              <a:tblPr>
                <a:noFill/>
                <a:tableStyleId>{02B07537-624C-4EAD-A9AA-E5A35CE8A65F}</a:tableStyleId>
              </a:tblPr>
              <a:tblGrid>
                <a:gridCol w="2743200"/>
                <a:gridCol w="2743200"/>
                <a:gridCol w="2743200"/>
              </a:tblGrid>
              <a:tr h="406400">
                <a:tc>
                  <a:txBody>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BFBFBF"/>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1"/>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PEX</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i="0" lang="en-US" sz="1200" u="none" cap="none" strike="noStrike">
                          <a:solidFill>
                            <a:schemeClr val="dk1"/>
                          </a:solidFill>
                          <a:latin typeface="Arial"/>
                          <a:ea typeface="Arial"/>
                          <a:cs typeface="Arial"/>
                          <a:sym typeface="Arial"/>
                        </a:rPr>
                        <a:t>PDS/PG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Alter</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 &lt; 50 J, meist  &gt; 70 J</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20er – 40er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Geschlechtspräferenz</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F &gt; 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M &gt; F</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Kammerwinkelstatus</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Enger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Weit geöffnet</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Wo ist die Iris durchscheinend?</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Pupillensaum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Radiär, mittlere Peripherie</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Krukenberg-Spindel – 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Sampaolesi-Linie – 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Systemische Erkrankung?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Ja</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Nein</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Erhöhtes Risiko für Komplikationen während der CE?</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Ja</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Nein</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Beschwert sich der Patient über Augenschmerzen?</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Nein</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762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r>
            </a:tbl>
          </a:graphicData>
        </a:graphic>
      </p:graphicFrame>
      <p:sp>
        <p:nvSpPr>
          <p:cNvPr id="1663" name="Google Shape;1663;p129"/>
          <p:cNvSpPr txBox="1"/>
          <p:nvPr>
            <p:ph idx="12" type="sldNum"/>
          </p:nvPr>
        </p:nvSpPr>
        <p:spPr>
          <a:xfrm>
            <a:off x="7010400" y="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1664" name="Google Shape;1664;p129"/>
          <p:cNvSpPr txBox="1"/>
          <p:nvPr/>
        </p:nvSpPr>
        <p:spPr>
          <a:xfrm>
            <a:off x="685800" y="1066800"/>
            <a:ext cx="7772400" cy="353943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Clr>
                <a:srgbClr val="0000FF"/>
              </a:buClr>
              <a:buSzPts val="1200"/>
              <a:buFont typeface="Noto Sans Symbols"/>
              <a:buNone/>
            </a:pPr>
            <a:r>
              <a:rPr i="1" lang="en-US" sz="1200">
                <a:solidFill>
                  <a:srgbClr val="0000FF"/>
                </a:solidFill>
                <a:latin typeface="Arial"/>
                <a:ea typeface="Arial"/>
                <a:cs typeface="Arial"/>
                <a:sym typeface="Arial"/>
              </a:rPr>
              <a:t>Was ist die Ursache für Schmerzen bei PDS?</a:t>
            </a:r>
            <a:endParaRPr i="1" sz="1400">
              <a:solidFill>
                <a:srgbClr val="FFFF84"/>
              </a:solidFill>
              <a:latin typeface="Arial"/>
              <a:ea typeface="Arial"/>
              <a:cs typeface="Arial"/>
              <a:sym typeface="Arial"/>
            </a:endParaRPr>
          </a:p>
          <a:p>
            <a:pPr indent="0" lvl="0" marL="0" marR="0" rtl="0" algn="l">
              <a:spcBef>
                <a:spcPts val="0"/>
              </a:spcBef>
              <a:spcAft>
                <a:spcPts val="0"/>
              </a:spcAft>
              <a:buClr>
                <a:srgbClr val="FFFF84"/>
              </a:buClr>
              <a:buSzPts val="1200"/>
              <a:buFont typeface="Noto Sans Symbols"/>
              <a:buNone/>
            </a:pPr>
            <a:r>
              <a:rPr lang="en-US" sz="1200">
                <a:solidFill>
                  <a:srgbClr val="FFFF84"/>
                </a:solidFill>
                <a:latin typeface="Arial"/>
                <a:ea typeface="Arial"/>
                <a:cs typeface="Arial"/>
                <a:sym typeface="Arial"/>
              </a:rPr>
              <a:t>Es wird angenommen, dass sie sekundär zu einem Anstieg des Augeninnendrucks nach einer plötzlichen und erheblichen Freisetzung von Pigmenten auftritt</a:t>
            </a:r>
            <a:endParaRPr/>
          </a:p>
          <a:p>
            <a:pPr indent="0" lvl="0" marL="0" marR="0" rtl="0" algn="l">
              <a:spcBef>
                <a:spcPts val="0"/>
              </a:spcBef>
              <a:spcAft>
                <a:spcPts val="0"/>
              </a:spcAft>
              <a:buClr>
                <a:schemeClr val="dk1"/>
              </a:buClr>
              <a:buSzPts val="1400"/>
              <a:buFont typeface="Noto Sans Symbols"/>
              <a:buNone/>
            </a:pPr>
            <a:r>
              <a:t/>
            </a:r>
            <a:endParaRPr sz="1400">
              <a:solidFill>
                <a:srgbClr val="FFFF84"/>
              </a:solidFill>
              <a:latin typeface="Arial"/>
              <a:ea typeface="Arial"/>
              <a:cs typeface="Arial"/>
              <a:sym typeface="Arial"/>
            </a:endParaRPr>
          </a:p>
          <a:p>
            <a:pPr indent="0" lvl="0" marL="0" marR="0" rtl="0" algn="l">
              <a:spcBef>
                <a:spcPts val="0"/>
              </a:spcBef>
              <a:spcAft>
                <a:spcPts val="0"/>
              </a:spcAft>
              <a:buClr>
                <a:srgbClr val="FFFF84"/>
              </a:buClr>
              <a:buSzPts val="1200"/>
              <a:buFont typeface="Noto Sans Symbols"/>
              <a:buNone/>
            </a:pPr>
            <a:r>
              <a:rPr i="1" lang="en-US" sz="1200">
                <a:solidFill>
                  <a:srgbClr val="FFFF84"/>
                </a:solidFill>
                <a:latin typeface="Arial"/>
                <a:ea typeface="Arial"/>
                <a:cs typeface="Arial"/>
                <a:sym typeface="Arial"/>
              </a:rPr>
              <a:t>In welchen Situationen ist mit einer plötzlichen und erheblichen Freisetzung von Pigment zu rechnen?</a:t>
            </a:r>
            <a:endParaRPr/>
          </a:p>
          <a:p>
            <a:pPr indent="0" lvl="0" marL="0" marR="0" rtl="0" algn="l">
              <a:spcBef>
                <a:spcPts val="0"/>
              </a:spcBef>
              <a:spcAft>
                <a:spcPts val="0"/>
              </a:spcAft>
              <a:buClr>
                <a:srgbClr val="FFFF84"/>
              </a:buClr>
              <a:buSzPts val="1200"/>
              <a:buFont typeface="Noto Sans Symbols"/>
              <a:buNone/>
            </a:pPr>
            <a:r>
              <a:rPr lang="en-US" sz="1200">
                <a:solidFill>
                  <a:srgbClr val="FFFF84"/>
                </a:solidFill>
                <a:latin typeface="Arial"/>
                <a:ea typeface="Arial"/>
                <a:cs typeface="Arial"/>
                <a:sym typeface="Arial"/>
              </a:rPr>
              <a:t>Das klassische Beispiel ist ein junger erwachsener Mann, der während des  Sporttreibens oder nach einem  emotionalen  Ereignis plötzlich auftretende, aber vorübergehende Augenschmerzen verspürt</a:t>
            </a:r>
            <a:endParaRPr/>
          </a:p>
          <a:p>
            <a:pPr indent="0" lvl="0" marL="0" marR="0" rtl="0" algn="l">
              <a:spcBef>
                <a:spcPts val="0"/>
              </a:spcBef>
              <a:spcAft>
                <a:spcPts val="0"/>
              </a:spcAft>
              <a:buClr>
                <a:schemeClr val="dk1"/>
              </a:buClr>
              <a:buSzPts val="1400"/>
              <a:buFont typeface="Noto Sans Symbols"/>
              <a:buNone/>
            </a:pPr>
            <a:r>
              <a:t/>
            </a:r>
            <a:endParaRPr sz="1400">
              <a:solidFill>
                <a:srgbClr val="FFFF84"/>
              </a:solidFill>
              <a:latin typeface="Arial"/>
              <a:ea typeface="Arial"/>
              <a:cs typeface="Arial"/>
              <a:sym typeface="Arial"/>
            </a:endParaRPr>
          </a:p>
          <a:p>
            <a:pPr indent="0" lvl="0" marL="0" marR="0" rtl="0" algn="l">
              <a:spcBef>
                <a:spcPts val="0"/>
              </a:spcBef>
              <a:spcAft>
                <a:spcPts val="0"/>
              </a:spcAft>
              <a:buClr>
                <a:srgbClr val="FFFF84"/>
              </a:buClr>
              <a:buSzPts val="1200"/>
              <a:buFont typeface="Noto Sans Symbols"/>
              <a:buNone/>
            </a:pPr>
            <a:r>
              <a:rPr i="1" lang="en-US" sz="1200">
                <a:solidFill>
                  <a:srgbClr val="FFFF84"/>
                </a:solidFill>
                <a:latin typeface="Arial"/>
                <a:ea typeface="Arial"/>
                <a:cs typeface="Arial"/>
                <a:sym typeface="Arial"/>
              </a:rPr>
              <a:t>Warum ist zu erwarten, dass solche Situationen eine Pigmentfreisetzung hervorrufen?</a:t>
            </a:r>
            <a:endParaRPr/>
          </a:p>
          <a:p>
            <a:pPr indent="0" lvl="0" marL="0" marR="0" rtl="0" algn="l">
              <a:spcBef>
                <a:spcPts val="0"/>
              </a:spcBef>
              <a:spcAft>
                <a:spcPts val="0"/>
              </a:spcAft>
              <a:buClr>
                <a:srgbClr val="FFFF84"/>
              </a:buClr>
              <a:buSzPts val="1200"/>
              <a:buFont typeface="Noto Sans Symbols"/>
              <a:buNone/>
            </a:pPr>
            <a:r>
              <a:rPr lang="en-US" sz="1200">
                <a:solidFill>
                  <a:srgbClr val="FFFF84"/>
                </a:solidFill>
                <a:latin typeface="Arial"/>
                <a:ea typeface="Arial"/>
                <a:cs typeface="Arial"/>
                <a:sym typeface="Arial"/>
              </a:rPr>
              <a:t>Das stressreiche Ereignis führt zu einer starken Aktivierung des sympathischen Nervensystems, was wiederum eine rasche Erweiterung der Pupille auslöst</a:t>
            </a:r>
            <a:endParaRPr/>
          </a:p>
          <a:p>
            <a:pPr indent="0" lvl="0" marL="0" marR="0" rtl="0" algn="l">
              <a:spcBef>
                <a:spcPts val="0"/>
              </a:spcBef>
              <a:spcAft>
                <a:spcPts val="0"/>
              </a:spcAft>
              <a:buClr>
                <a:schemeClr val="dk1"/>
              </a:buClr>
              <a:buSzPts val="1400"/>
              <a:buFont typeface="Noto Sans Symbols"/>
              <a:buNone/>
            </a:pPr>
            <a:r>
              <a:t/>
            </a:r>
            <a:endParaRPr sz="1400">
              <a:solidFill>
                <a:srgbClr val="FFFF84"/>
              </a:solidFill>
              <a:latin typeface="Arial"/>
              <a:ea typeface="Arial"/>
              <a:cs typeface="Arial"/>
              <a:sym typeface="Arial"/>
            </a:endParaRPr>
          </a:p>
          <a:p>
            <a:pPr indent="0" lvl="0" marL="0" marR="0" rtl="0" algn="l">
              <a:spcBef>
                <a:spcPts val="0"/>
              </a:spcBef>
              <a:spcAft>
                <a:spcPts val="0"/>
              </a:spcAft>
              <a:buClr>
                <a:srgbClr val="FFFF84"/>
              </a:buClr>
              <a:buSzPts val="1200"/>
              <a:buFont typeface="Noto Sans Symbols"/>
              <a:buNone/>
            </a:pPr>
            <a:r>
              <a:rPr i="1" lang="en-US" sz="1200">
                <a:solidFill>
                  <a:srgbClr val="FFFF84"/>
                </a:solidFill>
                <a:latin typeface="Arial"/>
                <a:ea typeface="Arial"/>
                <a:cs typeface="Arial"/>
                <a:sym typeface="Arial"/>
              </a:rPr>
              <a:t>Wird der Schmerz in den klassischen Szenarien von anderen Symptomen begleitet?</a:t>
            </a:r>
            <a:endParaRPr/>
          </a:p>
          <a:p>
            <a:pPr indent="0" lvl="0" marL="0" marR="0" rtl="0" algn="l">
              <a:spcBef>
                <a:spcPts val="0"/>
              </a:spcBef>
              <a:spcAft>
                <a:spcPts val="0"/>
              </a:spcAft>
              <a:buClr>
                <a:srgbClr val="FFFF84"/>
              </a:buClr>
              <a:buSzPts val="1200"/>
              <a:buFont typeface="Noto Sans Symbols"/>
              <a:buNone/>
            </a:pPr>
            <a:r>
              <a:rPr lang="en-US" sz="1200">
                <a:solidFill>
                  <a:srgbClr val="FFFF84"/>
                </a:solidFill>
                <a:latin typeface="Arial"/>
                <a:ea typeface="Arial"/>
                <a:cs typeface="Arial"/>
                <a:sym typeface="Arial"/>
              </a:rPr>
              <a:t>Ja – verminderte Sehschärfe und/oder Lichthöfe um Lichtquellen</a:t>
            </a:r>
            <a:endParaRPr/>
          </a:p>
          <a:p>
            <a:pPr indent="0" lvl="0" marL="0" marR="0" rtl="0" algn="l">
              <a:spcBef>
                <a:spcPts val="0"/>
              </a:spcBef>
              <a:spcAft>
                <a:spcPts val="0"/>
              </a:spcAft>
              <a:buClr>
                <a:schemeClr val="dk1"/>
              </a:buClr>
              <a:buSzPts val="1400"/>
              <a:buFont typeface="Noto Sans Symbols"/>
              <a:buNone/>
            </a:pPr>
            <a:r>
              <a:t/>
            </a:r>
            <a:endParaRPr sz="1400">
              <a:solidFill>
                <a:srgbClr val="FFFF84"/>
              </a:solidFill>
              <a:latin typeface="Arial"/>
              <a:ea typeface="Arial"/>
              <a:cs typeface="Arial"/>
              <a:sym typeface="Arial"/>
            </a:endParaRPr>
          </a:p>
          <a:p>
            <a:pPr indent="0" lvl="0" marL="0" marR="0" rtl="0" algn="l">
              <a:spcBef>
                <a:spcPts val="0"/>
              </a:spcBef>
              <a:spcAft>
                <a:spcPts val="0"/>
              </a:spcAft>
              <a:buClr>
                <a:srgbClr val="FFFF84"/>
              </a:buClr>
              <a:buSzPts val="1200"/>
              <a:buFont typeface="Noto Sans Symbols"/>
              <a:buNone/>
            </a:pPr>
            <a:r>
              <a:rPr i="1" lang="en-US" sz="1200">
                <a:solidFill>
                  <a:srgbClr val="FFFF84"/>
                </a:solidFill>
                <a:latin typeface="Arial"/>
                <a:ea typeface="Arial"/>
                <a:cs typeface="Arial"/>
                <a:sym typeface="Arial"/>
              </a:rPr>
              <a:t>Was ist der Mechanismus für diese Sehstörungen?</a:t>
            </a:r>
            <a:endParaRPr/>
          </a:p>
          <a:p>
            <a:pPr indent="0" lvl="0" marL="0" marR="0" rtl="0" algn="l">
              <a:spcBef>
                <a:spcPts val="0"/>
              </a:spcBef>
              <a:spcAft>
                <a:spcPts val="0"/>
              </a:spcAft>
              <a:buClr>
                <a:srgbClr val="FFFF84"/>
              </a:buClr>
              <a:buSzPts val="1200"/>
              <a:buFont typeface="Noto Sans Symbols"/>
              <a:buNone/>
            </a:pPr>
            <a:r>
              <a:rPr lang="en-US" sz="1200">
                <a:solidFill>
                  <a:srgbClr val="FFFF84"/>
                </a:solidFill>
                <a:latin typeface="Arial"/>
                <a:ea typeface="Arial"/>
                <a:cs typeface="Arial"/>
                <a:sym typeface="Arial"/>
              </a:rPr>
              <a:t>Ein Hornhautödem als Folge des plötzlichen und dramatischen Anstiegs des Augeninnendrucks</a:t>
            </a:r>
            <a:endParaRPr/>
          </a:p>
        </p:txBody>
      </p:sp>
      <p:sp>
        <p:nvSpPr>
          <p:cNvPr id="1665" name="Google Shape;1665;p129"/>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Q</a:t>
            </a:r>
            <a:endParaRPr/>
          </a:p>
        </p:txBody>
      </p:sp>
      <p:sp>
        <p:nvSpPr>
          <p:cNvPr id="1666" name="Google Shape;1666;p129"/>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 </a:t>
            </a:r>
            <a:r>
              <a:rPr b="1" lang="en-US" sz="1200">
                <a:solidFill>
                  <a:schemeClr val="dk1"/>
                </a:solidFill>
                <a:latin typeface="Arial"/>
                <a:ea typeface="Arial"/>
                <a:cs typeface="Arial"/>
                <a:sym typeface="Arial"/>
              </a:rPr>
              <a:t>FITB</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4" name="Shape 274"/>
        <p:cNvGrpSpPr/>
        <p:nvPr/>
      </p:nvGrpSpPr>
      <p:grpSpPr>
        <a:xfrm>
          <a:off x="0" y="0"/>
          <a:ext cx="0" cy="0"/>
          <a:chOff x="0" y="0"/>
          <a:chExt cx="0" cy="0"/>
        </a:xfrm>
      </p:grpSpPr>
      <p:graphicFrame>
        <p:nvGraphicFramePr>
          <p:cNvPr id="275" name="Google Shape;275;p13"/>
          <p:cNvGraphicFramePr/>
          <p:nvPr/>
        </p:nvGraphicFramePr>
        <p:xfrm>
          <a:off x="457200" y="1676400"/>
          <a:ext cx="3000000" cy="3000000"/>
        </p:xfrm>
        <a:graphic>
          <a:graphicData uri="http://schemas.openxmlformats.org/drawingml/2006/table">
            <a:tbl>
              <a:tblPr>
                <a:noFill/>
                <a:tableStyleId>{02B07537-624C-4EAD-A9AA-E5A35CE8A65F}</a:tableStyleId>
              </a:tblPr>
              <a:tblGrid>
                <a:gridCol w="2743200"/>
                <a:gridCol w="2743200"/>
                <a:gridCol w="2743200"/>
              </a:tblGrid>
              <a:tr h="406400">
                <a:tc>
                  <a:txBody>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BFBFBF"/>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1"/>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lang="en-US" sz="1200">
                          <a:solidFill>
                            <a:schemeClr val="dk1"/>
                          </a:solidFill>
                        </a:rPr>
                        <a:t>PEX</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PDS/PG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Alter</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 &lt; 50 J, meist  &gt; 70 J</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20er – 40er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Geschlechtspräferenz</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F &gt; 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M &gt; F</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i="1" lang="en-US" sz="1200">
                          <a:solidFill>
                            <a:schemeClr val="dk1"/>
                          </a:solidFill>
                        </a:rPr>
                        <a:t>Kammerwinkelstatus</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Enger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Weit geöffnet</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762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r>
            </a:tbl>
          </a:graphicData>
        </a:graphic>
      </p:graphicFrame>
      <p:sp>
        <p:nvSpPr>
          <p:cNvPr id="276" name="Google Shape;276;p13"/>
          <p:cNvSpPr txBox="1"/>
          <p:nvPr>
            <p:ph idx="12" type="sldNum"/>
          </p:nvPr>
        </p:nvSpPr>
        <p:spPr>
          <a:xfrm>
            <a:off x="7010400" y="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277" name="Google Shape;277;p13"/>
          <p:cNvSpPr txBox="1"/>
          <p:nvPr/>
        </p:nvSpPr>
        <p:spPr>
          <a:xfrm>
            <a:off x="457200" y="3124200"/>
            <a:ext cx="5791200" cy="1349400"/>
          </a:xfrm>
          <a:prstGeom prst="rect">
            <a:avLst/>
          </a:prstGeom>
          <a:solidFill>
            <a:srgbClr val="C8C860"/>
          </a:solidFill>
          <a:ln>
            <a:noFill/>
          </a:ln>
        </p:spPr>
        <p:txBody>
          <a:bodyPr anchorCtr="0" anchor="t" bIns="12700" lIns="25400" spcFirstLastPara="1" rIns="25400" wrap="square" tIns="12700">
            <a:spAutoFit/>
          </a:bodyPr>
          <a:lstStyle/>
          <a:p>
            <a:pPr indent="0" lvl="0" marL="0" marR="0" rtl="0" algn="l">
              <a:spcBef>
                <a:spcPts val="0"/>
              </a:spcBef>
              <a:spcAft>
                <a:spcPts val="0"/>
              </a:spcAft>
              <a:buClr>
                <a:srgbClr val="0000FF"/>
              </a:buClr>
              <a:buSzPts val="1200"/>
              <a:buFont typeface="Noto Sans Symbols"/>
              <a:buNone/>
            </a:pPr>
            <a:r>
              <a:rPr i="1" lang="en-US" sz="1200">
                <a:solidFill>
                  <a:srgbClr val="0000FF"/>
                </a:solidFill>
                <a:latin typeface="Arial"/>
                <a:ea typeface="Arial"/>
                <a:cs typeface="Arial"/>
                <a:sym typeface="Arial"/>
              </a:rPr>
              <a:t>Warum ist der Winkel bei </a:t>
            </a:r>
            <a:r>
              <a:rPr i="1" lang="en-US" sz="1200">
                <a:solidFill>
                  <a:srgbClr val="0000FF"/>
                </a:solidFill>
              </a:rPr>
              <a:t>PEX</a:t>
            </a:r>
            <a:r>
              <a:rPr i="1" lang="en-US" sz="1200">
                <a:solidFill>
                  <a:srgbClr val="0000FF"/>
                </a:solidFill>
                <a:latin typeface="Arial"/>
                <a:ea typeface="Arial"/>
                <a:cs typeface="Arial"/>
                <a:sym typeface="Arial"/>
              </a:rPr>
              <a:t> verengt?</a:t>
            </a:r>
            <a:endParaRPr/>
          </a:p>
          <a:p>
            <a:pPr indent="0" lvl="0" marL="0" marR="0" rtl="0" algn="l">
              <a:spcBef>
                <a:spcPts val="0"/>
              </a:spcBef>
              <a:spcAft>
                <a:spcPts val="0"/>
              </a:spcAft>
              <a:buClr>
                <a:srgbClr val="0000FF"/>
              </a:buClr>
              <a:buSzPts val="1200"/>
              <a:buFont typeface="Noto Sans Symbols"/>
              <a:buNone/>
            </a:pPr>
            <a:r>
              <a:rPr lang="en-US" sz="1200">
                <a:solidFill>
                  <a:srgbClr val="0000FF"/>
                </a:solidFill>
              </a:rPr>
              <a:t>Durch die geschwächten Zonulafasern kann sich das Linsen-Iris-Diaphragma nach vorne verlagern.</a:t>
            </a:r>
            <a:endParaRPr/>
          </a:p>
          <a:p>
            <a:pPr indent="0" lvl="0" marL="0" marR="0" rtl="0" algn="l">
              <a:spcBef>
                <a:spcPts val="0"/>
              </a:spcBef>
              <a:spcAft>
                <a:spcPts val="0"/>
              </a:spcAft>
              <a:buClr>
                <a:schemeClr val="dk1"/>
              </a:buClr>
              <a:buSzPts val="1400"/>
              <a:buFont typeface="Noto Sans Symbols"/>
              <a:buNone/>
            </a:pPr>
            <a:r>
              <a:t/>
            </a:r>
            <a:endParaRPr i="1" sz="1400">
              <a:solidFill>
                <a:srgbClr val="0000FF"/>
              </a:solidFill>
              <a:latin typeface="Arial"/>
              <a:ea typeface="Arial"/>
              <a:cs typeface="Arial"/>
              <a:sym typeface="Arial"/>
            </a:endParaRPr>
          </a:p>
          <a:p>
            <a:pPr indent="0" lvl="0" marL="0" marR="0" rtl="0" algn="l">
              <a:spcBef>
                <a:spcPts val="0"/>
              </a:spcBef>
              <a:spcAft>
                <a:spcPts val="0"/>
              </a:spcAft>
              <a:buClr>
                <a:srgbClr val="0000FF"/>
              </a:buClr>
              <a:buSzPts val="1200"/>
              <a:buFont typeface="Noto Sans Symbols"/>
              <a:buNone/>
            </a:pPr>
            <a:r>
              <a:rPr i="1" lang="en-US" sz="1200">
                <a:solidFill>
                  <a:srgbClr val="0000FF"/>
                </a:solidFill>
                <a:latin typeface="Arial"/>
                <a:ea typeface="Arial"/>
                <a:cs typeface="Arial"/>
                <a:sym typeface="Arial"/>
              </a:rPr>
              <a:t>Bedeutet dies, dass es sich bei </a:t>
            </a:r>
            <a:r>
              <a:rPr i="1" lang="en-US" sz="1200">
                <a:solidFill>
                  <a:srgbClr val="0000FF"/>
                </a:solidFill>
              </a:rPr>
              <a:t>PEX</a:t>
            </a:r>
            <a:r>
              <a:rPr i="1" lang="en-US" sz="1200">
                <a:solidFill>
                  <a:srgbClr val="0000FF"/>
                </a:solidFill>
                <a:latin typeface="Arial"/>
                <a:ea typeface="Arial"/>
                <a:cs typeface="Arial"/>
                <a:sym typeface="Arial"/>
              </a:rPr>
              <a:t> um eine Form des Engwinkelglaukoms handelt?</a:t>
            </a:r>
            <a:endParaRPr i="1" sz="1400">
              <a:solidFill>
                <a:srgbClr val="C8C860"/>
              </a:solidFill>
              <a:latin typeface="Arial"/>
              <a:ea typeface="Arial"/>
              <a:cs typeface="Arial"/>
              <a:sym typeface="Arial"/>
            </a:endParaRPr>
          </a:p>
          <a:p>
            <a:pPr indent="0" lvl="0" marL="0" marR="0" rtl="0" algn="l">
              <a:spcBef>
                <a:spcPts val="0"/>
              </a:spcBef>
              <a:spcAft>
                <a:spcPts val="0"/>
              </a:spcAft>
              <a:buClr>
                <a:srgbClr val="C8C860"/>
              </a:buClr>
              <a:buSzPts val="1200"/>
              <a:buFont typeface="Noto Sans Symbols"/>
              <a:buNone/>
            </a:pPr>
            <a:r>
              <a:rPr lang="en-US" sz="1200">
                <a:solidFill>
                  <a:srgbClr val="C8C860"/>
                </a:solidFill>
                <a:latin typeface="Arial"/>
                <a:ea typeface="Arial"/>
                <a:cs typeface="Arial"/>
                <a:sym typeface="Arial"/>
              </a:rPr>
              <a:t>Trotz des charakteristischen verengten Winkels ist dies nicht der Fall – es handelt sich um ein Offenwinkelglaukom (</a:t>
            </a:r>
            <a:r>
              <a:rPr lang="en-US" sz="1200">
                <a:solidFill>
                  <a:srgbClr val="C8C860"/>
                </a:solidFill>
              </a:rPr>
              <a:t>OWG</a:t>
            </a:r>
            <a:r>
              <a:rPr lang="en-US" sz="1200">
                <a:solidFill>
                  <a:srgbClr val="C8C860"/>
                </a:solidFill>
                <a:latin typeface="Arial"/>
                <a:ea typeface="Arial"/>
                <a:cs typeface="Arial"/>
                <a:sym typeface="Arial"/>
              </a:rPr>
              <a:t>)</a:t>
            </a:r>
            <a:endParaRPr/>
          </a:p>
        </p:txBody>
      </p:sp>
      <p:sp>
        <p:nvSpPr>
          <p:cNvPr id="278" name="Google Shape;278;p13"/>
          <p:cNvSpPr/>
          <p:nvPr/>
        </p:nvSpPr>
        <p:spPr>
          <a:xfrm>
            <a:off x="3023625" y="2676150"/>
            <a:ext cx="1066800" cy="533400"/>
          </a:xfrm>
          <a:prstGeom prst="ellipse">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9" name="Google Shape;279;p13"/>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F</a:t>
            </a:r>
            <a:endParaRPr/>
          </a:p>
        </p:txBody>
      </p:sp>
      <p:sp>
        <p:nvSpPr>
          <p:cNvPr id="280" name="Google Shape;280;p13"/>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 </a:t>
            </a:r>
            <a:r>
              <a:rPr b="1" lang="en-US" sz="1200">
                <a:solidFill>
                  <a:schemeClr val="dk1"/>
                </a:solidFill>
                <a:latin typeface="Arial"/>
                <a:ea typeface="Arial"/>
                <a:cs typeface="Arial"/>
                <a:sym typeface="Arial"/>
              </a:rPr>
              <a:t>FITB</a:t>
            </a:r>
            <a:endParaRPr/>
          </a:p>
        </p:txBody>
      </p:sp>
    </p:spTree>
  </p:cSld>
  <p:clrMapOvr>
    <a:masterClrMapping/>
  </p:clrMapOvr>
</p:sld>
</file>

<file path=ppt/slides/slide1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1" name="Shape 1671"/>
        <p:cNvGrpSpPr/>
        <p:nvPr/>
      </p:nvGrpSpPr>
      <p:grpSpPr>
        <a:xfrm>
          <a:off x="0" y="0"/>
          <a:ext cx="0" cy="0"/>
          <a:chOff x="0" y="0"/>
          <a:chExt cx="0" cy="0"/>
        </a:xfrm>
      </p:grpSpPr>
      <p:graphicFrame>
        <p:nvGraphicFramePr>
          <p:cNvPr id="1672" name="Google Shape;1672;p130"/>
          <p:cNvGraphicFramePr/>
          <p:nvPr/>
        </p:nvGraphicFramePr>
        <p:xfrm>
          <a:off x="457200" y="1676400"/>
          <a:ext cx="3000000" cy="3000000"/>
        </p:xfrm>
        <a:graphic>
          <a:graphicData uri="http://schemas.openxmlformats.org/drawingml/2006/table">
            <a:tbl>
              <a:tblPr>
                <a:noFill/>
                <a:tableStyleId>{02B07537-624C-4EAD-A9AA-E5A35CE8A65F}</a:tableStyleId>
              </a:tblPr>
              <a:tblGrid>
                <a:gridCol w="2743200"/>
                <a:gridCol w="2743200"/>
                <a:gridCol w="2743200"/>
              </a:tblGrid>
              <a:tr h="406400">
                <a:tc>
                  <a:txBody>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BFBFBF"/>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1"/>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PEX</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i="0" lang="en-US" sz="1200" u="none" cap="none" strike="noStrike">
                          <a:solidFill>
                            <a:schemeClr val="dk1"/>
                          </a:solidFill>
                          <a:latin typeface="Arial"/>
                          <a:ea typeface="Arial"/>
                          <a:cs typeface="Arial"/>
                          <a:sym typeface="Arial"/>
                        </a:rPr>
                        <a:t>PDS/PG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Alter</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 &lt; 50 J, meist  &gt; 70 J</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20er – 40er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Geschlechtspräferenz</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F &gt; 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M &gt; F</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Kammerwinkelstatus</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Enger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Weit geöffnet</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Wo ist die Iris durchscheinend?</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Pupillensaum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Radiär, mittlere Peripherie</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Krukenberg-Spindel – 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Sampaolesi-Linie – 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Systemische Erkrankung?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Ja</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Nein</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Erhöhtes Risiko für Komplikationen während der CE?</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Ja</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Nein</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Beschwert sich der Patient über Augenschmerzen?</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Nein</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762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r>
            </a:tbl>
          </a:graphicData>
        </a:graphic>
      </p:graphicFrame>
      <p:sp>
        <p:nvSpPr>
          <p:cNvPr id="1673" name="Google Shape;1673;p130"/>
          <p:cNvSpPr txBox="1"/>
          <p:nvPr>
            <p:ph idx="12" type="sldNum"/>
          </p:nvPr>
        </p:nvSpPr>
        <p:spPr>
          <a:xfrm>
            <a:off x="7010400" y="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1674" name="Google Shape;1674;p130"/>
          <p:cNvSpPr txBox="1"/>
          <p:nvPr/>
        </p:nvSpPr>
        <p:spPr>
          <a:xfrm>
            <a:off x="685800" y="1066800"/>
            <a:ext cx="7772400" cy="32889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Clr>
                <a:srgbClr val="0000FF"/>
              </a:buClr>
              <a:buSzPts val="1200"/>
              <a:buFont typeface="Noto Sans Symbols"/>
              <a:buNone/>
            </a:pPr>
            <a:r>
              <a:rPr i="1" lang="en-US" sz="1200">
                <a:solidFill>
                  <a:srgbClr val="0000FF"/>
                </a:solidFill>
                <a:latin typeface="Arial"/>
                <a:ea typeface="Arial"/>
                <a:cs typeface="Arial"/>
                <a:sym typeface="Arial"/>
              </a:rPr>
              <a:t>Was ist die Ursache für Schmerzen bei PDS?</a:t>
            </a:r>
            <a:endParaRPr/>
          </a:p>
          <a:p>
            <a:pPr indent="0" lvl="0" marL="0" marR="0" rtl="0" algn="l">
              <a:spcBef>
                <a:spcPts val="0"/>
              </a:spcBef>
              <a:spcAft>
                <a:spcPts val="0"/>
              </a:spcAft>
              <a:buClr>
                <a:srgbClr val="0000FF"/>
              </a:buClr>
              <a:buSzPts val="1200"/>
              <a:buFont typeface="Noto Sans Symbols"/>
              <a:buNone/>
            </a:pPr>
            <a:r>
              <a:rPr lang="en-US" sz="1200">
                <a:solidFill>
                  <a:srgbClr val="0000FF"/>
                </a:solidFill>
              </a:rPr>
              <a:t>Es wird angenommen, dass dies durch einen sekundären Augeninnendruckanstieg infolge einer plötzlichen und starken Pigmentfreisetzung verursacht </a:t>
            </a:r>
            <a:r>
              <a:rPr lang="en-US" sz="1200">
                <a:solidFill>
                  <a:srgbClr val="0000FF"/>
                </a:solidFill>
                <a:extLst>
                  <a:ext uri="http://customooxmlschemas.google.com/">
                    <go:slidesCustomData xmlns:go="http://customooxmlschemas.google.com/" textRoundtripDataId="75"/>
                  </a:ext>
                </a:extLst>
              </a:rPr>
              <a:t>wird</a:t>
            </a:r>
            <a:r>
              <a:rPr lang="en-US" sz="1200">
                <a:solidFill>
                  <a:srgbClr val="0000FF"/>
                </a:solidFill>
              </a:rPr>
              <a:t>.</a:t>
            </a:r>
            <a:endParaRPr/>
          </a:p>
          <a:p>
            <a:pPr indent="0" lvl="0" marL="0" marR="0" rtl="0" algn="l">
              <a:spcBef>
                <a:spcPts val="0"/>
              </a:spcBef>
              <a:spcAft>
                <a:spcPts val="0"/>
              </a:spcAft>
              <a:buClr>
                <a:schemeClr val="dk1"/>
              </a:buClr>
              <a:buSzPts val="1400"/>
              <a:buFont typeface="Noto Sans Symbols"/>
              <a:buNone/>
            </a:pPr>
            <a:r>
              <a:t/>
            </a:r>
            <a:endParaRPr sz="1400">
              <a:solidFill>
                <a:srgbClr val="FFFF84"/>
              </a:solidFill>
              <a:latin typeface="Arial"/>
              <a:ea typeface="Arial"/>
              <a:cs typeface="Arial"/>
              <a:sym typeface="Arial"/>
            </a:endParaRPr>
          </a:p>
          <a:p>
            <a:pPr indent="0" lvl="0" marL="0" marR="0" rtl="0" algn="l">
              <a:spcBef>
                <a:spcPts val="0"/>
              </a:spcBef>
              <a:spcAft>
                <a:spcPts val="0"/>
              </a:spcAft>
              <a:buClr>
                <a:srgbClr val="FFFF84"/>
              </a:buClr>
              <a:buSzPts val="1200"/>
              <a:buFont typeface="Noto Sans Symbols"/>
              <a:buNone/>
            </a:pPr>
            <a:r>
              <a:rPr i="1" lang="en-US" sz="1200">
                <a:solidFill>
                  <a:srgbClr val="FFFF84"/>
                </a:solidFill>
                <a:latin typeface="Arial"/>
                <a:ea typeface="Arial"/>
                <a:cs typeface="Arial"/>
                <a:sym typeface="Arial"/>
              </a:rPr>
              <a:t>In welchen Situationen ist mit einer plötzlichen und erheblichen Freisetzung von Pigment zu rechnen?</a:t>
            </a:r>
            <a:endParaRPr/>
          </a:p>
          <a:p>
            <a:pPr indent="0" lvl="0" marL="0" marR="0" rtl="0" algn="l">
              <a:spcBef>
                <a:spcPts val="0"/>
              </a:spcBef>
              <a:spcAft>
                <a:spcPts val="0"/>
              </a:spcAft>
              <a:buClr>
                <a:srgbClr val="FFFF84"/>
              </a:buClr>
              <a:buSzPts val="1200"/>
              <a:buFont typeface="Noto Sans Symbols"/>
              <a:buNone/>
            </a:pPr>
            <a:r>
              <a:rPr lang="en-US" sz="1200">
                <a:solidFill>
                  <a:srgbClr val="FFFF84"/>
                </a:solidFill>
                <a:latin typeface="Arial"/>
                <a:ea typeface="Arial"/>
                <a:cs typeface="Arial"/>
                <a:sym typeface="Arial"/>
              </a:rPr>
              <a:t>Das klassische Beispiel ist ein junger erwachsener Mann, der während des  Sporttreibens oder nach einem  emotionalen  Ereignis plötzlich auftretende, aber vorübergehende Augenschmerzen verspürt</a:t>
            </a:r>
            <a:endParaRPr/>
          </a:p>
          <a:p>
            <a:pPr indent="0" lvl="0" marL="0" marR="0" rtl="0" algn="l">
              <a:spcBef>
                <a:spcPts val="0"/>
              </a:spcBef>
              <a:spcAft>
                <a:spcPts val="0"/>
              </a:spcAft>
              <a:buClr>
                <a:schemeClr val="dk1"/>
              </a:buClr>
              <a:buSzPts val="1400"/>
              <a:buFont typeface="Noto Sans Symbols"/>
              <a:buNone/>
            </a:pPr>
            <a:r>
              <a:t/>
            </a:r>
            <a:endParaRPr sz="1400">
              <a:solidFill>
                <a:srgbClr val="FFFF84"/>
              </a:solidFill>
              <a:latin typeface="Arial"/>
              <a:ea typeface="Arial"/>
              <a:cs typeface="Arial"/>
              <a:sym typeface="Arial"/>
            </a:endParaRPr>
          </a:p>
          <a:p>
            <a:pPr indent="0" lvl="0" marL="0" marR="0" rtl="0" algn="l">
              <a:spcBef>
                <a:spcPts val="0"/>
              </a:spcBef>
              <a:spcAft>
                <a:spcPts val="0"/>
              </a:spcAft>
              <a:buClr>
                <a:srgbClr val="FFFF84"/>
              </a:buClr>
              <a:buSzPts val="1200"/>
              <a:buFont typeface="Noto Sans Symbols"/>
              <a:buNone/>
            </a:pPr>
            <a:r>
              <a:rPr i="1" lang="en-US" sz="1200">
                <a:solidFill>
                  <a:srgbClr val="FFFF84"/>
                </a:solidFill>
                <a:latin typeface="Arial"/>
                <a:ea typeface="Arial"/>
                <a:cs typeface="Arial"/>
                <a:sym typeface="Arial"/>
              </a:rPr>
              <a:t>Warum ist zu erwarten, dass solche Situationen eine Pigmentfreisetzung hervorrufen?</a:t>
            </a:r>
            <a:endParaRPr/>
          </a:p>
          <a:p>
            <a:pPr indent="0" lvl="0" marL="0" marR="0" rtl="0" algn="l">
              <a:spcBef>
                <a:spcPts val="0"/>
              </a:spcBef>
              <a:spcAft>
                <a:spcPts val="0"/>
              </a:spcAft>
              <a:buClr>
                <a:srgbClr val="FFFF84"/>
              </a:buClr>
              <a:buSzPts val="1200"/>
              <a:buFont typeface="Noto Sans Symbols"/>
              <a:buNone/>
            </a:pPr>
            <a:r>
              <a:rPr lang="en-US" sz="1200">
                <a:solidFill>
                  <a:srgbClr val="FFFF84"/>
                </a:solidFill>
                <a:latin typeface="Arial"/>
                <a:ea typeface="Arial"/>
                <a:cs typeface="Arial"/>
                <a:sym typeface="Arial"/>
              </a:rPr>
              <a:t>Das stressreiche Ereignis führt zu einer starken Aktivierung des sympathischen Nervensystems, was wiederum eine rasche Erweiterung der Pupille auslöst</a:t>
            </a:r>
            <a:endParaRPr/>
          </a:p>
          <a:p>
            <a:pPr indent="0" lvl="0" marL="0" marR="0" rtl="0" algn="l">
              <a:spcBef>
                <a:spcPts val="0"/>
              </a:spcBef>
              <a:spcAft>
                <a:spcPts val="0"/>
              </a:spcAft>
              <a:buClr>
                <a:schemeClr val="dk1"/>
              </a:buClr>
              <a:buSzPts val="1400"/>
              <a:buFont typeface="Noto Sans Symbols"/>
              <a:buNone/>
            </a:pPr>
            <a:r>
              <a:t/>
            </a:r>
            <a:endParaRPr sz="1400">
              <a:solidFill>
                <a:srgbClr val="FFFF84"/>
              </a:solidFill>
              <a:latin typeface="Arial"/>
              <a:ea typeface="Arial"/>
              <a:cs typeface="Arial"/>
              <a:sym typeface="Arial"/>
            </a:endParaRPr>
          </a:p>
          <a:p>
            <a:pPr indent="0" lvl="0" marL="0" marR="0" rtl="0" algn="l">
              <a:spcBef>
                <a:spcPts val="0"/>
              </a:spcBef>
              <a:spcAft>
                <a:spcPts val="0"/>
              </a:spcAft>
              <a:buClr>
                <a:srgbClr val="FFFF84"/>
              </a:buClr>
              <a:buSzPts val="1200"/>
              <a:buFont typeface="Noto Sans Symbols"/>
              <a:buNone/>
            </a:pPr>
            <a:r>
              <a:rPr i="1" lang="en-US" sz="1200">
                <a:solidFill>
                  <a:srgbClr val="FFFF84"/>
                </a:solidFill>
                <a:latin typeface="Arial"/>
                <a:ea typeface="Arial"/>
                <a:cs typeface="Arial"/>
                <a:sym typeface="Arial"/>
              </a:rPr>
              <a:t>Wird der Schmerz in den klassischen Szenarien von anderen Symptomen begleitet?</a:t>
            </a:r>
            <a:endParaRPr/>
          </a:p>
          <a:p>
            <a:pPr indent="0" lvl="0" marL="0" marR="0" rtl="0" algn="l">
              <a:spcBef>
                <a:spcPts val="0"/>
              </a:spcBef>
              <a:spcAft>
                <a:spcPts val="0"/>
              </a:spcAft>
              <a:buClr>
                <a:srgbClr val="FFFF84"/>
              </a:buClr>
              <a:buSzPts val="1200"/>
              <a:buFont typeface="Noto Sans Symbols"/>
              <a:buNone/>
            </a:pPr>
            <a:r>
              <a:rPr lang="en-US" sz="1200">
                <a:solidFill>
                  <a:srgbClr val="FFFF84"/>
                </a:solidFill>
                <a:latin typeface="Arial"/>
                <a:ea typeface="Arial"/>
                <a:cs typeface="Arial"/>
                <a:sym typeface="Arial"/>
              </a:rPr>
              <a:t>Ja – verminderte Sehschärfe und/oder Lichthöfe um Lichtquellen</a:t>
            </a:r>
            <a:endParaRPr/>
          </a:p>
          <a:p>
            <a:pPr indent="0" lvl="0" marL="0" marR="0" rtl="0" algn="l">
              <a:spcBef>
                <a:spcPts val="0"/>
              </a:spcBef>
              <a:spcAft>
                <a:spcPts val="0"/>
              </a:spcAft>
              <a:buClr>
                <a:schemeClr val="dk1"/>
              </a:buClr>
              <a:buSzPts val="1400"/>
              <a:buFont typeface="Noto Sans Symbols"/>
              <a:buNone/>
            </a:pPr>
            <a:r>
              <a:t/>
            </a:r>
            <a:endParaRPr sz="1400">
              <a:solidFill>
                <a:srgbClr val="FFFF84"/>
              </a:solidFill>
              <a:latin typeface="Arial"/>
              <a:ea typeface="Arial"/>
              <a:cs typeface="Arial"/>
              <a:sym typeface="Arial"/>
            </a:endParaRPr>
          </a:p>
          <a:p>
            <a:pPr indent="0" lvl="0" marL="0" marR="0" rtl="0" algn="l">
              <a:spcBef>
                <a:spcPts val="0"/>
              </a:spcBef>
              <a:spcAft>
                <a:spcPts val="0"/>
              </a:spcAft>
              <a:buClr>
                <a:srgbClr val="FFFF84"/>
              </a:buClr>
              <a:buSzPts val="1200"/>
              <a:buFont typeface="Noto Sans Symbols"/>
              <a:buNone/>
            </a:pPr>
            <a:r>
              <a:rPr i="1" lang="en-US" sz="1200">
                <a:solidFill>
                  <a:srgbClr val="FFFF84"/>
                </a:solidFill>
                <a:latin typeface="Arial"/>
                <a:ea typeface="Arial"/>
                <a:cs typeface="Arial"/>
                <a:sym typeface="Arial"/>
              </a:rPr>
              <a:t>Was ist der Mechanismus für diese Sehstörungen?</a:t>
            </a:r>
            <a:endParaRPr/>
          </a:p>
          <a:p>
            <a:pPr indent="0" lvl="0" marL="0" marR="0" rtl="0" algn="l">
              <a:spcBef>
                <a:spcPts val="0"/>
              </a:spcBef>
              <a:spcAft>
                <a:spcPts val="0"/>
              </a:spcAft>
              <a:buClr>
                <a:srgbClr val="FFFF84"/>
              </a:buClr>
              <a:buSzPts val="1200"/>
              <a:buFont typeface="Noto Sans Symbols"/>
              <a:buNone/>
            </a:pPr>
            <a:r>
              <a:rPr lang="en-US" sz="1200">
                <a:solidFill>
                  <a:srgbClr val="FFFF84"/>
                </a:solidFill>
                <a:latin typeface="Arial"/>
                <a:ea typeface="Arial"/>
                <a:cs typeface="Arial"/>
                <a:sym typeface="Arial"/>
              </a:rPr>
              <a:t>Ein Hornhautödem als Folge des plötzlichen und dramatischen Anstiegs des Augeninnendrucks</a:t>
            </a:r>
            <a:endParaRPr/>
          </a:p>
        </p:txBody>
      </p:sp>
      <p:sp>
        <p:nvSpPr>
          <p:cNvPr id="1675" name="Google Shape;1675;p130"/>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A</a:t>
            </a:r>
            <a:endParaRPr/>
          </a:p>
        </p:txBody>
      </p:sp>
      <p:sp>
        <p:nvSpPr>
          <p:cNvPr id="1676" name="Google Shape;1676;p130"/>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 </a:t>
            </a:r>
            <a:r>
              <a:rPr b="1" lang="en-US" sz="1200">
                <a:solidFill>
                  <a:schemeClr val="dk1"/>
                </a:solidFill>
                <a:latin typeface="Arial"/>
                <a:ea typeface="Arial"/>
                <a:cs typeface="Arial"/>
                <a:sym typeface="Arial"/>
              </a:rPr>
              <a:t>FITB</a:t>
            </a:r>
            <a:endParaRPr/>
          </a:p>
        </p:txBody>
      </p:sp>
    </p:spTree>
  </p:cSld>
  <p:clrMapOvr>
    <a:masterClrMapping/>
  </p:clrMapOvr>
</p:sld>
</file>

<file path=ppt/slides/slide1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1" name="Shape 1681"/>
        <p:cNvGrpSpPr/>
        <p:nvPr/>
      </p:nvGrpSpPr>
      <p:grpSpPr>
        <a:xfrm>
          <a:off x="0" y="0"/>
          <a:ext cx="0" cy="0"/>
          <a:chOff x="0" y="0"/>
          <a:chExt cx="0" cy="0"/>
        </a:xfrm>
      </p:grpSpPr>
      <p:graphicFrame>
        <p:nvGraphicFramePr>
          <p:cNvPr id="1682" name="Google Shape;1682;p131"/>
          <p:cNvGraphicFramePr/>
          <p:nvPr/>
        </p:nvGraphicFramePr>
        <p:xfrm>
          <a:off x="457200" y="1676400"/>
          <a:ext cx="3000000" cy="3000000"/>
        </p:xfrm>
        <a:graphic>
          <a:graphicData uri="http://schemas.openxmlformats.org/drawingml/2006/table">
            <a:tbl>
              <a:tblPr>
                <a:noFill/>
                <a:tableStyleId>{02B07537-624C-4EAD-A9AA-E5A35CE8A65F}</a:tableStyleId>
              </a:tblPr>
              <a:tblGrid>
                <a:gridCol w="2743200"/>
                <a:gridCol w="2743200"/>
                <a:gridCol w="2743200"/>
              </a:tblGrid>
              <a:tr h="406400">
                <a:tc>
                  <a:txBody>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BFBFBF"/>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1"/>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PEX</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i="0" lang="en-US" sz="1200" u="none" cap="none" strike="noStrike">
                          <a:solidFill>
                            <a:schemeClr val="dk1"/>
                          </a:solidFill>
                          <a:latin typeface="Arial"/>
                          <a:ea typeface="Arial"/>
                          <a:cs typeface="Arial"/>
                          <a:sym typeface="Arial"/>
                        </a:rPr>
                        <a:t>PDS/PG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Alter</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 &lt; 50 J, meist  &gt; 70 J</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20er – 40er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Geschlechtspräferenz</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F &gt; 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M &gt; F</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Kammerwinkelstatus</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Enger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Weit geöffnet</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Wo ist die Iris durchscheinend?</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Pupillensaum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Radiär, mittlere Peripherie</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Krukenberg-Spindel – 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Sampaolesi-Linie – 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Systemische Erkrankung?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Ja</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Nein</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Erhöhtes Risiko für Komplikationen während der CE?</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Ja</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Nein</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Beschwert sich der Patient über Augenschmerzen?</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Nein</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762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r>
            </a:tbl>
          </a:graphicData>
        </a:graphic>
      </p:graphicFrame>
      <p:sp>
        <p:nvSpPr>
          <p:cNvPr id="1683" name="Google Shape;1683;p131"/>
          <p:cNvSpPr txBox="1"/>
          <p:nvPr>
            <p:ph idx="12" type="sldNum"/>
          </p:nvPr>
        </p:nvSpPr>
        <p:spPr>
          <a:xfrm>
            <a:off x="7010400" y="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1684" name="Google Shape;1684;p131"/>
          <p:cNvSpPr txBox="1"/>
          <p:nvPr/>
        </p:nvSpPr>
        <p:spPr>
          <a:xfrm>
            <a:off x="685800" y="1066800"/>
            <a:ext cx="7772400" cy="32889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Clr>
                <a:srgbClr val="0000FF"/>
              </a:buClr>
              <a:buSzPts val="1200"/>
              <a:buFont typeface="Noto Sans Symbols"/>
              <a:buNone/>
            </a:pPr>
            <a:r>
              <a:rPr i="1" lang="en-US" sz="1200">
                <a:solidFill>
                  <a:srgbClr val="0000FF"/>
                </a:solidFill>
                <a:latin typeface="Arial"/>
                <a:ea typeface="Arial"/>
                <a:cs typeface="Arial"/>
                <a:sym typeface="Arial"/>
              </a:rPr>
              <a:t>Was ist die Ursache für Schmerzen bei PDS?</a:t>
            </a:r>
            <a:endParaRPr/>
          </a:p>
          <a:p>
            <a:pPr indent="0" lvl="0" marL="0" rtl="0" algn="l">
              <a:spcBef>
                <a:spcPts val="0"/>
              </a:spcBef>
              <a:spcAft>
                <a:spcPts val="0"/>
              </a:spcAft>
              <a:buClr>
                <a:srgbClr val="0000FF"/>
              </a:buClr>
              <a:buSzPts val="1200"/>
              <a:buFont typeface="Noto Sans Symbols"/>
              <a:buNone/>
            </a:pPr>
            <a:r>
              <a:rPr lang="en-US" sz="1200">
                <a:solidFill>
                  <a:srgbClr val="0000FF"/>
                </a:solidFill>
              </a:rPr>
              <a:t>Es wird angenommen, dass dies durch einen sekundären Augeninnendruckanstieg infolge einer plötzlichen und starken Pigmentfreisetzung verursacht </a:t>
            </a:r>
            <a:r>
              <a:rPr lang="en-US" sz="1200">
                <a:solidFill>
                  <a:srgbClr val="0000FF"/>
                </a:solidFill>
                <a:extLst>
                  <a:ext uri="http://customooxmlschemas.google.com/">
                    <go:slidesCustomData xmlns:go="http://customooxmlschemas.google.com/" textRoundtripDataId="76"/>
                  </a:ext>
                </a:extLst>
              </a:rPr>
              <a:t>wird</a:t>
            </a:r>
            <a:r>
              <a:rPr lang="en-US" sz="1200">
                <a:solidFill>
                  <a:srgbClr val="0000FF"/>
                </a:solidFill>
              </a:rPr>
              <a:t>.</a:t>
            </a:r>
            <a:endParaRPr/>
          </a:p>
          <a:p>
            <a:pPr indent="0" lvl="0" marL="0" marR="0" rtl="0" algn="l">
              <a:spcBef>
                <a:spcPts val="0"/>
              </a:spcBef>
              <a:spcAft>
                <a:spcPts val="0"/>
              </a:spcAft>
              <a:buClr>
                <a:schemeClr val="dk1"/>
              </a:buClr>
              <a:buSzPts val="1400"/>
              <a:buFont typeface="Noto Sans Symbols"/>
              <a:buNone/>
            </a:pPr>
            <a:r>
              <a:t/>
            </a:r>
            <a:endParaRPr sz="1400">
              <a:solidFill>
                <a:srgbClr val="0000FF"/>
              </a:solidFill>
              <a:latin typeface="Arial"/>
              <a:ea typeface="Arial"/>
              <a:cs typeface="Arial"/>
              <a:sym typeface="Arial"/>
            </a:endParaRPr>
          </a:p>
          <a:p>
            <a:pPr indent="0" lvl="0" marL="0" marR="0" rtl="0" algn="l">
              <a:spcBef>
                <a:spcPts val="0"/>
              </a:spcBef>
              <a:spcAft>
                <a:spcPts val="0"/>
              </a:spcAft>
              <a:buClr>
                <a:srgbClr val="0000FF"/>
              </a:buClr>
              <a:buSzPts val="1200"/>
              <a:buFont typeface="Noto Sans Symbols"/>
              <a:buNone/>
            </a:pPr>
            <a:r>
              <a:rPr i="1" lang="en-US" sz="1200">
                <a:solidFill>
                  <a:srgbClr val="0000FF"/>
                </a:solidFill>
                <a:latin typeface="Arial"/>
                <a:ea typeface="Arial"/>
                <a:cs typeface="Arial"/>
                <a:sym typeface="Arial"/>
              </a:rPr>
              <a:t>In welchen Situationen ist mit einer plötzlichen und erheblichen Freisetzung von Pigment zu rechnen?</a:t>
            </a:r>
            <a:endParaRPr i="1" sz="1400">
              <a:solidFill>
                <a:srgbClr val="FFFF84"/>
              </a:solidFill>
              <a:latin typeface="Arial"/>
              <a:ea typeface="Arial"/>
              <a:cs typeface="Arial"/>
              <a:sym typeface="Arial"/>
            </a:endParaRPr>
          </a:p>
          <a:p>
            <a:pPr indent="0" lvl="0" marL="0" marR="0" rtl="0" algn="l">
              <a:spcBef>
                <a:spcPts val="0"/>
              </a:spcBef>
              <a:spcAft>
                <a:spcPts val="0"/>
              </a:spcAft>
              <a:buClr>
                <a:srgbClr val="FFFF84"/>
              </a:buClr>
              <a:buSzPts val="1200"/>
              <a:buFont typeface="Noto Sans Symbols"/>
              <a:buNone/>
            </a:pPr>
            <a:r>
              <a:rPr lang="en-US" sz="1200">
                <a:solidFill>
                  <a:srgbClr val="FFFF84"/>
                </a:solidFill>
                <a:latin typeface="Arial"/>
                <a:ea typeface="Arial"/>
                <a:cs typeface="Arial"/>
                <a:sym typeface="Arial"/>
              </a:rPr>
              <a:t>Das klassische Beispiel ist ein junger erwachsener Mann, der während des  Sporttreibens oder nach einem  emotionalen  Ereignis plötzlich auftretende, aber vorübergehende Augenschmerzen verspürt</a:t>
            </a:r>
            <a:endParaRPr/>
          </a:p>
          <a:p>
            <a:pPr indent="0" lvl="0" marL="0" marR="0" rtl="0" algn="l">
              <a:spcBef>
                <a:spcPts val="0"/>
              </a:spcBef>
              <a:spcAft>
                <a:spcPts val="0"/>
              </a:spcAft>
              <a:buClr>
                <a:schemeClr val="dk1"/>
              </a:buClr>
              <a:buSzPts val="1400"/>
              <a:buFont typeface="Noto Sans Symbols"/>
              <a:buNone/>
            </a:pPr>
            <a:r>
              <a:t/>
            </a:r>
            <a:endParaRPr sz="1400">
              <a:solidFill>
                <a:srgbClr val="FFFF84"/>
              </a:solidFill>
              <a:latin typeface="Arial"/>
              <a:ea typeface="Arial"/>
              <a:cs typeface="Arial"/>
              <a:sym typeface="Arial"/>
            </a:endParaRPr>
          </a:p>
          <a:p>
            <a:pPr indent="0" lvl="0" marL="0" marR="0" rtl="0" algn="l">
              <a:spcBef>
                <a:spcPts val="0"/>
              </a:spcBef>
              <a:spcAft>
                <a:spcPts val="0"/>
              </a:spcAft>
              <a:buClr>
                <a:srgbClr val="FFFF84"/>
              </a:buClr>
              <a:buSzPts val="1200"/>
              <a:buFont typeface="Noto Sans Symbols"/>
              <a:buNone/>
            </a:pPr>
            <a:r>
              <a:rPr i="1" lang="en-US" sz="1200">
                <a:solidFill>
                  <a:srgbClr val="FFFF84"/>
                </a:solidFill>
                <a:latin typeface="Arial"/>
                <a:ea typeface="Arial"/>
                <a:cs typeface="Arial"/>
                <a:sym typeface="Arial"/>
              </a:rPr>
              <a:t>Warum ist zu erwarten, dass solche Situationen eine Pigmentfreisetzung hervorrufen?</a:t>
            </a:r>
            <a:endParaRPr/>
          </a:p>
          <a:p>
            <a:pPr indent="0" lvl="0" marL="0" marR="0" rtl="0" algn="l">
              <a:spcBef>
                <a:spcPts val="0"/>
              </a:spcBef>
              <a:spcAft>
                <a:spcPts val="0"/>
              </a:spcAft>
              <a:buClr>
                <a:srgbClr val="FFFF84"/>
              </a:buClr>
              <a:buSzPts val="1200"/>
              <a:buFont typeface="Noto Sans Symbols"/>
              <a:buNone/>
            </a:pPr>
            <a:r>
              <a:rPr lang="en-US" sz="1200">
                <a:solidFill>
                  <a:srgbClr val="FFFF84"/>
                </a:solidFill>
                <a:latin typeface="Arial"/>
                <a:ea typeface="Arial"/>
                <a:cs typeface="Arial"/>
                <a:sym typeface="Arial"/>
              </a:rPr>
              <a:t>Das stressreiche Ereignis führt zu einer starken Aktivierung des sympathischen Nervensystems, was wiederum eine rasche Erweiterung der Pupille auslöst</a:t>
            </a:r>
            <a:endParaRPr/>
          </a:p>
          <a:p>
            <a:pPr indent="0" lvl="0" marL="0" marR="0" rtl="0" algn="l">
              <a:spcBef>
                <a:spcPts val="0"/>
              </a:spcBef>
              <a:spcAft>
                <a:spcPts val="0"/>
              </a:spcAft>
              <a:buClr>
                <a:schemeClr val="dk1"/>
              </a:buClr>
              <a:buSzPts val="1400"/>
              <a:buFont typeface="Noto Sans Symbols"/>
              <a:buNone/>
            </a:pPr>
            <a:r>
              <a:t/>
            </a:r>
            <a:endParaRPr sz="1400">
              <a:solidFill>
                <a:srgbClr val="FFFF84"/>
              </a:solidFill>
              <a:latin typeface="Arial"/>
              <a:ea typeface="Arial"/>
              <a:cs typeface="Arial"/>
              <a:sym typeface="Arial"/>
            </a:endParaRPr>
          </a:p>
          <a:p>
            <a:pPr indent="0" lvl="0" marL="0" marR="0" rtl="0" algn="l">
              <a:spcBef>
                <a:spcPts val="0"/>
              </a:spcBef>
              <a:spcAft>
                <a:spcPts val="0"/>
              </a:spcAft>
              <a:buClr>
                <a:srgbClr val="FFFF84"/>
              </a:buClr>
              <a:buSzPts val="1200"/>
              <a:buFont typeface="Noto Sans Symbols"/>
              <a:buNone/>
            </a:pPr>
            <a:r>
              <a:rPr i="1" lang="en-US" sz="1200">
                <a:solidFill>
                  <a:srgbClr val="FFFF84"/>
                </a:solidFill>
                <a:latin typeface="Arial"/>
                <a:ea typeface="Arial"/>
                <a:cs typeface="Arial"/>
                <a:sym typeface="Arial"/>
              </a:rPr>
              <a:t>Wird der Schmerz in den klassischen Szenarien von anderen Symptomen begleitet?</a:t>
            </a:r>
            <a:endParaRPr/>
          </a:p>
          <a:p>
            <a:pPr indent="0" lvl="0" marL="0" marR="0" rtl="0" algn="l">
              <a:spcBef>
                <a:spcPts val="0"/>
              </a:spcBef>
              <a:spcAft>
                <a:spcPts val="0"/>
              </a:spcAft>
              <a:buClr>
                <a:srgbClr val="FFFF84"/>
              </a:buClr>
              <a:buSzPts val="1200"/>
              <a:buFont typeface="Noto Sans Symbols"/>
              <a:buNone/>
            </a:pPr>
            <a:r>
              <a:rPr lang="en-US" sz="1200">
                <a:solidFill>
                  <a:srgbClr val="FFFF84"/>
                </a:solidFill>
                <a:latin typeface="Arial"/>
                <a:ea typeface="Arial"/>
                <a:cs typeface="Arial"/>
                <a:sym typeface="Arial"/>
              </a:rPr>
              <a:t>Ja – verminderte Sehschärfe und/oder Lichthöfe um Lichtquellen</a:t>
            </a:r>
            <a:endParaRPr/>
          </a:p>
          <a:p>
            <a:pPr indent="0" lvl="0" marL="0" marR="0" rtl="0" algn="l">
              <a:spcBef>
                <a:spcPts val="0"/>
              </a:spcBef>
              <a:spcAft>
                <a:spcPts val="0"/>
              </a:spcAft>
              <a:buClr>
                <a:schemeClr val="dk1"/>
              </a:buClr>
              <a:buSzPts val="1400"/>
              <a:buFont typeface="Noto Sans Symbols"/>
              <a:buNone/>
            </a:pPr>
            <a:r>
              <a:t/>
            </a:r>
            <a:endParaRPr sz="1400">
              <a:solidFill>
                <a:srgbClr val="FFFF84"/>
              </a:solidFill>
              <a:latin typeface="Arial"/>
              <a:ea typeface="Arial"/>
              <a:cs typeface="Arial"/>
              <a:sym typeface="Arial"/>
            </a:endParaRPr>
          </a:p>
          <a:p>
            <a:pPr indent="0" lvl="0" marL="0" marR="0" rtl="0" algn="l">
              <a:spcBef>
                <a:spcPts val="0"/>
              </a:spcBef>
              <a:spcAft>
                <a:spcPts val="0"/>
              </a:spcAft>
              <a:buClr>
                <a:srgbClr val="FFFF84"/>
              </a:buClr>
              <a:buSzPts val="1200"/>
              <a:buFont typeface="Noto Sans Symbols"/>
              <a:buNone/>
            </a:pPr>
            <a:r>
              <a:rPr i="1" lang="en-US" sz="1200">
                <a:solidFill>
                  <a:srgbClr val="FFFF84"/>
                </a:solidFill>
                <a:latin typeface="Arial"/>
                <a:ea typeface="Arial"/>
                <a:cs typeface="Arial"/>
                <a:sym typeface="Arial"/>
              </a:rPr>
              <a:t>Was ist der Mechanismus für diese Sehstörungen?</a:t>
            </a:r>
            <a:endParaRPr/>
          </a:p>
          <a:p>
            <a:pPr indent="0" lvl="0" marL="0" marR="0" rtl="0" algn="l">
              <a:spcBef>
                <a:spcPts val="0"/>
              </a:spcBef>
              <a:spcAft>
                <a:spcPts val="0"/>
              </a:spcAft>
              <a:buClr>
                <a:srgbClr val="FFFF84"/>
              </a:buClr>
              <a:buSzPts val="1200"/>
              <a:buFont typeface="Noto Sans Symbols"/>
              <a:buNone/>
            </a:pPr>
            <a:r>
              <a:rPr lang="en-US" sz="1200">
                <a:solidFill>
                  <a:srgbClr val="FFFF84"/>
                </a:solidFill>
                <a:latin typeface="Arial"/>
                <a:ea typeface="Arial"/>
                <a:cs typeface="Arial"/>
                <a:sym typeface="Arial"/>
              </a:rPr>
              <a:t>Ein Hornhautödem als Folge des plötzlichen und dramatischen Anstiegs des Augeninnendrucks</a:t>
            </a:r>
            <a:endParaRPr/>
          </a:p>
        </p:txBody>
      </p:sp>
      <p:sp>
        <p:nvSpPr>
          <p:cNvPr id="1685" name="Google Shape;1685;p131"/>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Q</a:t>
            </a:r>
            <a:endParaRPr/>
          </a:p>
        </p:txBody>
      </p:sp>
      <p:sp>
        <p:nvSpPr>
          <p:cNvPr id="1686" name="Google Shape;1686;p131"/>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 </a:t>
            </a:r>
            <a:r>
              <a:rPr b="1" lang="en-US" sz="1200">
                <a:solidFill>
                  <a:schemeClr val="dk1"/>
                </a:solidFill>
                <a:latin typeface="Arial"/>
                <a:ea typeface="Arial"/>
                <a:cs typeface="Arial"/>
                <a:sym typeface="Arial"/>
              </a:rPr>
              <a:t>FITB</a:t>
            </a:r>
            <a:endParaRPr/>
          </a:p>
        </p:txBody>
      </p:sp>
    </p:spTree>
  </p:cSld>
  <p:clrMapOvr>
    <a:masterClrMapping/>
  </p:clrMapOvr>
</p:sld>
</file>

<file path=ppt/slides/slide1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1" name="Shape 1691"/>
        <p:cNvGrpSpPr/>
        <p:nvPr/>
      </p:nvGrpSpPr>
      <p:grpSpPr>
        <a:xfrm>
          <a:off x="0" y="0"/>
          <a:ext cx="0" cy="0"/>
          <a:chOff x="0" y="0"/>
          <a:chExt cx="0" cy="0"/>
        </a:xfrm>
      </p:grpSpPr>
      <p:graphicFrame>
        <p:nvGraphicFramePr>
          <p:cNvPr id="1692" name="Google Shape;1692;p132"/>
          <p:cNvGraphicFramePr/>
          <p:nvPr/>
        </p:nvGraphicFramePr>
        <p:xfrm>
          <a:off x="457200" y="1676400"/>
          <a:ext cx="3000000" cy="3000000"/>
        </p:xfrm>
        <a:graphic>
          <a:graphicData uri="http://schemas.openxmlformats.org/drawingml/2006/table">
            <a:tbl>
              <a:tblPr>
                <a:noFill/>
                <a:tableStyleId>{02B07537-624C-4EAD-A9AA-E5A35CE8A65F}</a:tableStyleId>
              </a:tblPr>
              <a:tblGrid>
                <a:gridCol w="2743200"/>
                <a:gridCol w="2743200"/>
                <a:gridCol w="2743200"/>
              </a:tblGrid>
              <a:tr h="406400">
                <a:tc>
                  <a:txBody>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BFBFBF"/>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1"/>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PEX</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i="0" lang="en-US" sz="1200" u="none" cap="none" strike="noStrike">
                          <a:solidFill>
                            <a:schemeClr val="dk1"/>
                          </a:solidFill>
                          <a:latin typeface="Arial"/>
                          <a:ea typeface="Arial"/>
                          <a:cs typeface="Arial"/>
                          <a:sym typeface="Arial"/>
                        </a:rPr>
                        <a:t>PDS/PG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Alter</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 &lt; 50 J, meist  &gt; 70 J</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20er – 40er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Geschlechtspräferenz</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F &gt; 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M &gt; F</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Kammerwinkelstatus</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Enger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Weit geöffnet</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Wo ist die Iris durchscheinend?</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Pupillensaum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Radiär, mittlere Peripherie</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Krukenberg-Spindel – 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Sampaolesi-Linie – 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Systemische Erkrankung?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Ja</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Nein</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Erhöhtes Risiko für Komplikationen während der CE?</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Ja</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Nein</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Beschwert sich der Patient über Augenschmerzen?</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Nein</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762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r>
            </a:tbl>
          </a:graphicData>
        </a:graphic>
      </p:graphicFrame>
      <p:sp>
        <p:nvSpPr>
          <p:cNvPr id="1693" name="Google Shape;1693;p132"/>
          <p:cNvSpPr txBox="1"/>
          <p:nvPr>
            <p:ph idx="12" type="sldNum"/>
          </p:nvPr>
        </p:nvSpPr>
        <p:spPr>
          <a:xfrm>
            <a:off x="7010400" y="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1694" name="Google Shape;1694;p132"/>
          <p:cNvSpPr txBox="1"/>
          <p:nvPr/>
        </p:nvSpPr>
        <p:spPr>
          <a:xfrm>
            <a:off x="685800" y="1066800"/>
            <a:ext cx="7772400" cy="32889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Clr>
                <a:srgbClr val="0000FF"/>
              </a:buClr>
              <a:buSzPts val="1200"/>
              <a:buFont typeface="Noto Sans Symbols"/>
              <a:buNone/>
            </a:pPr>
            <a:r>
              <a:rPr i="1" lang="en-US" sz="1200">
                <a:solidFill>
                  <a:srgbClr val="0000FF"/>
                </a:solidFill>
                <a:latin typeface="Arial"/>
                <a:ea typeface="Arial"/>
                <a:cs typeface="Arial"/>
                <a:sym typeface="Arial"/>
              </a:rPr>
              <a:t>Was ist die Ursache für Schmerzen bei PDS?</a:t>
            </a:r>
            <a:endParaRPr/>
          </a:p>
          <a:p>
            <a:pPr indent="0" lvl="0" marL="0" rtl="0" algn="l">
              <a:spcBef>
                <a:spcPts val="0"/>
              </a:spcBef>
              <a:spcAft>
                <a:spcPts val="0"/>
              </a:spcAft>
              <a:buClr>
                <a:srgbClr val="0000FF"/>
              </a:buClr>
              <a:buSzPts val="1200"/>
              <a:buFont typeface="Noto Sans Symbols"/>
              <a:buNone/>
            </a:pPr>
            <a:r>
              <a:rPr lang="en-US" sz="1200">
                <a:solidFill>
                  <a:srgbClr val="0000FF"/>
                </a:solidFill>
              </a:rPr>
              <a:t>Es wird angenommen, dass dies durch einen sekundären Augeninnendruckanstieg infolge einer plötzlichen und starken Pigmentfreisetzung verursacht </a:t>
            </a:r>
            <a:r>
              <a:rPr lang="en-US" sz="1200">
                <a:solidFill>
                  <a:srgbClr val="0000FF"/>
                </a:solidFill>
                <a:extLst>
                  <a:ext uri="http://customooxmlschemas.google.com/">
                    <go:slidesCustomData xmlns:go="http://customooxmlschemas.google.com/" textRoundtripDataId="77"/>
                  </a:ext>
                </a:extLst>
              </a:rPr>
              <a:t>wird</a:t>
            </a:r>
            <a:r>
              <a:rPr lang="en-US" sz="1200">
                <a:solidFill>
                  <a:srgbClr val="0000FF"/>
                </a:solidFill>
              </a:rPr>
              <a:t>.</a:t>
            </a:r>
            <a:endParaRPr/>
          </a:p>
          <a:p>
            <a:pPr indent="0" lvl="0" marL="0" marR="0" rtl="0" algn="l">
              <a:spcBef>
                <a:spcPts val="0"/>
              </a:spcBef>
              <a:spcAft>
                <a:spcPts val="0"/>
              </a:spcAft>
              <a:buClr>
                <a:schemeClr val="dk1"/>
              </a:buClr>
              <a:buSzPts val="1400"/>
              <a:buFont typeface="Noto Sans Symbols"/>
              <a:buNone/>
            </a:pPr>
            <a:r>
              <a:t/>
            </a:r>
            <a:endParaRPr sz="1400">
              <a:solidFill>
                <a:srgbClr val="0000FF"/>
              </a:solidFill>
              <a:latin typeface="Arial"/>
              <a:ea typeface="Arial"/>
              <a:cs typeface="Arial"/>
              <a:sym typeface="Arial"/>
            </a:endParaRPr>
          </a:p>
          <a:p>
            <a:pPr indent="0" lvl="0" marL="0" marR="0" rtl="0" algn="l">
              <a:spcBef>
                <a:spcPts val="0"/>
              </a:spcBef>
              <a:spcAft>
                <a:spcPts val="0"/>
              </a:spcAft>
              <a:buClr>
                <a:srgbClr val="0000FF"/>
              </a:buClr>
              <a:buSzPts val="1200"/>
              <a:buFont typeface="Noto Sans Symbols"/>
              <a:buNone/>
            </a:pPr>
            <a:r>
              <a:rPr i="1" lang="en-US" sz="1200">
                <a:solidFill>
                  <a:srgbClr val="0000FF"/>
                </a:solidFill>
                <a:latin typeface="Arial"/>
                <a:ea typeface="Arial"/>
                <a:cs typeface="Arial"/>
                <a:sym typeface="Arial"/>
              </a:rPr>
              <a:t>In welchen Situationen ist mit einer plötzlichen und erheblichen Freisetzung von Pigment zu rechnen?</a:t>
            </a:r>
            <a:endParaRPr/>
          </a:p>
          <a:p>
            <a:pPr indent="0" lvl="0" marL="0" marR="0" rtl="0" algn="l">
              <a:spcBef>
                <a:spcPts val="0"/>
              </a:spcBef>
              <a:spcAft>
                <a:spcPts val="0"/>
              </a:spcAft>
              <a:buClr>
                <a:srgbClr val="0000FF"/>
              </a:buClr>
              <a:buSzPts val="1200"/>
              <a:buFont typeface="Noto Sans Symbols"/>
              <a:buNone/>
            </a:pPr>
            <a:r>
              <a:rPr lang="en-US" sz="1200">
                <a:solidFill>
                  <a:srgbClr val="0000FF"/>
                </a:solidFill>
                <a:latin typeface="Arial"/>
                <a:ea typeface="Arial"/>
                <a:cs typeface="Arial"/>
                <a:sym typeface="Arial"/>
              </a:rPr>
              <a:t>Das klassische Beispiel ist ein junger erwachsener Mann, der während des Sport</a:t>
            </a:r>
            <a:r>
              <a:rPr lang="en-US" sz="1200">
                <a:solidFill>
                  <a:srgbClr val="0000FF"/>
                </a:solidFill>
              </a:rPr>
              <a:t>s</a:t>
            </a:r>
            <a:r>
              <a:rPr lang="en-US" sz="1200">
                <a:solidFill>
                  <a:srgbClr val="0000FF"/>
                </a:solidFill>
                <a:latin typeface="Arial"/>
                <a:ea typeface="Arial"/>
                <a:cs typeface="Arial"/>
                <a:sym typeface="Arial"/>
              </a:rPr>
              <a:t> oder nach einem emotionalen  Ereignis plötzlich auftretende, aber vorübergehende Augenschmerzen verspürt.</a:t>
            </a:r>
            <a:endParaRPr sz="1400">
              <a:solidFill>
                <a:srgbClr val="FFFF84"/>
              </a:solidFill>
              <a:latin typeface="Arial"/>
              <a:ea typeface="Arial"/>
              <a:cs typeface="Arial"/>
              <a:sym typeface="Arial"/>
            </a:endParaRPr>
          </a:p>
          <a:p>
            <a:pPr indent="0" lvl="0" marL="0" marR="0" rtl="0" algn="l">
              <a:spcBef>
                <a:spcPts val="0"/>
              </a:spcBef>
              <a:spcAft>
                <a:spcPts val="0"/>
              </a:spcAft>
              <a:buClr>
                <a:schemeClr val="dk1"/>
              </a:buClr>
              <a:buSzPts val="1400"/>
              <a:buFont typeface="Noto Sans Symbols"/>
              <a:buNone/>
            </a:pPr>
            <a:r>
              <a:t/>
            </a:r>
            <a:endParaRPr sz="1400">
              <a:solidFill>
                <a:srgbClr val="FFFF84"/>
              </a:solidFill>
              <a:latin typeface="Arial"/>
              <a:ea typeface="Arial"/>
              <a:cs typeface="Arial"/>
              <a:sym typeface="Arial"/>
            </a:endParaRPr>
          </a:p>
          <a:p>
            <a:pPr indent="0" lvl="0" marL="0" marR="0" rtl="0" algn="l">
              <a:spcBef>
                <a:spcPts val="0"/>
              </a:spcBef>
              <a:spcAft>
                <a:spcPts val="0"/>
              </a:spcAft>
              <a:buClr>
                <a:srgbClr val="FFFF84"/>
              </a:buClr>
              <a:buSzPts val="1200"/>
              <a:buFont typeface="Noto Sans Symbols"/>
              <a:buNone/>
            </a:pPr>
            <a:r>
              <a:rPr i="1" lang="en-US" sz="1200">
                <a:solidFill>
                  <a:srgbClr val="FFFF84"/>
                </a:solidFill>
                <a:latin typeface="Arial"/>
                <a:ea typeface="Arial"/>
                <a:cs typeface="Arial"/>
                <a:sym typeface="Arial"/>
              </a:rPr>
              <a:t>Warum ist zu erwarten, dass solche Situationen eine Pigmentfreisetzung hervorrufen?</a:t>
            </a:r>
            <a:endParaRPr/>
          </a:p>
          <a:p>
            <a:pPr indent="0" lvl="0" marL="0" marR="0" rtl="0" algn="l">
              <a:spcBef>
                <a:spcPts val="0"/>
              </a:spcBef>
              <a:spcAft>
                <a:spcPts val="0"/>
              </a:spcAft>
              <a:buClr>
                <a:srgbClr val="FFFF84"/>
              </a:buClr>
              <a:buSzPts val="1200"/>
              <a:buFont typeface="Noto Sans Symbols"/>
              <a:buNone/>
            </a:pPr>
            <a:r>
              <a:rPr lang="en-US" sz="1200">
                <a:solidFill>
                  <a:srgbClr val="FFFF84"/>
                </a:solidFill>
                <a:latin typeface="Arial"/>
                <a:ea typeface="Arial"/>
                <a:cs typeface="Arial"/>
                <a:sym typeface="Arial"/>
              </a:rPr>
              <a:t>Das stressreiche Ereignis führt zu einer starken Aktivierung des sympathischen Nervensystems, was wiederum eine rasche Erweiterung der Pupille auslöst</a:t>
            </a:r>
            <a:endParaRPr/>
          </a:p>
          <a:p>
            <a:pPr indent="0" lvl="0" marL="0" marR="0" rtl="0" algn="l">
              <a:spcBef>
                <a:spcPts val="0"/>
              </a:spcBef>
              <a:spcAft>
                <a:spcPts val="0"/>
              </a:spcAft>
              <a:buClr>
                <a:schemeClr val="dk1"/>
              </a:buClr>
              <a:buSzPts val="1400"/>
              <a:buFont typeface="Noto Sans Symbols"/>
              <a:buNone/>
            </a:pPr>
            <a:r>
              <a:t/>
            </a:r>
            <a:endParaRPr sz="1400">
              <a:solidFill>
                <a:srgbClr val="FFFF84"/>
              </a:solidFill>
              <a:latin typeface="Arial"/>
              <a:ea typeface="Arial"/>
              <a:cs typeface="Arial"/>
              <a:sym typeface="Arial"/>
            </a:endParaRPr>
          </a:p>
          <a:p>
            <a:pPr indent="0" lvl="0" marL="0" marR="0" rtl="0" algn="l">
              <a:spcBef>
                <a:spcPts val="0"/>
              </a:spcBef>
              <a:spcAft>
                <a:spcPts val="0"/>
              </a:spcAft>
              <a:buClr>
                <a:srgbClr val="FFFF84"/>
              </a:buClr>
              <a:buSzPts val="1200"/>
              <a:buFont typeface="Noto Sans Symbols"/>
              <a:buNone/>
            </a:pPr>
            <a:r>
              <a:rPr i="1" lang="en-US" sz="1200">
                <a:solidFill>
                  <a:srgbClr val="FFFF84"/>
                </a:solidFill>
                <a:latin typeface="Arial"/>
                <a:ea typeface="Arial"/>
                <a:cs typeface="Arial"/>
                <a:sym typeface="Arial"/>
              </a:rPr>
              <a:t>Wird der Schmerz in den klassischen Szenarien von anderen Symptomen begleitet?</a:t>
            </a:r>
            <a:endParaRPr/>
          </a:p>
          <a:p>
            <a:pPr indent="0" lvl="0" marL="0" marR="0" rtl="0" algn="l">
              <a:spcBef>
                <a:spcPts val="0"/>
              </a:spcBef>
              <a:spcAft>
                <a:spcPts val="0"/>
              </a:spcAft>
              <a:buClr>
                <a:srgbClr val="FFFF84"/>
              </a:buClr>
              <a:buSzPts val="1200"/>
              <a:buFont typeface="Noto Sans Symbols"/>
              <a:buNone/>
            </a:pPr>
            <a:r>
              <a:rPr lang="en-US" sz="1200">
                <a:solidFill>
                  <a:srgbClr val="FFFF84"/>
                </a:solidFill>
                <a:latin typeface="Arial"/>
                <a:ea typeface="Arial"/>
                <a:cs typeface="Arial"/>
                <a:sym typeface="Arial"/>
              </a:rPr>
              <a:t>Ja – verminderte Sehschärfe und/oder Lichthöfe um Lichtquellen</a:t>
            </a:r>
            <a:endParaRPr/>
          </a:p>
          <a:p>
            <a:pPr indent="0" lvl="0" marL="0" marR="0" rtl="0" algn="l">
              <a:spcBef>
                <a:spcPts val="0"/>
              </a:spcBef>
              <a:spcAft>
                <a:spcPts val="0"/>
              </a:spcAft>
              <a:buClr>
                <a:schemeClr val="dk1"/>
              </a:buClr>
              <a:buSzPts val="1400"/>
              <a:buFont typeface="Noto Sans Symbols"/>
              <a:buNone/>
            </a:pPr>
            <a:r>
              <a:t/>
            </a:r>
            <a:endParaRPr sz="1400">
              <a:solidFill>
                <a:srgbClr val="FFFF84"/>
              </a:solidFill>
              <a:latin typeface="Arial"/>
              <a:ea typeface="Arial"/>
              <a:cs typeface="Arial"/>
              <a:sym typeface="Arial"/>
            </a:endParaRPr>
          </a:p>
          <a:p>
            <a:pPr indent="0" lvl="0" marL="0" marR="0" rtl="0" algn="l">
              <a:spcBef>
                <a:spcPts val="0"/>
              </a:spcBef>
              <a:spcAft>
                <a:spcPts val="0"/>
              </a:spcAft>
              <a:buClr>
                <a:srgbClr val="FFFF84"/>
              </a:buClr>
              <a:buSzPts val="1200"/>
              <a:buFont typeface="Noto Sans Symbols"/>
              <a:buNone/>
            </a:pPr>
            <a:r>
              <a:rPr i="1" lang="en-US" sz="1200">
                <a:solidFill>
                  <a:srgbClr val="FFFF84"/>
                </a:solidFill>
                <a:latin typeface="Arial"/>
                <a:ea typeface="Arial"/>
                <a:cs typeface="Arial"/>
                <a:sym typeface="Arial"/>
              </a:rPr>
              <a:t>Was ist der Mechanismus für diese Sehstörungen?</a:t>
            </a:r>
            <a:endParaRPr/>
          </a:p>
          <a:p>
            <a:pPr indent="0" lvl="0" marL="0" marR="0" rtl="0" algn="l">
              <a:spcBef>
                <a:spcPts val="0"/>
              </a:spcBef>
              <a:spcAft>
                <a:spcPts val="0"/>
              </a:spcAft>
              <a:buClr>
                <a:srgbClr val="FFFF84"/>
              </a:buClr>
              <a:buSzPts val="1200"/>
              <a:buFont typeface="Noto Sans Symbols"/>
              <a:buNone/>
            </a:pPr>
            <a:r>
              <a:rPr lang="en-US" sz="1200">
                <a:solidFill>
                  <a:srgbClr val="FFFF84"/>
                </a:solidFill>
                <a:latin typeface="Arial"/>
                <a:ea typeface="Arial"/>
                <a:cs typeface="Arial"/>
                <a:sym typeface="Arial"/>
              </a:rPr>
              <a:t>Ein Hornhautödem als Folge des plötzlichen und dramatischen Anstiegs des Augeninnendrucks</a:t>
            </a:r>
            <a:endParaRPr/>
          </a:p>
        </p:txBody>
      </p:sp>
      <p:sp>
        <p:nvSpPr>
          <p:cNvPr id="1695" name="Google Shape;1695;p132"/>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Fragen und Antworten</a:t>
            </a:r>
            <a:endParaRPr/>
          </a:p>
        </p:txBody>
      </p:sp>
      <p:sp>
        <p:nvSpPr>
          <p:cNvPr id="1696" name="Google Shape;1696;p132"/>
          <p:cNvSpPr/>
          <p:nvPr/>
        </p:nvSpPr>
        <p:spPr>
          <a:xfrm>
            <a:off x="1313874" y="2209800"/>
            <a:ext cx="811800" cy="255000"/>
          </a:xfrm>
          <a:prstGeom prst="rect">
            <a:avLst/>
          </a:prstGeom>
          <a:solidFill>
            <a:schemeClr val="accent1"/>
          </a:solidFill>
          <a:ln cap="flat" cmpd="sng" w="25400">
            <a:solidFill>
              <a:srgbClr val="949400"/>
            </a:solidFill>
            <a:prstDash val="solid"/>
            <a:round/>
            <a:headEnd len="sm" w="sm" type="none"/>
            <a:tailEnd len="sm" w="sm" type="none"/>
          </a:ln>
        </p:spPr>
        <p:txBody>
          <a:bodyPr anchorCtr="0" anchor="ctr" bIns="12700" lIns="25400" spcFirstLastPara="1" rIns="25400" wrap="square" tIns="12700">
            <a:noAutofit/>
          </a:bodyPr>
          <a:lstStyle/>
          <a:p>
            <a:pPr indent="0" lvl="0" marL="0" marR="0" rtl="0" algn="l">
              <a:spcBef>
                <a:spcPts val="0"/>
              </a:spcBef>
              <a:spcAft>
                <a:spcPts val="0"/>
              </a:spcAft>
              <a:buNone/>
            </a:pPr>
            <a:r>
              <a:t/>
            </a:r>
            <a:endParaRPr/>
          </a:p>
        </p:txBody>
      </p:sp>
      <p:sp>
        <p:nvSpPr>
          <p:cNvPr id="1697" name="Google Shape;1697;p132"/>
          <p:cNvSpPr/>
          <p:nvPr/>
        </p:nvSpPr>
        <p:spPr>
          <a:xfrm>
            <a:off x="4240925" y="2209800"/>
            <a:ext cx="1203000" cy="255000"/>
          </a:xfrm>
          <a:prstGeom prst="rect">
            <a:avLst/>
          </a:prstGeom>
          <a:solidFill>
            <a:schemeClr val="accent1"/>
          </a:solidFill>
          <a:ln cap="flat" cmpd="sng" w="25400">
            <a:solidFill>
              <a:srgbClr val="949400"/>
            </a:solidFill>
            <a:prstDash val="solid"/>
            <a:round/>
            <a:headEnd len="sm" w="sm" type="none"/>
            <a:tailEnd len="sm" w="sm" type="none"/>
          </a:ln>
        </p:spPr>
        <p:txBody>
          <a:bodyPr anchorCtr="0" anchor="ctr" bIns="12700" lIns="25400" spcFirstLastPara="1" rIns="25400" wrap="square" tIns="12700">
            <a:noAutofit/>
          </a:bodyPr>
          <a:lstStyle/>
          <a:p>
            <a:pPr indent="0" lvl="0" marL="0" marR="0" rtl="0" algn="ctr">
              <a:spcBef>
                <a:spcPts val="0"/>
              </a:spcBef>
              <a:spcAft>
                <a:spcPts val="0"/>
              </a:spcAft>
              <a:buNone/>
            </a:pPr>
            <a:r>
              <a:t/>
            </a:r>
            <a:endParaRPr/>
          </a:p>
        </p:txBody>
      </p:sp>
      <p:sp>
        <p:nvSpPr>
          <p:cNvPr id="1698" name="Google Shape;1698;p132"/>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 </a:t>
            </a:r>
            <a:r>
              <a:rPr b="1" lang="en-US" sz="1200">
                <a:solidFill>
                  <a:schemeClr val="dk1"/>
                </a:solidFill>
                <a:latin typeface="Arial"/>
                <a:ea typeface="Arial"/>
                <a:cs typeface="Arial"/>
                <a:sym typeface="Arial"/>
              </a:rPr>
              <a:t>FITB</a:t>
            </a:r>
            <a:endParaRPr/>
          </a:p>
        </p:txBody>
      </p:sp>
    </p:spTree>
  </p:cSld>
  <p:clrMapOvr>
    <a:masterClrMapping/>
  </p:clrMapOvr>
</p:sld>
</file>

<file path=ppt/slides/slide1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3" name="Shape 1703"/>
        <p:cNvGrpSpPr/>
        <p:nvPr/>
      </p:nvGrpSpPr>
      <p:grpSpPr>
        <a:xfrm>
          <a:off x="0" y="0"/>
          <a:ext cx="0" cy="0"/>
          <a:chOff x="0" y="0"/>
          <a:chExt cx="0" cy="0"/>
        </a:xfrm>
      </p:grpSpPr>
      <p:graphicFrame>
        <p:nvGraphicFramePr>
          <p:cNvPr id="1704" name="Google Shape;1704;p133"/>
          <p:cNvGraphicFramePr/>
          <p:nvPr/>
        </p:nvGraphicFramePr>
        <p:xfrm>
          <a:off x="457200" y="1676400"/>
          <a:ext cx="3000000" cy="3000000"/>
        </p:xfrm>
        <a:graphic>
          <a:graphicData uri="http://schemas.openxmlformats.org/drawingml/2006/table">
            <a:tbl>
              <a:tblPr>
                <a:noFill/>
                <a:tableStyleId>{02B07537-624C-4EAD-A9AA-E5A35CE8A65F}</a:tableStyleId>
              </a:tblPr>
              <a:tblGrid>
                <a:gridCol w="2743200"/>
                <a:gridCol w="2743200"/>
                <a:gridCol w="2743200"/>
              </a:tblGrid>
              <a:tr h="406400">
                <a:tc>
                  <a:txBody>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BFBFBF"/>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1"/>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PEX</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i="0" lang="en-US" sz="1200" u="none" cap="none" strike="noStrike">
                          <a:solidFill>
                            <a:schemeClr val="dk1"/>
                          </a:solidFill>
                          <a:latin typeface="Arial"/>
                          <a:ea typeface="Arial"/>
                          <a:cs typeface="Arial"/>
                          <a:sym typeface="Arial"/>
                        </a:rPr>
                        <a:t>PDS/PG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Alter</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 &lt; 50 J, meist  &gt; 70 J</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20er – 40er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Geschlechtspräferenz</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F &gt; 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M &gt; F</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Kammerwinkelstatus</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Enger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Weit geöffnet</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Wo ist die Iris durchscheinend?</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Pupillensaum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Radiär, mittlere Peripherie</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Krukenberg-Spindel – 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Sampaolesi-Linie – 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Systemische Erkrankung?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Ja</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Nein</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Erhöhtes Risiko für Komplikationen während der CE?</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Ja</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Nein</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Beschwert sich der Patient über Augenschmerzen?</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Nein</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762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r>
            </a:tbl>
          </a:graphicData>
        </a:graphic>
      </p:graphicFrame>
      <p:sp>
        <p:nvSpPr>
          <p:cNvPr id="1705" name="Google Shape;1705;p133"/>
          <p:cNvSpPr txBox="1"/>
          <p:nvPr>
            <p:ph idx="12" type="sldNum"/>
          </p:nvPr>
        </p:nvSpPr>
        <p:spPr>
          <a:xfrm>
            <a:off x="7010400" y="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1706" name="Google Shape;1706;p133"/>
          <p:cNvSpPr txBox="1"/>
          <p:nvPr/>
        </p:nvSpPr>
        <p:spPr>
          <a:xfrm>
            <a:off x="685800" y="1066800"/>
            <a:ext cx="7772400" cy="32889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Clr>
                <a:srgbClr val="0000FF"/>
              </a:buClr>
              <a:buSzPts val="1200"/>
              <a:buFont typeface="Noto Sans Symbols"/>
              <a:buNone/>
            </a:pPr>
            <a:r>
              <a:rPr i="1" lang="en-US" sz="1200">
                <a:solidFill>
                  <a:srgbClr val="0000FF"/>
                </a:solidFill>
                <a:latin typeface="Arial"/>
                <a:ea typeface="Arial"/>
                <a:cs typeface="Arial"/>
                <a:sym typeface="Arial"/>
              </a:rPr>
              <a:t>Was ist die Ursache für Schmerzen bei PDS?</a:t>
            </a:r>
            <a:endParaRPr/>
          </a:p>
          <a:p>
            <a:pPr indent="0" lvl="0" marL="0" rtl="0" algn="l">
              <a:spcBef>
                <a:spcPts val="0"/>
              </a:spcBef>
              <a:spcAft>
                <a:spcPts val="0"/>
              </a:spcAft>
              <a:buClr>
                <a:srgbClr val="0000FF"/>
              </a:buClr>
              <a:buSzPts val="1200"/>
              <a:buFont typeface="Noto Sans Symbols"/>
              <a:buNone/>
            </a:pPr>
            <a:r>
              <a:rPr lang="en-US" sz="1200">
                <a:solidFill>
                  <a:srgbClr val="0000FF"/>
                </a:solidFill>
              </a:rPr>
              <a:t>Es wird angenommen, dass dies durch einen sekundären Augeninnendruckanstieg infolge einer plötzlichen und starken Pigmentfreisetzung verursacht </a:t>
            </a:r>
            <a:r>
              <a:rPr lang="en-US" sz="1200">
                <a:solidFill>
                  <a:srgbClr val="0000FF"/>
                </a:solidFill>
                <a:extLst>
                  <a:ext uri="http://customooxmlschemas.google.com/">
                    <go:slidesCustomData xmlns:go="http://customooxmlschemas.google.com/" textRoundtripDataId="78"/>
                  </a:ext>
                </a:extLst>
              </a:rPr>
              <a:t>wird</a:t>
            </a:r>
            <a:r>
              <a:rPr lang="en-US" sz="1200">
                <a:solidFill>
                  <a:srgbClr val="0000FF"/>
                </a:solidFill>
              </a:rPr>
              <a:t>.</a:t>
            </a:r>
            <a:endParaRPr/>
          </a:p>
          <a:p>
            <a:pPr indent="0" lvl="0" marL="0" marR="0" rtl="0" algn="l">
              <a:spcBef>
                <a:spcPts val="0"/>
              </a:spcBef>
              <a:spcAft>
                <a:spcPts val="0"/>
              </a:spcAft>
              <a:buClr>
                <a:schemeClr val="dk1"/>
              </a:buClr>
              <a:buSzPts val="1400"/>
              <a:buFont typeface="Noto Sans Symbols"/>
              <a:buNone/>
            </a:pPr>
            <a:r>
              <a:t/>
            </a:r>
            <a:endParaRPr sz="1400">
              <a:solidFill>
                <a:srgbClr val="0000FF"/>
              </a:solidFill>
              <a:latin typeface="Arial"/>
              <a:ea typeface="Arial"/>
              <a:cs typeface="Arial"/>
              <a:sym typeface="Arial"/>
            </a:endParaRPr>
          </a:p>
          <a:p>
            <a:pPr indent="0" lvl="0" marL="0" marR="0" rtl="0" algn="l">
              <a:spcBef>
                <a:spcPts val="0"/>
              </a:spcBef>
              <a:spcAft>
                <a:spcPts val="0"/>
              </a:spcAft>
              <a:buClr>
                <a:srgbClr val="0000FF"/>
              </a:buClr>
              <a:buSzPts val="1200"/>
              <a:buFont typeface="Noto Sans Symbols"/>
              <a:buNone/>
            </a:pPr>
            <a:r>
              <a:rPr i="1" lang="en-US" sz="1200">
                <a:solidFill>
                  <a:srgbClr val="0000FF"/>
                </a:solidFill>
                <a:latin typeface="Arial"/>
                <a:ea typeface="Arial"/>
                <a:cs typeface="Arial"/>
                <a:sym typeface="Arial"/>
              </a:rPr>
              <a:t>In welchen Situationen ist mit einer plötzlichen und erheblichen Freisetzung von Pigment zu rechnen?</a:t>
            </a:r>
            <a:endParaRPr/>
          </a:p>
          <a:p>
            <a:pPr indent="0" lvl="0" marL="0" marR="0" rtl="0" algn="l">
              <a:spcBef>
                <a:spcPts val="0"/>
              </a:spcBef>
              <a:spcAft>
                <a:spcPts val="0"/>
              </a:spcAft>
              <a:buClr>
                <a:srgbClr val="0000FF"/>
              </a:buClr>
              <a:buSzPts val="1200"/>
              <a:buFont typeface="Noto Sans Symbols"/>
              <a:buNone/>
            </a:pPr>
            <a:r>
              <a:rPr lang="en-US" sz="1200">
                <a:solidFill>
                  <a:srgbClr val="0000FF"/>
                </a:solidFill>
                <a:latin typeface="Arial"/>
                <a:ea typeface="Arial"/>
                <a:cs typeface="Arial"/>
                <a:sym typeface="Arial"/>
              </a:rPr>
              <a:t>Das klassische Beispiel ist ein junger erwachsener Mann, der während des</a:t>
            </a:r>
            <a:r>
              <a:rPr lang="en-US" sz="1200">
                <a:solidFill>
                  <a:srgbClr val="0000FF"/>
                </a:solidFill>
              </a:rPr>
              <a:t> </a:t>
            </a:r>
            <a:r>
              <a:rPr lang="en-US" sz="1200">
                <a:solidFill>
                  <a:srgbClr val="0000FF"/>
                </a:solidFill>
                <a:latin typeface="Arial"/>
                <a:ea typeface="Arial"/>
                <a:cs typeface="Arial"/>
                <a:sym typeface="Arial"/>
              </a:rPr>
              <a:t>Sports oder nach einem emotionalen  Ereignis plötzlich auftretende, aber vorübergehende Augenschmerzen verspürt.</a:t>
            </a:r>
            <a:endParaRPr sz="1400">
              <a:solidFill>
                <a:srgbClr val="FFFF84"/>
              </a:solidFill>
              <a:latin typeface="Arial"/>
              <a:ea typeface="Arial"/>
              <a:cs typeface="Arial"/>
              <a:sym typeface="Arial"/>
            </a:endParaRPr>
          </a:p>
          <a:p>
            <a:pPr indent="0" lvl="0" marL="0" marR="0" rtl="0" algn="l">
              <a:spcBef>
                <a:spcPts val="0"/>
              </a:spcBef>
              <a:spcAft>
                <a:spcPts val="0"/>
              </a:spcAft>
              <a:buClr>
                <a:schemeClr val="dk1"/>
              </a:buClr>
              <a:buSzPts val="1400"/>
              <a:buFont typeface="Noto Sans Symbols"/>
              <a:buNone/>
            </a:pPr>
            <a:r>
              <a:t/>
            </a:r>
            <a:endParaRPr sz="1400">
              <a:solidFill>
                <a:srgbClr val="FFFF84"/>
              </a:solidFill>
              <a:latin typeface="Arial"/>
              <a:ea typeface="Arial"/>
              <a:cs typeface="Arial"/>
              <a:sym typeface="Arial"/>
            </a:endParaRPr>
          </a:p>
          <a:p>
            <a:pPr indent="0" lvl="0" marL="0" marR="0" rtl="0" algn="l">
              <a:spcBef>
                <a:spcPts val="0"/>
              </a:spcBef>
              <a:spcAft>
                <a:spcPts val="0"/>
              </a:spcAft>
              <a:buClr>
                <a:srgbClr val="FFFF84"/>
              </a:buClr>
              <a:buSzPts val="1200"/>
              <a:buFont typeface="Noto Sans Symbols"/>
              <a:buNone/>
            </a:pPr>
            <a:r>
              <a:rPr i="1" lang="en-US" sz="1200">
                <a:solidFill>
                  <a:srgbClr val="FFFF84"/>
                </a:solidFill>
                <a:latin typeface="Arial"/>
                <a:ea typeface="Arial"/>
                <a:cs typeface="Arial"/>
                <a:sym typeface="Arial"/>
              </a:rPr>
              <a:t>Warum ist zu erwarten, dass solche Situationen eine Pigmentfreisetzung hervorrufen?</a:t>
            </a:r>
            <a:endParaRPr/>
          </a:p>
          <a:p>
            <a:pPr indent="0" lvl="0" marL="0" marR="0" rtl="0" algn="l">
              <a:spcBef>
                <a:spcPts val="0"/>
              </a:spcBef>
              <a:spcAft>
                <a:spcPts val="0"/>
              </a:spcAft>
              <a:buClr>
                <a:srgbClr val="FFFF84"/>
              </a:buClr>
              <a:buSzPts val="1200"/>
              <a:buFont typeface="Noto Sans Symbols"/>
              <a:buNone/>
            </a:pPr>
            <a:r>
              <a:rPr lang="en-US" sz="1200">
                <a:solidFill>
                  <a:srgbClr val="FFFF84"/>
                </a:solidFill>
                <a:latin typeface="Arial"/>
                <a:ea typeface="Arial"/>
                <a:cs typeface="Arial"/>
                <a:sym typeface="Arial"/>
              </a:rPr>
              <a:t>Das stressreiche Ereignis führt zu einer starken Aktivierung des sympathischen Nervensystems, was wiederum eine rasche Erweiterung der Pupille auslöst</a:t>
            </a:r>
            <a:endParaRPr/>
          </a:p>
          <a:p>
            <a:pPr indent="0" lvl="0" marL="0" marR="0" rtl="0" algn="l">
              <a:spcBef>
                <a:spcPts val="0"/>
              </a:spcBef>
              <a:spcAft>
                <a:spcPts val="0"/>
              </a:spcAft>
              <a:buClr>
                <a:schemeClr val="dk1"/>
              </a:buClr>
              <a:buSzPts val="1400"/>
              <a:buFont typeface="Noto Sans Symbols"/>
              <a:buNone/>
            </a:pPr>
            <a:r>
              <a:t/>
            </a:r>
            <a:endParaRPr sz="1400">
              <a:solidFill>
                <a:srgbClr val="FFFF84"/>
              </a:solidFill>
              <a:latin typeface="Arial"/>
              <a:ea typeface="Arial"/>
              <a:cs typeface="Arial"/>
              <a:sym typeface="Arial"/>
            </a:endParaRPr>
          </a:p>
          <a:p>
            <a:pPr indent="0" lvl="0" marL="0" marR="0" rtl="0" algn="l">
              <a:spcBef>
                <a:spcPts val="0"/>
              </a:spcBef>
              <a:spcAft>
                <a:spcPts val="0"/>
              </a:spcAft>
              <a:buClr>
                <a:srgbClr val="FFFF84"/>
              </a:buClr>
              <a:buSzPts val="1200"/>
              <a:buFont typeface="Noto Sans Symbols"/>
              <a:buNone/>
            </a:pPr>
            <a:r>
              <a:rPr i="1" lang="en-US" sz="1200">
                <a:solidFill>
                  <a:srgbClr val="FFFF84"/>
                </a:solidFill>
                <a:latin typeface="Arial"/>
                <a:ea typeface="Arial"/>
                <a:cs typeface="Arial"/>
                <a:sym typeface="Arial"/>
              </a:rPr>
              <a:t>Wird der Schmerz in den klassischen Szenarien von anderen Symptomen begleitet?</a:t>
            </a:r>
            <a:endParaRPr/>
          </a:p>
          <a:p>
            <a:pPr indent="0" lvl="0" marL="0" marR="0" rtl="0" algn="l">
              <a:spcBef>
                <a:spcPts val="0"/>
              </a:spcBef>
              <a:spcAft>
                <a:spcPts val="0"/>
              </a:spcAft>
              <a:buClr>
                <a:srgbClr val="FFFF84"/>
              </a:buClr>
              <a:buSzPts val="1200"/>
              <a:buFont typeface="Noto Sans Symbols"/>
              <a:buNone/>
            </a:pPr>
            <a:r>
              <a:rPr lang="en-US" sz="1200">
                <a:solidFill>
                  <a:srgbClr val="FFFF84"/>
                </a:solidFill>
                <a:latin typeface="Arial"/>
                <a:ea typeface="Arial"/>
                <a:cs typeface="Arial"/>
                <a:sym typeface="Arial"/>
              </a:rPr>
              <a:t>Ja – verminderte Sehschärfe und/oder Lichthöfe um Lichtquellen</a:t>
            </a:r>
            <a:endParaRPr/>
          </a:p>
          <a:p>
            <a:pPr indent="0" lvl="0" marL="0" marR="0" rtl="0" algn="l">
              <a:spcBef>
                <a:spcPts val="0"/>
              </a:spcBef>
              <a:spcAft>
                <a:spcPts val="0"/>
              </a:spcAft>
              <a:buClr>
                <a:schemeClr val="dk1"/>
              </a:buClr>
              <a:buSzPts val="1400"/>
              <a:buFont typeface="Noto Sans Symbols"/>
              <a:buNone/>
            </a:pPr>
            <a:r>
              <a:t/>
            </a:r>
            <a:endParaRPr sz="1400">
              <a:solidFill>
                <a:srgbClr val="FFFF84"/>
              </a:solidFill>
              <a:latin typeface="Arial"/>
              <a:ea typeface="Arial"/>
              <a:cs typeface="Arial"/>
              <a:sym typeface="Arial"/>
            </a:endParaRPr>
          </a:p>
          <a:p>
            <a:pPr indent="0" lvl="0" marL="0" marR="0" rtl="0" algn="l">
              <a:spcBef>
                <a:spcPts val="0"/>
              </a:spcBef>
              <a:spcAft>
                <a:spcPts val="0"/>
              </a:spcAft>
              <a:buClr>
                <a:srgbClr val="FFFF84"/>
              </a:buClr>
              <a:buSzPts val="1200"/>
              <a:buFont typeface="Noto Sans Symbols"/>
              <a:buNone/>
            </a:pPr>
            <a:r>
              <a:rPr i="1" lang="en-US" sz="1200">
                <a:solidFill>
                  <a:srgbClr val="FFFF84"/>
                </a:solidFill>
                <a:latin typeface="Arial"/>
                <a:ea typeface="Arial"/>
                <a:cs typeface="Arial"/>
                <a:sym typeface="Arial"/>
              </a:rPr>
              <a:t>Was ist der Mechanismus für diese Sehstörungen?</a:t>
            </a:r>
            <a:endParaRPr/>
          </a:p>
          <a:p>
            <a:pPr indent="0" lvl="0" marL="0" marR="0" rtl="0" algn="l">
              <a:spcBef>
                <a:spcPts val="0"/>
              </a:spcBef>
              <a:spcAft>
                <a:spcPts val="0"/>
              </a:spcAft>
              <a:buClr>
                <a:srgbClr val="FFFF84"/>
              </a:buClr>
              <a:buSzPts val="1200"/>
              <a:buFont typeface="Noto Sans Symbols"/>
              <a:buNone/>
            </a:pPr>
            <a:r>
              <a:rPr lang="en-US" sz="1200">
                <a:solidFill>
                  <a:srgbClr val="FFFF84"/>
                </a:solidFill>
                <a:latin typeface="Arial"/>
                <a:ea typeface="Arial"/>
                <a:cs typeface="Arial"/>
                <a:sym typeface="Arial"/>
              </a:rPr>
              <a:t>Ein Hornhautödem als Folge des plötzlichen und dramatischen Anstiegs des Augeninnendrucks</a:t>
            </a:r>
            <a:endParaRPr/>
          </a:p>
        </p:txBody>
      </p:sp>
      <p:sp>
        <p:nvSpPr>
          <p:cNvPr id="1707" name="Google Shape;1707;p133"/>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A</a:t>
            </a:r>
            <a:endParaRPr/>
          </a:p>
        </p:txBody>
      </p:sp>
      <p:sp>
        <p:nvSpPr>
          <p:cNvPr id="1708" name="Google Shape;1708;p133"/>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 </a:t>
            </a:r>
            <a:r>
              <a:rPr b="1" lang="en-US" sz="1200">
                <a:solidFill>
                  <a:schemeClr val="dk1"/>
                </a:solidFill>
                <a:latin typeface="Arial"/>
                <a:ea typeface="Arial"/>
                <a:cs typeface="Arial"/>
                <a:sym typeface="Arial"/>
              </a:rPr>
              <a:t>FITB</a:t>
            </a:r>
            <a:endParaRPr/>
          </a:p>
        </p:txBody>
      </p:sp>
    </p:spTree>
  </p:cSld>
  <p:clrMapOvr>
    <a:masterClrMapping/>
  </p:clrMapOvr>
</p:sld>
</file>

<file path=ppt/slides/slide1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3" name="Shape 1713"/>
        <p:cNvGrpSpPr/>
        <p:nvPr/>
      </p:nvGrpSpPr>
      <p:grpSpPr>
        <a:xfrm>
          <a:off x="0" y="0"/>
          <a:ext cx="0" cy="0"/>
          <a:chOff x="0" y="0"/>
          <a:chExt cx="0" cy="0"/>
        </a:xfrm>
      </p:grpSpPr>
      <p:graphicFrame>
        <p:nvGraphicFramePr>
          <p:cNvPr id="1714" name="Google Shape;1714;p134"/>
          <p:cNvGraphicFramePr/>
          <p:nvPr/>
        </p:nvGraphicFramePr>
        <p:xfrm>
          <a:off x="457200" y="1676400"/>
          <a:ext cx="3000000" cy="3000000"/>
        </p:xfrm>
        <a:graphic>
          <a:graphicData uri="http://schemas.openxmlformats.org/drawingml/2006/table">
            <a:tbl>
              <a:tblPr>
                <a:noFill/>
                <a:tableStyleId>{02B07537-624C-4EAD-A9AA-E5A35CE8A65F}</a:tableStyleId>
              </a:tblPr>
              <a:tblGrid>
                <a:gridCol w="2743200"/>
                <a:gridCol w="2743200"/>
                <a:gridCol w="2743200"/>
              </a:tblGrid>
              <a:tr h="406400">
                <a:tc>
                  <a:txBody>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BFBFBF"/>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1"/>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PEX</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i="0" lang="en-US" sz="1200" u="none" cap="none" strike="noStrike">
                          <a:solidFill>
                            <a:schemeClr val="dk1"/>
                          </a:solidFill>
                          <a:latin typeface="Arial"/>
                          <a:ea typeface="Arial"/>
                          <a:cs typeface="Arial"/>
                          <a:sym typeface="Arial"/>
                        </a:rPr>
                        <a:t>PDS/PG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Alter</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 &lt; 50 J, meist  &gt; 70 J</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20er – 40er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Geschlechtspräferenz</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F &gt; 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M &gt; F</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Kammerwinkelstatus</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Enger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Weit geöffnet</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Wo ist die Iris durchscheinend?</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Pupillensaum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Radiär, mittlere Peripherie</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Krukenberg-Spindel – 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Sampaolesi-Linie – 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Systemische Erkrankung?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Ja</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Nein</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Erhöhtes Risiko für Komplikationen während der CE?</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Ja</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Nein</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Beschwert sich der Patient über Augenschmerzen?</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Nein</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762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r>
            </a:tbl>
          </a:graphicData>
        </a:graphic>
      </p:graphicFrame>
      <p:sp>
        <p:nvSpPr>
          <p:cNvPr id="1715" name="Google Shape;1715;p134"/>
          <p:cNvSpPr txBox="1"/>
          <p:nvPr>
            <p:ph idx="12" type="sldNum"/>
          </p:nvPr>
        </p:nvSpPr>
        <p:spPr>
          <a:xfrm>
            <a:off x="7010400" y="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1716" name="Google Shape;1716;p134"/>
          <p:cNvSpPr txBox="1"/>
          <p:nvPr/>
        </p:nvSpPr>
        <p:spPr>
          <a:xfrm>
            <a:off x="685800" y="1066800"/>
            <a:ext cx="7772400" cy="32889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Clr>
                <a:srgbClr val="0000FF"/>
              </a:buClr>
              <a:buSzPts val="1200"/>
              <a:buFont typeface="Noto Sans Symbols"/>
              <a:buNone/>
            </a:pPr>
            <a:r>
              <a:rPr i="1" lang="en-US" sz="1200">
                <a:solidFill>
                  <a:srgbClr val="0000FF"/>
                </a:solidFill>
                <a:latin typeface="Arial"/>
                <a:ea typeface="Arial"/>
                <a:cs typeface="Arial"/>
                <a:sym typeface="Arial"/>
              </a:rPr>
              <a:t>Was ist die Ursache für Schmerzen bei PDS?</a:t>
            </a:r>
            <a:endParaRPr/>
          </a:p>
          <a:p>
            <a:pPr indent="0" lvl="0" marL="0" rtl="0" algn="l">
              <a:spcBef>
                <a:spcPts val="0"/>
              </a:spcBef>
              <a:spcAft>
                <a:spcPts val="0"/>
              </a:spcAft>
              <a:buClr>
                <a:srgbClr val="0000FF"/>
              </a:buClr>
              <a:buSzPts val="1200"/>
              <a:buFont typeface="Noto Sans Symbols"/>
              <a:buNone/>
            </a:pPr>
            <a:r>
              <a:rPr lang="en-US" sz="1200">
                <a:solidFill>
                  <a:srgbClr val="0000FF"/>
                </a:solidFill>
              </a:rPr>
              <a:t>Es wird angenommen, dass dies durch einen sekundären Augeninnendruckanstieg infolge einer plötzlichen und starken Pigmentfreisetzung verursacht </a:t>
            </a:r>
            <a:r>
              <a:rPr lang="en-US" sz="1200">
                <a:solidFill>
                  <a:srgbClr val="0000FF"/>
                </a:solidFill>
                <a:extLst>
                  <a:ext uri="http://customooxmlschemas.google.com/">
                    <go:slidesCustomData xmlns:go="http://customooxmlschemas.google.com/" textRoundtripDataId="79"/>
                  </a:ext>
                </a:extLst>
              </a:rPr>
              <a:t>wird</a:t>
            </a:r>
            <a:r>
              <a:rPr lang="en-US" sz="1200">
                <a:solidFill>
                  <a:srgbClr val="0000FF"/>
                </a:solidFill>
              </a:rPr>
              <a:t>.</a:t>
            </a:r>
            <a:endParaRPr/>
          </a:p>
          <a:p>
            <a:pPr indent="0" lvl="0" marL="0" marR="0" rtl="0" algn="l">
              <a:spcBef>
                <a:spcPts val="0"/>
              </a:spcBef>
              <a:spcAft>
                <a:spcPts val="0"/>
              </a:spcAft>
              <a:buClr>
                <a:schemeClr val="dk1"/>
              </a:buClr>
              <a:buSzPts val="1400"/>
              <a:buFont typeface="Noto Sans Symbols"/>
              <a:buNone/>
            </a:pPr>
            <a:r>
              <a:t/>
            </a:r>
            <a:endParaRPr sz="1400">
              <a:solidFill>
                <a:srgbClr val="0000FF"/>
              </a:solidFill>
              <a:latin typeface="Arial"/>
              <a:ea typeface="Arial"/>
              <a:cs typeface="Arial"/>
              <a:sym typeface="Arial"/>
            </a:endParaRPr>
          </a:p>
          <a:p>
            <a:pPr indent="0" lvl="0" marL="0" marR="0" rtl="0" algn="l">
              <a:spcBef>
                <a:spcPts val="0"/>
              </a:spcBef>
              <a:spcAft>
                <a:spcPts val="0"/>
              </a:spcAft>
              <a:buClr>
                <a:srgbClr val="0000FF"/>
              </a:buClr>
              <a:buSzPts val="1200"/>
              <a:buFont typeface="Noto Sans Symbols"/>
              <a:buNone/>
            </a:pPr>
            <a:r>
              <a:rPr i="1" lang="en-US" sz="1200">
                <a:solidFill>
                  <a:srgbClr val="0000FF"/>
                </a:solidFill>
                <a:latin typeface="Arial"/>
                <a:ea typeface="Arial"/>
                <a:cs typeface="Arial"/>
                <a:sym typeface="Arial"/>
              </a:rPr>
              <a:t>In welchen Situationen ist mit einer plötzlichen und erheblichen Freisetzung von Pigment zu rechnen?</a:t>
            </a:r>
            <a:endParaRPr/>
          </a:p>
          <a:p>
            <a:pPr indent="0" lvl="0" marL="0" marR="0" rtl="0" algn="l">
              <a:spcBef>
                <a:spcPts val="0"/>
              </a:spcBef>
              <a:spcAft>
                <a:spcPts val="0"/>
              </a:spcAft>
              <a:buClr>
                <a:srgbClr val="0000FF"/>
              </a:buClr>
              <a:buSzPts val="1200"/>
              <a:buFont typeface="Noto Sans Symbols"/>
              <a:buNone/>
            </a:pPr>
            <a:r>
              <a:rPr lang="en-US" sz="1200">
                <a:solidFill>
                  <a:srgbClr val="0000FF"/>
                </a:solidFill>
                <a:latin typeface="Arial"/>
                <a:ea typeface="Arial"/>
                <a:cs typeface="Arial"/>
                <a:sym typeface="Arial"/>
              </a:rPr>
              <a:t>Das klassische Beispiel ist ein junger erwachsener Mann, der während des Sports oder nach einem emotionalen  Ereignis plötzlich auftretende, aber vorübergehende Augenschmerzen verspürt.</a:t>
            </a:r>
            <a:endParaRPr/>
          </a:p>
          <a:p>
            <a:pPr indent="0" lvl="0" marL="0" marR="0" rtl="0" algn="l">
              <a:spcBef>
                <a:spcPts val="0"/>
              </a:spcBef>
              <a:spcAft>
                <a:spcPts val="0"/>
              </a:spcAft>
              <a:buClr>
                <a:schemeClr val="dk1"/>
              </a:buClr>
              <a:buSzPts val="1400"/>
              <a:buFont typeface="Noto Sans Symbols"/>
              <a:buNone/>
            </a:pPr>
            <a:r>
              <a:t/>
            </a:r>
            <a:endParaRPr sz="1400">
              <a:solidFill>
                <a:srgbClr val="0000FF"/>
              </a:solidFill>
              <a:latin typeface="Arial"/>
              <a:ea typeface="Arial"/>
              <a:cs typeface="Arial"/>
              <a:sym typeface="Arial"/>
            </a:endParaRPr>
          </a:p>
          <a:p>
            <a:pPr indent="0" lvl="0" marL="0" marR="0" rtl="0" algn="l">
              <a:spcBef>
                <a:spcPts val="0"/>
              </a:spcBef>
              <a:spcAft>
                <a:spcPts val="0"/>
              </a:spcAft>
              <a:buClr>
                <a:srgbClr val="0000FF"/>
              </a:buClr>
              <a:buSzPts val="1200"/>
              <a:buFont typeface="Noto Sans Symbols"/>
              <a:buNone/>
            </a:pPr>
            <a:r>
              <a:rPr i="1" lang="en-US" sz="1200">
                <a:solidFill>
                  <a:srgbClr val="0000FF"/>
                </a:solidFill>
                <a:latin typeface="Arial"/>
                <a:ea typeface="Arial"/>
                <a:cs typeface="Arial"/>
                <a:sym typeface="Arial"/>
              </a:rPr>
              <a:t>Warum ist zu erwarten, dass solche Situationen eine Pigmentfreisetzung hervorrufen?</a:t>
            </a:r>
            <a:endParaRPr i="1" sz="1400">
              <a:solidFill>
                <a:srgbClr val="FFFF84"/>
              </a:solidFill>
              <a:latin typeface="Arial"/>
              <a:ea typeface="Arial"/>
              <a:cs typeface="Arial"/>
              <a:sym typeface="Arial"/>
            </a:endParaRPr>
          </a:p>
          <a:p>
            <a:pPr indent="0" lvl="0" marL="0" marR="0" rtl="0" algn="l">
              <a:spcBef>
                <a:spcPts val="0"/>
              </a:spcBef>
              <a:spcAft>
                <a:spcPts val="0"/>
              </a:spcAft>
              <a:buClr>
                <a:srgbClr val="FFFF84"/>
              </a:buClr>
              <a:buSzPts val="1200"/>
              <a:buFont typeface="Noto Sans Symbols"/>
              <a:buNone/>
            </a:pPr>
            <a:r>
              <a:rPr lang="en-US" sz="1200">
                <a:solidFill>
                  <a:srgbClr val="FFFF84"/>
                </a:solidFill>
                <a:latin typeface="Arial"/>
                <a:ea typeface="Arial"/>
                <a:cs typeface="Arial"/>
                <a:sym typeface="Arial"/>
              </a:rPr>
              <a:t>Das stressreiche Ereignis führt zu einer starken Aktivierung des sympathischen Nervensystems, was wiederum eine rasche Erweiterung der Pupille auslöst</a:t>
            </a:r>
            <a:endParaRPr/>
          </a:p>
          <a:p>
            <a:pPr indent="0" lvl="0" marL="0" marR="0" rtl="0" algn="l">
              <a:spcBef>
                <a:spcPts val="0"/>
              </a:spcBef>
              <a:spcAft>
                <a:spcPts val="0"/>
              </a:spcAft>
              <a:buClr>
                <a:schemeClr val="dk1"/>
              </a:buClr>
              <a:buSzPts val="1400"/>
              <a:buFont typeface="Noto Sans Symbols"/>
              <a:buNone/>
            </a:pPr>
            <a:r>
              <a:t/>
            </a:r>
            <a:endParaRPr sz="1400">
              <a:solidFill>
                <a:srgbClr val="FFFF84"/>
              </a:solidFill>
              <a:latin typeface="Arial"/>
              <a:ea typeface="Arial"/>
              <a:cs typeface="Arial"/>
              <a:sym typeface="Arial"/>
            </a:endParaRPr>
          </a:p>
          <a:p>
            <a:pPr indent="0" lvl="0" marL="0" marR="0" rtl="0" algn="l">
              <a:spcBef>
                <a:spcPts val="0"/>
              </a:spcBef>
              <a:spcAft>
                <a:spcPts val="0"/>
              </a:spcAft>
              <a:buClr>
                <a:srgbClr val="FFFF84"/>
              </a:buClr>
              <a:buSzPts val="1200"/>
              <a:buFont typeface="Noto Sans Symbols"/>
              <a:buNone/>
            </a:pPr>
            <a:r>
              <a:rPr i="1" lang="en-US" sz="1200">
                <a:solidFill>
                  <a:srgbClr val="FFFF84"/>
                </a:solidFill>
                <a:latin typeface="Arial"/>
                <a:ea typeface="Arial"/>
                <a:cs typeface="Arial"/>
                <a:sym typeface="Arial"/>
              </a:rPr>
              <a:t>Wird der Schmerz in den klassischen Szenarien von anderen Symptomen begleitet?</a:t>
            </a:r>
            <a:endParaRPr/>
          </a:p>
          <a:p>
            <a:pPr indent="0" lvl="0" marL="0" marR="0" rtl="0" algn="l">
              <a:spcBef>
                <a:spcPts val="0"/>
              </a:spcBef>
              <a:spcAft>
                <a:spcPts val="0"/>
              </a:spcAft>
              <a:buClr>
                <a:srgbClr val="FFFF84"/>
              </a:buClr>
              <a:buSzPts val="1200"/>
              <a:buFont typeface="Noto Sans Symbols"/>
              <a:buNone/>
            </a:pPr>
            <a:r>
              <a:rPr lang="en-US" sz="1200">
                <a:solidFill>
                  <a:srgbClr val="FFFF84"/>
                </a:solidFill>
                <a:latin typeface="Arial"/>
                <a:ea typeface="Arial"/>
                <a:cs typeface="Arial"/>
                <a:sym typeface="Arial"/>
              </a:rPr>
              <a:t>Ja – verminderte Sehschärfe und/oder Lichthöfe um Lichtquellen</a:t>
            </a:r>
            <a:endParaRPr/>
          </a:p>
          <a:p>
            <a:pPr indent="0" lvl="0" marL="0" marR="0" rtl="0" algn="l">
              <a:spcBef>
                <a:spcPts val="0"/>
              </a:spcBef>
              <a:spcAft>
                <a:spcPts val="0"/>
              </a:spcAft>
              <a:buClr>
                <a:schemeClr val="dk1"/>
              </a:buClr>
              <a:buSzPts val="1400"/>
              <a:buFont typeface="Noto Sans Symbols"/>
              <a:buNone/>
            </a:pPr>
            <a:r>
              <a:t/>
            </a:r>
            <a:endParaRPr sz="1400">
              <a:solidFill>
                <a:srgbClr val="FFFF84"/>
              </a:solidFill>
              <a:latin typeface="Arial"/>
              <a:ea typeface="Arial"/>
              <a:cs typeface="Arial"/>
              <a:sym typeface="Arial"/>
            </a:endParaRPr>
          </a:p>
          <a:p>
            <a:pPr indent="0" lvl="0" marL="0" marR="0" rtl="0" algn="l">
              <a:spcBef>
                <a:spcPts val="0"/>
              </a:spcBef>
              <a:spcAft>
                <a:spcPts val="0"/>
              </a:spcAft>
              <a:buClr>
                <a:srgbClr val="FFFF84"/>
              </a:buClr>
              <a:buSzPts val="1200"/>
              <a:buFont typeface="Noto Sans Symbols"/>
              <a:buNone/>
            </a:pPr>
            <a:r>
              <a:rPr i="1" lang="en-US" sz="1200">
                <a:solidFill>
                  <a:srgbClr val="FFFF84"/>
                </a:solidFill>
                <a:latin typeface="Arial"/>
                <a:ea typeface="Arial"/>
                <a:cs typeface="Arial"/>
                <a:sym typeface="Arial"/>
              </a:rPr>
              <a:t>Was ist der Mechanismus für diese Sehstörungen?</a:t>
            </a:r>
            <a:endParaRPr/>
          </a:p>
          <a:p>
            <a:pPr indent="0" lvl="0" marL="0" marR="0" rtl="0" algn="l">
              <a:spcBef>
                <a:spcPts val="0"/>
              </a:spcBef>
              <a:spcAft>
                <a:spcPts val="0"/>
              </a:spcAft>
              <a:buClr>
                <a:srgbClr val="FFFF84"/>
              </a:buClr>
              <a:buSzPts val="1200"/>
              <a:buFont typeface="Noto Sans Symbols"/>
              <a:buNone/>
            </a:pPr>
            <a:r>
              <a:rPr lang="en-US" sz="1200">
                <a:solidFill>
                  <a:srgbClr val="FFFF84"/>
                </a:solidFill>
                <a:latin typeface="Arial"/>
                <a:ea typeface="Arial"/>
                <a:cs typeface="Arial"/>
                <a:sym typeface="Arial"/>
              </a:rPr>
              <a:t>Ein Hornhautödem als Folge des plötzlichen und dramatischen Anstiegs des Augeninnendrucks</a:t>
            </a:r>
            <a:endParaRPr/>
          </a:p>
        </p:txBody>
      </p:sp>
      <p:sp>
        <p:nvSpPr>
          <p:cNvPr id="1717" name="Google Shape;1717;p134"/>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Q</a:t>
            </a:r>
            <a:endParaRPr/>
          </a:p>
        </p:txBody>
      </p:sp>
      <p:sp>
        <p:nvSpPr>
          <p:cNvPr id="1718" name="Google Shape;1718;p134"/>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 </a:t>
            </a:r>
            <a:r>
              <a:rPr b="1" lang="en-US" sz="1200">
                <a:solidFill>
                  <a:schemeClr val="dk1"/>
                </a:solidFill>
                <a:latin typeface="Arial"/>
                <a:ea typeface="Arial"/>
                <a:cs typeface="Arial"/>
                <a:sym typeface="Arial"/>
              </a:rPr>
              <a:t>FITB</a:t>
            </a:r>
            <a:endParaRPr/>
          </a:p>
        </p:txBody>
      </p:sp>
    </p:spTree>
  </p:cSld>
  <p:clrMapOvr>
    <a:masterClrMapping/>
  </p:clrMapOvr>
</p:sld>
</file>

<file path=ppt/slides/slide1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3" name="Shape 1723"/>
        <p:cNvGrpSpPr/>
        <p:nvPr/>
      </p:nvGrpSpPr>
      <p:grpSpPr>
        <a:xfrm>
          <a:off x="0" y="0"/>
          <a:ext cx="0" cy="0"/>
          <a:chOff x="0" y="0"/>
          <a:chExt cx="0" cy="0"/>
        </a:xfrm>
      </p:grpSpPr>
      <p:graphicFrame>
        <p:nvGraphicFramePr>
          <p:cNvPr id="1724" name="Google Shape;1724;p135"/>
          <p:cNvGraphicFramePr/>
          <p:nvPr/>
        </p:nvGraphicFramePr>
        <p:xfrm>
          <a:off x="457200" y="1676400"/>
          <a:ext cx="3000000" cy="3000000"/>
        </p:xfrm>
        <a:graphic>
          <a:graphicData uri="http://schemas.openxmlformats.org/drawingml/2006/table">
            <a:tbl>
              <a:tblPr>
                <a:noFill/>
                <a:tableStyleId>{02B07537-624C-4EAD-A9AA-E5A35CE8A65F}</a:tableStyleId>
              </a:tblPr>
              <a:tblGrid>
                <a:gridCol w="2743200"/>
                <a:gridCol w="2743200"/>
                <a:gridCol w="2743200"/>
              </a:tblGrid>
              <a:tr h="406400">
                <a:tc>
                  <a:txBody>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BFBFBF"/>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1"/>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PEX</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i="0" lang="en-US" sz="1200" u="none" cap="none" strike="noStrike">
                          <a:solidFill>
                            <a:schemeClr val="dk1"/>
                          </a:solidFill>
                          <a:latin typeface="Arial"/>
                          <a:ea typeface="Arial"/>
                          <a:cs typeface="Arial"/>
                          <a:sym typeface="Arial"/>
                        </a:rPr>
                        <a:t>PDS/PG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Alter</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 &lt; 50 J, meist  &gt; 70 J</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20er – 40er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Geschlechtspräferenz</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F &gt; 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M &gt; F</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Kammerwinkelstatus</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Enger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Weit geöffnet</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Wo ist die Iris durchscheinend?</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Pupillensaum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Radiär, mittlere Peripherie</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Krukenberg-Spindel – 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Sampaolesi-Linie – 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Systemische Erkrankung?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Ja</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Nein</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Erhöhtes Risiko für Komplikationen während der CE?</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Ja</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Nein</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Beschwert sich der Patient über Augenschmerzen?</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Nein</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762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r>
            </a:tbl>
          </a:graphicData>
        </a:graphic>
      </p:graphicFrame>
      <p:sp>
        <p:nvSpPr>
          <p:cNvPr id="1725" name="Google Shape;1725;p135"/>
          <p:cNvSpPr txBox="1"/>
          <p:nvPr>
            <p:ph idx="12" type="sldNum"/>
          </p:nvPr>
        </p:nvSpPr>
        <p:spPr>
          <a:xfrm>
            <a:off x="7010400" y="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1726" name="Google Shape;1726;p135"/>
          <p:cNvSpPr txBox="1"/>
          <p:nvPr/>
        </p:nvSpPr>
        <p:spPr>
          <a:xfrm>
            <a:off x="685800" y="1066800"/>
            <a:ext cx="7772400" cy="32889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Clr>
                <a:srgbClr val="0000FF"/>
              </a:buClr>
              <a:buSzPts val="1200"/>
              <a:buFont typeface="Noto Sans Symbols"/>
              <a:buNone/>
            </a:pPr>
            <a:r>
              <a:rPr i="1" lang="en-US" sz="1200">
                <a:solidFill>
                  <a:srgbClr val="0000FF"/>
                </a:solidFill>
                <a:latin typeface="Arial"/>
                <a:ea typeface="Arial"/>
                <a:cs typeface="Arial"/>
                <a:sym typeface="Arial"/>
              </a:rPr>
              <a:t>Was ist die Ursache für Schmerzen bei PDS?</a:t>
            </a:r>
            <a:endParaRPr/>
          </a:p>
          <a:p>
            <a:pPr indent="0" lvl="0" marL="0" rtl="0" algn="l">
              <a:spcBef>
                <a:spcPts val="0"/>
              </a:spcBef>
              <a:spcAft>
                <a:spcPts val="0"/>
              </a:spcAft>
              <a:buClr>
                <a:srgbClr val="0000FF"/>
              </a:buClr>
              <a:buSzPts val="1200"/>
              <a:buFont typeface="Noto Sans Symbols"/>
              <a:buNone/>
            </a:pPr>
            <a:r>
              <a:rPr lang="en-US" sz="1200">
                <a:solidFill>
                  <a:srgbClr val="0000FF"/>
                </a:solidFill>
              </a:rPr>
              <a:t>Es wird angenommen, dass dies durch einen sekundären Augeninnendruckanstieg infolge einer plötzlichen und starken Pigmentfreisetzung verursacht </a:t>
            </a:r>
            <a:r>
              <a:rPr lang="en-US" sz="1200">
                <a:solidFill>
                  <a:srgbClr val="0000FF"/>
                </a:solidFill>
                <a:extLst>
                  <a:ext uri="http://customooxmlschemas.google.com/">
                    <go:slidesCustomData xmlns:go="http://customooxmlschemas.google.com/" textRoundtripDataId="80"/>
                  </a:ext>
                </a:extLst>
              </a:rPr>
              <a:t>wird</a:t>
            </a:r>
            <a:r>
              <a:rPr lang="en-US" sz="1200">
                <a:solidFill>
                  <a:srgbClr val="0000FF"/>
                </a:solidFill>
              </a:rPr>
              <a:t>.</a:t>
            </a:r>
            <a:endParaRPr/>
          </a:p>
          <a:p>
            <a:pPr indent="0" lvl="0" marL="0" marR="0" rtl="0" algn="l">
              <a:spcBef>
                <a:spcPts val="0"/>
              </a:spcBef>
              <a:spcAft>
                <a:spcPts val="0"/>
              </a:spcAft>
              <a:buClr>
                <a:schemeClr val="dk1"/>
              </a:buClr>
              <a:buSzPts val="1400"/>
              <a:buFont typeface="Noto Sans Symbols"/>
              <a:buNone/>
            </a:pPr>
            <a:r>
              <a:t/>
            </a:r>
            <a:endParaRPr sz="1400">
              <a:solidFill>
                <a:srgbClr val="0000FF"/>
              </a:solidFill>
              <a:latin typeface="Arial"/>
              <a:ea typeface="Arial"/>
              <a:cs typeface="Arial"/>
              <a:sym typeface="Arial"/>
            </a:endParaRPr>
          </a:p>
          <a:p>
            <a:pPr indent="0" lvl="0" marL="0" marR="0" rtl="0" algn="l">
              <a:spcBef>
                <a:spcPts val="0"/>
              </a:spcBef>
              <a:spcAft>
                <a:spcPts val="0"/>
              </a:spcAft>
              <a:buClr>
                <a:srgbClr val="0000FF"/>
              </a:buClr>
              <a:buSzPts val="1200"/>
              <a:buFont typeface="Noto Sans Symbols"/>
              <a:buNone/>
            </a:pPr>
            <a:r>
              <a:rPr i="1" lang="en-US" sz="1200">
                <a:solidFill>
                  <a:srgbClr val="0000FF"/>
                </a:solidFill>
                <a:latin typeface="Arial"/>
                <a:ea typeface="Arial"/>
                <a:cs typeface="Arial"/>
                <a:sym typeface="Arial"/>
              </a:rPr>
              <a:t>In welchen Situationen ist mit einer plötzlichen und erheblichen Freisetzung von Pigment zu rechnen?</a:t>
            </a:r>
            <a:endParaRPr/>
          </a:p>
          <a:p>
            <a:pPr indent="0" lvl="0" marL="0" marR="0" rtl="0" algn="l">
              <a:spcBef>
                <a:spcPts val="0"/>
              </a:spcBef>
              <a:spcAft>
                <a:spcPts val="0"/>
              </a:spcAft>
              <a:buClr>
                <a:srgbClr val="0000FF"/>
              </a:buClr>
              <a:buSzPts val="1200"/>
              <a:buFont typeface="Noto Sans Symbols"/>
              <a:buNone/>
            </a:pPr>
            <a:r>
              <a:rPr lang="en-US" sz="1200">
                <a:solidFill>
                  <a:srgbClr val="0000FF"/>
                </a:solidFill>
                <a:latin typeface="Arial"/>
                <a:ea typeface="Arial"/>
                <a:cs typeface="Arial"/>
                <a:sym typeface="Arial"/>
              </a:rPr>
              <a:t>Das klassische Beispiel ist ein junger erwachsener Mann, der während des </a:t>
            </a:r>
            <a:r>
              <a:rPr lang="en-US" sz="1200">
                <a:solidFill>
                  <a:srgbClr val="0000FF"/>
                </a:solidFill>
              </a:rPr>
              <a:t>Sports</a:t>
            </a:r>
            <a:r>
              <a:rPr lang="en-US" sz="1200">
                <a:solidFill>
                  <a:srgbClr val="0000FF"/>
                </a:solidFill>
                <a:latin typeface="Arial"/>
                <a:ea typeface="Arial"/>
                <a:cs typeface="Arial"/>
                <a:sym typeface="Arial"/>
              </a:rPr>
              <a:t> oder nach einem emotionalen  Ereignis plötzlich auftretende, aber vorübergehende Augenschmerzen verspürt.</a:t>
            </a:r>
            <a:endParaRPr/>
          </a:p>
          <a:p>
            <a:pPr indent="0" lvl="0" marL="0" marR="0" rtl="0" algn="l">
              <a:spcBef>
                <a:spcPts val="0"/>
              </a:spcBef>
              <a:spcAft>
                <a:spcPts val="0"/>
              </a:spcAft>
              <a:buClr>
                <a:schemeClr val="dk1"/>
              </a:buClr>
              <a:buSzPts val="1400"/>
              <a:buFont typeface="Noto Sans Symbols"/>
              <a:buNone/>
            </a:pPr>
            <a:r>
              <a:t/>
            </a:r>
            <a:endParaRPr sz="1400">
              <a:solidFill>
                <a:srgbClr val="0000FF"/>
              </a:solidFill>
              <a:latin typeface="Arial"/>
              <a:ea typeface="Arial"/>
              <a:cs typeface="Arial"/>
              <a:sym typeface="Arial"/>
            </a:endParaRPr>
          </a:p>
          <a:p>
            <a:pPr indent="0" lvl="0" marL="0" marR="0" rtl="0" algn="l">
              <a:spcBef>
                <a:spcPts val="0"/>
              </a:spcBef>
              <a:spcAft>
                <a:spcPts val="0"/>
              </a:spcAft>
              <a:buClr>
                <a:srgbClr val="0000FF"/>
              </a:buClr>
              <a:buSzPts val="1200"/>
              <a:buFont typeface="Noto Sans Symbols"/>
              <a:buNone/>
            </a:pPr>
            <a:r>
              <a:rPr i="1" lang="en-US" sz="1200">
                <a:solidFill>
                  <a:srgbClr val="0000FF"/>
                </a:solidFill>
                <a:latin typeface="Arial"/>
                <a:ea typeface="Arial"/>
                <a:cs typeface="Arial"/>
                <a:sym typeface="Arial"/>
              </a:rPr>
              <a:t>Warum ist zu erwarten, dass solche Situationen eine Pigmentfreisetzung hervorrufen?</a:t>
            </a:r>
            <a:endParaRPr/>
          </a:p>
          <a:p>
            <a:pPr indent="0" lvl="0" marL="0" marR="0" rtl="0" algn="l">
              <a:spcBef>
                <a:spcPts val="0"/>
              </a:spcBef>
              <a:spcAft>
                <a:spcPts val="0"/>
              </a:spcAft>
              <a:buClr>
                <a:srgbClr val="0000FF"/>
              </a:buClr>
              <a:buSzPts val="1200"/>
              <a:buFont typeface="Noto Sans Symbols"/>
              <a:buNone/>
            </a:pPr>
            <a:r>
              <a:rPr lang="en-US" sz="1200">
                <a:solidFill>
                  <a:srgbClr val="0000FF"/>
                </a:solidFill>
                <a:latin typeface="Arial"/>
                <a:ea typeface="Arial"/>
                <a:cs typeface="Arial"/>
                <a:sym typeface="Arial"/>
              </a:rPr>
              <a:t>Das stressreiche Ereignis führt zu einer starken Aktivierung des sympathischen Nervensystems, was wiederum eine rasche Erweiterung der Pupille auslöst.</a:t>
            </a:r>
            <a:endParaRPr sz="1400">
              <a:solidFill>
                <a:srgbClr val="FFFF84"/>
              </a:solidFill>
              <a:latin typeface="Arial"/>
              <a:ea typeface="Arial"/>
              <a:cs typeface="Arial"/>
              <a:sym typeface="Arial"/>
            </a:endParaRPr>
          </a:p>
          <a:p>
            <a:pPr indent="0" lvl="0" marL="0" marR="0" rtl="0" algn="l">
              <a:spcBef>
                <a:spcPts val="0"/>
              </a:spcBef>
              <a:spcAft>
                <a:spcPts val="0"/>
              </a:spcAft>
              <a:buClr>
                <a:schemeClr val="dk1"/>
              </a:buClr>
              <a:buSzPts val="1400"/>
              <a:buFont typeface="Noto Sans Symbols"/>
              <a:buNone/>
            </a:pPr>
            <a:r>
              <a:t/>
            </a:r>
            <a:endParaRPr sz="1400">
              <a:solidFill>
                <a:srgbClr val="FFFF84"/>
              </a:solidFill>
              <a:latin typeface="Arial"/>
              <a:ea typeface="Arial"/>
              <a:cs typeface="Arial"/>
              <a:sym typeface="Arial"/>
            </a:endParaRPr>
          </a:p>
          <a:p>
            <a:pPr indent="0" lvl="0" marL="0" marR="0" rtl="0" algn="l">
              <a:spcBef>
                <a:spcPts val="0"/>
              </a:spcBef>
              <a:spcAft>
                <a:spcPts val="0"/>
              </a:spcAft>
              <a:buClr>
                <a:srgbClr val="FFFF84"/>
              </a:buClr>
              <a:buSzPts val="1200"/>
              <a:buFont typeface="Noto Sans Symbols"/>
              <a:buNone/>
            </a:pPr>
            <a:r>
              <a:rPr i="1" lang="en-US" sz="1200">
                <a:solidFill>
                  <a:srgbClr val="FFFF84"/>
                </a:solidFill>
                <a:latin typeface="Arial"/>
                <a:ea typeface="Arial"/>
                <a:cs typeface="Arial"/>
                <a:sym typeface="Arial"/>
              </a:rPr>
              <a:t>Wird der Schmerz in den klassischen Szenarien von anderen Symptomen begleitet?</a:t>
            </a:r>
            <a:endParaRPr/>
          </a:p>
          <a:p>
            <a:pPr indent="0" lvl="0" marL="0" marR="0" rtl="0" algn="l">
              <a:spcBef>
                <a:spcPts val="0"/>
              </a:spcBef>
              <a:spcAft>
                <a:spcPts val="0"/>
              </a:spcAft>
              <a:buClr>
                <a:srgbClr val="FFFF84"/>
              </a:buClr>
              <a:buSzPts val="1200"/>
              <a:buFont typeface="Noto Sans Symbols"/>
              <a:buNone/>
            </a:pPr>
            <a:r>
              <a:rPr lang="en-US" sz="1200">
                <a:solidFill>
                  <a:srgbClr val="FFFF84"/>
                </a:solidFill>
                <a:latin typeface="Arial"/>
                <a:ea typeface="Arial"/>
                <a:cs typeface="Arial"/>
                <a:sym typeface="Arial"/>
              </a:rPr>
              <a:t>Ja – verminderte Sehschärfe und/oder Lichthöfe um Lichtquellen</a:t>
            </a:r>
            <a:endParaRPr/>
          </a:p>
          <a:p>
            <a:pPr indent="0" lvl="0" marL="0" marR="0" rtl="0" algn="l">
              <a:spcBef>
                <a:spcPts val="0"/>
              </a:spcBef>
              <a:spcAft>
                <a:spcPts val="0"/>
              </a:spcAft>
              <a:buClr>
                <a:schemeClr val="dk1"/>
              </a:buClr>
              <a:buSzPts val="1400"/>
              <a:buFont typeface="Noto Sans Symbols"/>
              <a:buNone/>
            </a:pPr>
            <a:r>
              <a:t/>
            </a:r>
            <a:endParaRPr sz="1400">
              <a:solidFill>
                <a:srgbClr val="FFFF84"/>
              </a:solidFill>
              <a:latin typeface="Arial"/>
              <a:ea typeface="Arial"/>
              <a:cs typeface="Arial"/>
              <a:sym typeface="Arial"/>
            </a:endParaRPr>
          </a:p>
          <a:p>
            <a:pPr indent="0" lvl="0" marL="0" marR="0" rtl="0" algn="l">
              <a:spcBef>
                <a:spcPts val="0"/>
              </a:spcBef>
              <a:spcAft>
                <a:spcPts val="0"/>
              </a:spcAft>
              <a:buClr>
                <a:srgbClr val="FFFF84"/>
              </a:buClr>
              <a:buSzPts val="1200"/>
              <a:buFont typeface="Noto Sans Symbols"/>
              <a:buNone/>
            </a:pPr>
            <a:r>
              <a:rPr i="1" lang="en-US" sz="1200">
                <a:solidFill>
                  <a:srgbClr val="FFFF84"/>
                </a:solidFill>
                <a:latin typeface="Arial"/>
                <a:ea typeface="Arial"/>
                <a:cs typeface="Arial"/>
                <a:sym typeface="Arial"/>
              </a:rPr>
              <a:t>Was ist der Mechanismus für diese Sehstörungen?</a:t>
            </a:r>
            <a:endParaRPr/>
          </a:p>
          <a:p>
            <a:pPr indent="0" lvl="0" marL="0" marR="0" rtl="0" algn="l">
              <a:spcBef>
                <a:spcPts val="0"/>
              </a:spcBef>
              <a:spcAft>
                <a:spcPts val="0"/>
              </a:spcAft>
              <a:buClr>
                <a:srgbClr val="FFFF84"/>
              </a:buClr>
              <a:buSzPts val="1200"/>
              <a:buFont typeface="Noto Sans Symbols"/>
              <a:buNone/>
            </a:pPr>
            <a:r>
              <a:rPr lang="en-US" sz="1200">
                <a:solidFill>
                  <a:srgbClr val="FFFF84"/>
                </a:solidFill>
                <a:latin typeface="Arial"/>
                <a:ea typeface="Arial"/>
                <a:cs typeface="Arial"/>
                <a:sym typeface="Arial"/>
              </a:rPr>
              <a:t>Ein Hornhautödem als Folge des plötzlichen und dramatischen Anstiegs des Augeninnendrucks</a:t>
            </a:r>
            <a:endParaRPr/>
          </a:p>
        </p:txBody>
      </p:sp>
      <p:sp>
        <p:nvSpPr>
          <p:cNvPr id="1727" name="Google Shape;1727;p135"/>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A</a:t>
            </a:r>
            <a:endParaRPr/>
          </a:p>
        </p:txBody>
      </p:sp>
      <p:sp>
        <p:nvSpPr>
          <p:cNvPr id="1728" name="Google Shape;1728;p135"/>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 </a:t>
            </a:r>
            <a:r>
              <a:rPr b="1" lang="en-US" sz="1200">
                <a:solidFill>
                  <a:schemeClr val="dk1"/>
                </a:solidFill>
                <a:latin typeface="Arial"/>
                <a:ea typeface="Arial"/>
                <a:cs typeface="Arial"/>
                <a:sym typeface="Arial"/>
              </a:rPr>
              <a:t>FITB</a:t>
            </a:r>
            <a:endParaRPr/>
          </a:p>
        </p:txBody>
      </p:sp>
    </p:spTree>
  </p:cSld>
  <p:clrMapOvr>
    <a:masterClrMapping/>
  </p:clrMapOvr>
</p:sld>
</file>

<file path=ppt/slides/slide1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3" name="Shape 1733"/>
        <p:cNvGrpSpPr/>
        <p:nvPr/>
      </p:nvGrpSpPr>
      <p:grpSpPr>
        <a:xfrm>
          <a:off x="0" y="0"/>
          <a:ext cx="0" cy="0"/>
          <a:chOff x="0" y="0"/>
          <a:chExt cx="0" cy="0"/>
        </a:xfrm>
      </p:grpSpPr>
      <p:graphicFrame>
        <p:nvGraphicFramePr>
          <p:cNvPr id="1734" name="Google Shape;1734;p136"/>
          <p:cNvGraphicFramePr/>
          <p:nvPr/>
        </p:nvGraphicFramePr>
        <p:xfrm>
          <a:off x="457200" y="1676400"/>
          <a:ext cx="3000000" cy="3000000"/>
        </p:xfrm>
        <a:graphic>
          <a:graphicData uri="http://schemas.openxmlformats.org/drawingml/2006/table">
            <a:tbl>
              <a:tblPr>
                <a:noFill/>
                <a:tableStyleId>{02B07537-624C-4EAD-A9AA-E5A35CE8A65F}</a:tableStyleId>
              </a:tblPr>
              <a:tblGrid>
                <a:gridCol w="2743200"/>
                <a:gridCol w="2743200"/>
                <a:gridCol w="2743200"/>
              </a:tblGrid>
              <a:tr h="406400">
                <a:tc>
                  <a:txBody>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BFBFBF"/>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1"/>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PEX</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i="0" lang="en-US" sz="1200" u="none" cap="none" strike="noStrike">
                          <a:solidFill>
                            <a:schemeClr val="dk1"/>
                          </a:solidFill>
                          <a:latin typeface="Arial"/>
                          <a:ea typeface="Arial"/>
                          <a:cs typeface="Arial"/>
                          <a:sym typeface="Arial"/>
                        </a:rPr>
                        <a:t>PDS/PG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Alter</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 &lt; 50 J, meist  &gt; 70 J</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20er – 40er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Geschlechtspräferenz</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F &gt; 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M &gt; F</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Kammerwinkelstatus</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Enger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Weit geöffnet</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Wo ist die Iris durchscheinend?</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Pupillensaum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Radiär, mittlere Peripherie</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Krukenberg-Spindel – 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Sampaolesi-Linie – 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Systemische Erkrankung?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Ja</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Nein</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Erhöhtes Risiko für Komplikationen während der CE?</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Ja</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Nein</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Beschwert sich der Patient über Augenschmerzen?</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Nein</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762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r>
            </a:tbl>
          </a:graphicData>
        </a:graphic>
      </p:graphicFrame>
      <p:sp>
        <p:nvSpPr>
          <p:cNvPr id="1735" name="Google Shape;1735;p136"/>
          <p:cNvSpPr txBox="1"/>
          <p:nvPr>
            <p:ph idx="12" type="sldNum"/>
          </p:nvPr>
        </p:nvSpPr>
        <p:spPr>
          <a:xfrm>
            <a:off x="7010400" y="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1736" name="Google Shape;1736;p136"/>
          <p:cNvSpPr txBox="1"/>
          <p:nvPr/>
        </p:nvSpPr>
        <p:spPr>
          <a:xfrm>
            <a:off x="685800" y="1066800"/>
            <a:ext cx="7772400" cy="32889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Clr>
                <a:srgbClr val="0000FF"/>
              </a:buClr>
              <a:buSzPts val="1200"/>
              <a:buFont typeface="Noto Sans Symbols"/>
              <a:buNone/>
            </a:pPr>
            <a:r>
              <a:rPr i="1" lang="en-US" sz="1200">
                <a:solidFill>
                  <a:srgbClr val="0000FF"/>
                </a:solidFill>
                <a:latin typeface="Arial"/>
                <a:ea typeface="Arial"/>
                <a:cs typeface="Arial"/>
                <a:sym typeface="Arial"/>
              </a:rPr>
              <a:t>Was ist die Ursache für Schmerzen bei PDS?</a:t>
            </a:r>
            <a:endParaRPr/>
          </a:p>
          <a:p>
            <a:pPr indent="0" lvl="0" marL="0" rtl="0" algn="l">
              <a:spcBef>
                <a:spcPts val="0"/>
              </a:spcBef>
              <a:spcAft>
                <a:spcPts val="0"/>
              </a:spcAft>
              <a:buClr>
                <a:srgbClr val="0000FF"/>
              </a:buClr>
              <a:buSzPts val="1200"/>
              <a:buFont typeface="Noto Sans Symbols"/>
              <a:buNone/>
            </a:pPr>
            <a:r>
              <a:rPr lang="en-US" sz="1200">
                <a:solidFill>
                  <a:srgbClr val="0000FF"/>
                </a:solidFill>
              </a:rPr>
              <a:t>Es wird angenommen, dass dies durch einen sekundären Augeninnendruckanstieg infolge einer plötzlichen und starken Pigmentfreisetzung verursacht </a:t>
            </a:r>
            <a:r>
              <a:rPr lang="en-US" sz="1200">
                <a:solidFill>
                  <a:srgbClr val="0000FF"/>
                </a:solidFill>
                <a:extLst>
                  <a:ext uri="http://customooxmlschemas.google.com/">
                    <go:slidesCustomData xmlns:go="http://customooxmlschemas.google.com/" textRoundtripDataId="81"/>
                  </a:ext>
                </a:extLst>
              </a:rPr>
              <a:t>wird</a:t>
            </a:r>
            <a:r>
              <a:rPr lang="en-US" sz="1200">
                <a:solidFill>
                  <a:srgbClr val="0000FF"/>
                </a:solidFill>
              </a:rPr>
              <a:t>.</a:t>
            </a:r>
            <a:endParaRPr/>
          </a:p>
          <a:p>
            <a:pPr indent="0" lvl="0" marL="0" marR="0" rtl="0" algn="l">
              <a:spcBef>
                <a:spcPts val="0"/>
              </a:spcBef>
              <a:spcAft>
                <a:spcPts val="0"/>
              </a:spcAft>
              <a:buClr>
                <a:schemeClr val="dk1"/>
              </a:buClr>
              <a:buSzPts val="1400"/>
              <a:buFont typeface="Noto Sans Symbols"/>
              <a:buNone/>
            </a:pPr>
            <a:r>
              <a:t/>
            </a:r>
            <a:endParaRPr sz="1400">
              <a:solidFill>
                <a:srgbClr val="0000FF"/>
              </a:solidFill>
              <a:latin typeface="Arial"/>
              <a:ea typeface="Arial"/>
              <a:cs typeface="Arial"/>
              <a:sym typeface="Arial"/>
            </a:endParaRPr>
          </a:p>
          <a:p>
            <a:pPr indent="0" lvl="0" marL="0" marR="0" rtl="0" algn="l">
              <a:spcBef>
                <a:spcPts val="0"/>
              </a:spcBef>
              <a:spcAft>
                <a:spcPts val="0"/>
              </a:spcAft>
              <a:buClr>
                <a:srgbClr val="0000FF"/>
              </a:buClr>
              <a:buSzPts val="1200"/>
              <a:buFont typeface="Noto Sans Symbols"/>
              <a:buNone/>
            </a:pPr>
            <a:r>
              <a:rPr i="1" lang="en-US" sz="1200">
                <a:solidFill>
                  <a:srgbClr val="0000FF"/>
                </a:solidFill>
                <a:latin typeface="Arial"/>
                <a:ea typeface="Arial"/>
                <a:cs typeface="Arial"/>
                <a:sym typeface="Arial"/>
              </a:rPr>
              <a:t>In welchen Situationen ist mit einer plötzlichen und erheblichen Freisetzung von Pigment zu rechnen?</a:t>
            </a:r>
            <a:endParaRPr/>
          </a:p>
          <a:p>
            <a:pPr indent="0" lvl="0" marL="0" marR="0" rtl="0" algn="l">
              <a:spcBef>
                <a:spcPts val="0"/>
              </a:spcBef>
              <a:spcAft>
                <a:spcPts val="0"/>
              </a:spcAft>
              <a:buClr>
                <a:srgbClr val="0000FF"/>
              </a:buClr>
              <a:buSzPts val="1200"/>
              <a:buFont typeface="Noto Sans Symbols"/>
              <a:buNone/>
            </a:pPr>
            <a:r>
              <a:rPr lang="en-US" sz="1200">
                <a:solidFill>
                  <a:srgbClr val="0000FF"/>
                </a:solidFill>
                <a:latin typeface="Arial"/>
                <a:ea typeface="Arial"/>
                <a:cs typeface="Arial"/>
                <a:sym typeface="Arial"/>
              </a:rPr>
              <a:t>Das klassische Beispiel ist ein junger erwachsener Mann, der während des Sports oder nach einem emotionalen  Ereignis plötzlich auftretende, aber vorübergehende Augenschmerzen verspürt.</a:t>
            </a:r>
            <a:endParaRPr/>
          </a:p>
          <a:p>
            <a:pPr indent="0" lvl="0" marL="0" marR="0" rtl="0" algn="l">
              <a:spcBef>
                <a:spcPts val="0"/>
              </a:spcBef>
              <a:spcAft>
                <a:spcPts val="0"/>
              </a:spcAft>
              <a:buClr>
                <a:schemeClr val="dk1"/>
              </a:buClr>
              <a:buSzPts val="1400"/>
              <a:buFont typeface="Noto Sans Symbols"/>
              <a:buNone/>
            </a:pPr>
            <a:r>
              <a:t/>
            </a:r>
            <a:endParaRPr sz="1400">
              <a:solidFill>
                <a:srgbClr val="0000FF"/>
              </a:solidFill>
              <a:latin typeface="Arial"/>
              <a:ea typeface="Arial"/>
              <a:cs typeface="Arial"/>
              <a:sym typeface="Arial"/>
            </a:endParaRPr>
          </a:p>
          <a:p>
            <a:pPr indent="0" lvl="0" marL="0" marR="0" rtl="0" algn="l">
              <a:spcBef>
                <a:spcPts val="0"/>
              </a:spcBef>
              <a:spcAft>
                <a:spcPts val="0"/>
              </a:spcAft>
              <a:buClr>
                <a:srgbClr val="0000FF"/>
              </a:buClr>
              <a:buSzPts val="1200"/>
              <a:buFont typeface="Noto Sans Symbols"/>
              <a:buNone/>
            </a:pPr>
            <a:r>
              <a:rPr i="1" lang="en-US" sz="1200">
                <a:solidFill>
                  <a:srgbClr val="0000FF"/>
                </a:solidFill>
                <a:latin typeface="Arial"/>
                <a:ea typeface="Arial"/>
                <a:cs typeface="Arial"/>
                <a:sym typeface="Arial"/>
              </a:rPr>
              <a:t>Warum ist zu erwarten, dass solche Situationen eine Pigmentfreisetzung hervorrufen?</a:t>
            </a:r>
            <a:endParaRPr/>
          </a:p>
          <a:p>
            <a:pPr indent="0" lvl="0" marL="0" marR="0" rtl="0" algn="l">
              <a:spcBef>
                <a:spcPts val="0"/>
              </a:spcBef>
              <a:spcAft>
                <a:spcPts val="0"/>
              </a:spcAft>
              <a:buClr>
                <a:srgbClr val="0000FF"/>
              </a:buClr>
              <a:buSzPts val="1200"/>
              <a:buFont typeface="Noto Sans Symbols"/>
              <a:buNone/>
            </a:pPr>
            <a:r>
              <a:rPr lang="en-US" sz="1200">
                <a:solidFill>
                  <a:srgbClr val="0000FF"/>
                </a:solidFill>
                <a:latin typeface="Arial"/>
                <a:ea typeface="Arial"/>
                <a:cs typeface="Arial"/>
                <a:sym typeface="Arial"/>
              </a:rPr>
              <a:t>Das stressreiche Ereignis führt zu einer starken Aktivierung des sympathischen Nervensystems, was wiederum eine rasche Erweiterung der Pupille auslöst.</a:t>
            </a:r>
            <a:endParaRPr/>
          </a:p>
          <a:p>
            <a:pPr indent="0" lvl="0" marL="0" marR="0" rtl="0" algn="l">
              <a:spcBef>
                <a:spcPts val="0"/>
              </a:spcBef>
              <a:spcAft>
                <a:spcPts val="0"/>
              </a:spcAft>
              <a:buClr>
                <a:schemeClr val="dk1"/>
              </a:buClr>
              <a:buSzPts val="1400"/>
              <a:buFont typeface="Noto Sans Symbols"/>
              <a:buNone/>
            </a:pPr>
            <a:r>
              <a:t/>
            </a:r>
            <a:endParaRPr sz="1400">
              <a:solidFill>
                <a:srgbClr val="0000FF"/>
              </a:solidFill>
              <a:latin typeface="Arial"/>
              <a:ea typeface="Arial"/>
              <a:cs typeface="Arial"/>
              <a:sym typeface="Arial"/>
            </a:endParaRPr>
          </a:p>
          <a:p>
            <a:pPr indent="0" lvl="0" marL="0" marR="0" rtl="0" algn="l">
              <a:spcBef>
                <a:spcPts val="0"/>
              </a:spcBef>
              <a:spcAft>
                <a:spcPts val="0"/>
              </a:spcAft>
              <a:buClr>
                <a:srgbClr val="0000FF"/>
              </a:buClr>
              <a:buSzPts val="1200"/>
              <a:buFont typeface="Noto Sans Symbols"/>
              <a:buNone/>
            </a:pPr>
            <a:r>
              <a:rPr i="1" lang="en-US" sz="1200">
                <a:solidFill>
                  <a:srgbClr val="0000FF"/>
                </a:solidFill>
                <a:latin typeface="Arial"/>
                <a:ea typeface="Arial"/>
                <a:cs typeface="Arial"/>
                <a:sym typeface="Arial"/>
              </a:rPr>
              <a:t>Wird der Schmerz in den klassischen Szenarien von anderen Symptomen begleitet?</a:t>
            </a:r>
            <a:endParaRPr i="1" sz="1400">
              <a:solidFill>
                <a:srgbClr val="FFFF84"/>
              </a:solidFill>
              <a:latin typeface="Arial"/>
              <a:ea typeface="Arial"/>
              <a:cs typeface="Arial"/>
              <a:sym typeface="Arial"/>
            </a:endParaRPr>
          </a:p>
          <a:p>
            <a:pPr indent="0" lvl="0" marL="0" marR="0" rtl="0" algn="l">
              <a:spcBef>
                <a:spcPts val="0"/>
              </a:spcBef>
              <a:spcAft>
                <a:spcPts val="0"/>
              </a:spcAft>
              <a:buClr>
                <a:srgbClr val="FFFF84"/>
              </a:buClr>
              <a:buSzPts val="1200"/>
              <a:buFont typeface="Noto Sans Symbols"/>
              <a:buNone/>
            </a:pPr>
            <a:r>
              <a:rPr lang="en-US" sz="1200">
                <a:solidFill>
                  <a:srgbClr val="FFFF84"/>
                </a:solidFill>
                <a:latin typeface="Arial"/>
                <a:ea typeface="Arial"/>
                <a:cs typeface="Arial"/>
                <a:sym typeface="Arial"/>
              </a:rPr>
              <a:t>Ja – verminderte Sehschärfe und/oder Lichthöfe um Lichtquellen</a:t>
            </a:r>
            <a:endParaRPr/>
          </a:p>
          <a:p>
            <a:pPr indent="0" lvl="0" marL="0" marR="0" rtl="0" algn="l">
              <a:spcBef>
                <a:spcPts val="0"/>
              </a:spcBef>
              <a:spcAft>
                <a:spcPts val="0"/>
              </a:spcAft>
              <a:buClr>
                <a:schemeClr val="dk1"/>
              </a:buClr>
              <a:buSzPts val="1400"/>
              <a:buFont typeface="Noto Sans Symbols"/>
              <a:buNone/>
            </a:pPr>
            <a:r>
              <a:t/>
            </a:r>
            <a:endParaRPr sz="1400">
              <a:solidFill>
                <a:srgbClr val="FFFF84"/>
              </a:solidFill>
              <a:latin typeface="Arial"/>
              <a:ea typeface="Arial"/>
              <a:cs typeface="Arial"/>
              <a:sym typeface="Arial"/>
            </a:endParaRPr>
          </a:p>
          <a:p>
            <a:pPr indent="0" lvl="0" marL="0" marR="0" rtl="0" algn="l">
              <a:spcBef>
                <a:spcPts val="0"/>
              </a:spcBef>
              <a:spcAft>
                <a:spcPts val="0"/>
              </a:spcAft>
              <a:buClr>
                <a:srgbClr val="FFFF84"/>
              </a:buClr>
              <a:buSzPts val="1200"/>
              <a:buFont typeface="Noto Sans Symbols"/>
              <a:buNone/>
            </a:pPr>
            <a:r>
              <a:rPr i="1" lang="en-US" sz="1200">
                <a:solidFill>
                  <a:srgbClr val="FFFF84"/>
                </a:solidFill>
                <a:latin typeface="Arial"/>
                <a:ea typeface="Arial"/>
                <a:cs typeface="Arial"/>
                <a:sym typeface="Arial"/>
              </a:rPr>
              <a:t>Was ist der Mechanismus für diese Sehstörungen?</a:t>
            </a:r>
            <a:endParaRPr/>
          </a:p>
          <a:p>
            <a:pPr indent="0" lvl="0" marL="0" marR="0" rtl="0" algn="l">
              <a:spcBef>
                <a:spcPts val="0"/>
              </a:spcBef>
              <a:spcAft>
                <a:spcPts val="0"/>
              </a:spcAft>
              <a:buClr>
                <a:srgbClr val="FFFF84"/>
              </a:buClr>
              <a:buSzPts val="1200"/>
              <a:buFont typeface="Noto Sans Symbols"/>
              <a:buNone/>
            </a:pPr>
            <a:r>
              <a:rPr lang="en-US" sz="1200">
                <a:solidFill>
                  <a:srgbClr val="FFFF84"/>
                </a:solidFill>
                <a:latin typeface="Arial"/>
                <a:ea typeface="Arial"/>
                <a:cs typeface="Arial"/>
                <a:sym typeface="Arial"/>
              </a:rPr>
              <a:t>Ein Hornhautödem als Folge des plötzlichen und dramatischen Anstiegs des Augeninnendrucks</a:t>
            </a:r>
            <a:endParaRPr/>
          </a:p>
        </p:txBody>
      </p:sp>
      <p:sp>
        <p:nvSpPr>
          <p:cNvPr id="1737" name="Google Shape;1737;p136"/>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Q</a:t>
            </a:r>
            <a:endParaRPr/>
          </a:p>
        </p:txBody>
      </p:sp>
      <p:sp>
        <p:nvSpPr>
          <p:cNvPr id="1738" name="Google Shape;1738;p136"/>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 </a:t>
            </a:r>
            <a:r>
              <a:rPr b="1" lang="en-US" sz="1200">
                <a:solidFill>
                  <a:schemeClr val="dk1"/>
                </a:solidFill>
                <a:latin typeface="Arial"/>
                <a:ea typeface="Arial"/>
                <a:cs typeface="Arial"/>
                <a:sym typeface="Arial"/>
              </a:rPr>
              <a:t>FITB</a:t>
            </a:r>
            <a:endParaRPr/>
          </a:p>
        </p:txBody>
      </p:sp>
    </p:spTree>
  </p:cSld>
  <p:clrMapOvr>
    <a:masterClrMapping/>
  </p:clrMapOvr>
</p:sld>
</file>

<file path=ppt/slides/slide1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3" name="Shape 1743"/>
        <p:cNvGrpSpPr/>
        <p:nvPr/>
      </p:nvGrpSpPr>
      <p:grpSpPr>
        <a:xfrm>
          <a:off x="0" y="0"/>
          <a:ext cx="0" cy="0"/>
          <a:chOff x="0" y="0"/>
          <a:chExt cx="0" cy="0"/>
        </a:xfrm>
      </p:grpSpPr>
      <p:graphicFrame>
        <p:nvGraphicFramePr>
          <p:cNvPr id="1744" name="Google Shape;1744;p137"/>
          <p:cNvGraphicFramePr/>
          <p:nvPr/>
        </p:nvGraphicFramePr>
        <p:xfrm>
          <a:off x="457200" y="1676400"/>
          <a:ext cx="3000000" cy="3000000"/>
        </p:xfrm>
        <a:graphic>
          <a:graphicData uri="http://schemas.openxmlformats.org/drawingml/2006/table">
            <a:tbl>
              <a:tblPr>
                <a:noFill/>
                <a:tableStyleId>{02B07537-624C-4EAD-A9AA-E5A35CE8A65F}</a:tableStyleId>
              </a:tblPr>
              <a:tblGrid>
                <a:gridCol w="2743200"/>
                <a:gridCol w="2743200"/>
                <a:gridCol w="2743200"/>
              </a:tblGrid>
              <a:tr h="406400">
                <a:tc>
                  <a:txBody>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BFBFBF"/>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1"/>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PEX</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i="0" lang="en-US" sz="1200" u="none" cap="none" strike="noStrike">
                          <a:solidFill>
                            <a:schemeClr val="dk1"/>
                          </a:solidFill>
                          <a:latin typeface="Arial"/>
                          <a:ea typeface="Arial"/>
                          <a:cs typeface="Arial"/>
                          <a:sym typeface="Arial"/>
                        </a:rPr>
                        <a:t>PDS/PG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Alter</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 &lt; 50 J, meist  &gt; 70 J</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20er – 40er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Geschlechtspräferenz</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F &gt; 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M &gt; F</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Kammerwinkelstatus</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Enger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Weit geöffnet</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Wo ist die Iris durchscheinend?</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Pupillensaum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Radiär, mittlere Peripherie</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Krukenberg-Spindel – 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Sampaolesi-Linie – 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Systemische Erkrankung?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Ja</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Nein</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Erhöhtes Risiko für Komplikationen während der CE?</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Ja</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Nein</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Beschwert sich der Patient über Augenschmerzen?</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Nein</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762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r>
            </a:tbl>
          </a:graphicData>
        </a:graphic>
      </p:graphicFrame>
      <p:sp>
        <p:nvSpPr>
          <p:cNvPr id="1745" name="Google Shape;1745;p137"/>
          <p:cNvSpPr txBox="1"/>
          <p:nvPr>
            <p:ph idx="12" type="sldNum"/>
          </p:nvPr>
        </p:nvSpPr>
        <p:spPr>
          <a:xfrm>
            <a:off x="7010400" y="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1746" name="Google Shape;1746;p137"/>
          <p:cNvSpPr txBox="1"/>
          <p:nvPr/>
        </p:nvSpPr>
        <p:spPr>
          <a:xfrm>
            <a:off x="685800" y="1066800"/>
            <a:ext cx="7772400" cy="32889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Clr>
                <a:srgbClr val="0000FF"/>
              </a:buClr>
              <a:buSzPts val="1200"/>
              <a:buFont typeface="Noto Sans Symbols"/>
              <a:buNone/>
            </a:pPr>
            <a:r>
              <a:rPr i="1" lang="en-US" sz="1200">
                <a:solidFill>
                  <a:srgbClr val="0000FF"/>
                </a:solidFill>
                <a:latin typeface="Arial"/>
                <a:ea typeface="Arial"/>
                <a:cs typeface="Arial"/>
                <a:sym typeface="Arial"/>
              </a:rPr>
              <a:t>Was ist die Ursache für Schmerzen bei PDS?</a:t>
            </a:r>
            <a:endParaRPr/>
          </a:p>
          <a:p>
            <a:pPr indent="0" lvl="0" marL="0" rtl="0" algn="l">
              <a:spcBef>
                <a:spcPts val="0"/>
              </a:spcBef>
              <a:spcAft>
                <a:spcPts val="0"/>
              </a:spcAft>
              <a:buClr>
                <a:srgbClr val="0000FF"/>
              </a:buClr>
              <a:buSzPts val="1200"/>
              <a:buFont typeface="Noto Sans Symbols"/>
              <a:buNone/>
            </a:pPr>
            <a:r>
              <a:rPr lang="en-US" sz="1200">
                <a:solidFill>
                  <a:srgbClr val="0000FF"/>
                </a:solidFill>
              </a:rPr>
              <a:t>Es wird angenommen, dass dies durch einen sekundären Augeninnendruckanstieg infolge einer plötzlichen und starken Pigmentfreisetzung verursacht </a:t>
            </a:r>
            <a:r>
              <a:rPr lang="en-US" sz="1200">
                <a:solidFill>
                  <a:srgbClr val="0000FF"/>
                </a:solidFill>
                <a:extLst>
                  <a:ext uri="http://customooxmlschemas.google.com/">
                    <go:slidesCustomData xmlns:go="http://customooxmlschemas.google.com/" textRoundtripDataId="82"/>
                  </a:ext>
                </a:extLst>
              </a:rPr>
              <a:t>wird</a:t>
            </a:r>
            <a:r>
              <a:rPr lang="en-US" sz="1200">
                <a:solidFill>
                  <a:srgbClr val="0000FF"/>
                </a:solidFill>
              </a:rPr>
              <a:t>.</a:t>
            </a:r>
            <a:endParaRPr/>
          </a:p>
          <a:p>
            <a:pPr indent="0" lvl="0" marL="0" marR="0" rtl="0" algn="l">
              <a:spcBef>
                <a:spcPts val="0"/>
              </a:spcBef>
              <a:spcAft>
                <a:spcPts val="0"/>
              </a:spcAft>
              <a:buClr>
                <a:schemeClr val="dk1"/>
              </a:buClr>
              <a:buSzPts val="1400"/>
              <a:buFont typeface="Noto Sans Symbols"/>
              <a:buNone/>
            </a:pPr>
            <a:r>
              <a:t/>
            </a:r>
            <a:endParaRPr sz="1400">
              <a:solidFill>
                <a:srgbClr val="0000FF"/>
              </a:solidFill>
              <a:latin typeface="Arial"/>
              <a:ea typeface="Arial"/>
              <a:cs typeface="Arial"/>
              <a:sym typeface="Arial"/>
            </a:endParaRPr>
          </a:p>
          <a:p>
            <a:pPr indent="0" lvl="0" marL="0" marR="0" rtl="0" algn="l">
              <a:spcBef>
                <a:spcPts val="0"/>
              </a:spcBef>
              <a:spcAft>
                <a:spcPts val="0"/>
              </a:spcAft>
              <a:buClr>
                <a:srgbClr val="0000FF"/>
              </a:buClr>
              <a:buSzPts val="1200"/>
              <a:buFont typeface="Noto Sans Symbols"/>
              <a:buNone/>
            </a:pPr>
            <a:r>
              <a:rPr i="1" lang="en-US" sz="1200">
                <a:solidFill>
                  <a:srgbClr val="0000FF"/>
                </a:solidFill>
                <a:latin typeface="Arial"/>
                <a:ea typeface="Arial"/>
                <a:cs typeface="Arial"/>
                <a:sym typeface="Arial"/>
              </a:rPr>
              <a:t>In welchen Situationen ist mit einer plötzlichen und erheblichen Freisetzung von Pigment zu rechnen?</a:t>
            </a:r>
            <a:endParaRPr/>
          </a:p>
          <a:p>
            <a:pPr indent="0" lvl="0" marL="0" marR="0" rtl="0" algn="l">
              <a:spcBef>
                <a:spcPts val="0"/>
              </a:spcBef>
              <a:spcAft>
                <a:spcPts val="0"/>
              </a:spcAft>
              <a:buClr>
                <a:srgbClr val="0000FF"/>
              </a:buClr>
              <a:buSzPts val="1200"/>
              <a:buFont typeface="Noto Sans Symbols"/>
              <a:buNone/>
            </a:pPr>
            <a:r>
              <a:rPr lang="en-US" sz="1200">
                <a:solidFill>
                  <a:srgbClr val="0000FF"/>
                </a:solidFill>
                <a:latin typeface="Arial"/>
                <a:ea typeface="Arial"/>
                <a:cs typeface="Arial"/>
                <a:sym typeface="Arial"/>
              </a:rPr>
              <a:t>Das klassische Beispiel ist ein junger erwachsener Mann, der während des Sport</a:t>
            </a:r>
            <a:r>
              <a:rPr lang="en-US" sz="1200">
                <a:solidFill>
                  <a:srgbClr val="0000FF"/>
                </a:solidFill>
              </a:rPr>
              <a:t>s </a:t>
            </a:r>
            <a:r>
              <a:rPr lang="en-US" sz="1200">
                <a:solidFill>
                  <a:srgbClr val="0000FF"/>
                </a:solidFill>
                <a:latin typeface="Arial"/>
                <a:ea typeface="Arial"/>
                <a:cs typeface="Arial"/>
                <a:sym typeface="Arial"/>
              </a:rPr>
              <a:t>oder nach einem emotionalen  Ereignis plötzlich auftretende, aber vorübergehende Augenschmerzen verspürt.</a:t>
            </a:r>
            <a:endParaRPr/>
          </a:p>
          <a:p>
            <a:pPr indent="0" lvl="0" marL="0" marR="0" rtl="0" algn="l">
              <a:spcBef>
                <a:spcPts val="0"/>
              </a:spcBef>
              <a:spcAft>
                <a:spcPts val="0"/>
              </a:spcAft>
              <a:buClr>
                <a:schemeClr val="dk1"/>
              </a:buClr>
              <a:buSzPts val="1400"/>
              <a:buFont typeface="Noto Sans Symbols"/>
              <a:buNone/>
            </a:pPr>
            <a:r>
              <a:t/>
            </a:r>
            <a:endParaRPr sz="1400">
              <a:solidFill>
                <a:srgbClr val="0000FF"/>
              </a:solidFill>
              <a:latin typeface="Arial"/>
              <a:ea typeface="Arial"/>
              <a:cs typeface="Arial"/>
              <a:sym typeface="Arial"/>
            </a:endParaRPr>
          </a:p>
          <a:p>
            <a:pPr indent="0" lvl="0" marL="0" marR="0" rtl="0" algn="l">
              <a:spcBef>
                <a:spcPts val="0"/>
              </a:spcBef>
              <a:spcAft>
                <a:spcPts val="0"/>
              </a:spcAft>
              <a:buClr>
                <a:srgbClr val="0000FF"/>
              </a:buClr>
              <a:buSzPts val="1200"/>
              <a:buFont typeface="Noto Sans Symbols"/>
              <a:buNone/>
            </a:pPr>
            <a:r>
              <a:rPr i="1" lang="en-US" sz="1200">
                <a:solidFill>
                  <a:srgbClr val="0000FF"/>
                </a:solidFill>
                <a:latin typeface="Arial"/>
                <a:ea typeface="Arial"/>
                <a:cs typeface="Arial"/>
                <a:sym typeface="Arial"/>
              </a:rPr>
              <a:t>Warum ist zu erwarten, dass solche Situationen eine Pigmentfreisetzung hervorrufen?</a:t>
            </a:r>
            <a:endParaRPr/>
          </a:p>
          <a:p>
            <a:pPr indent="0" lvl="0" marL="0" marR="0" rtl="0" algn="l">
              <a:spcBef>
                <a:spcPts val="0"/>
              </a:spcBef>
              <a:spcAft>
                <a:spcPts val="0"/>
              </a:spcAft>
              <a:buClr>
                <a:srgbClr val="0000FF"/>
              </a:buClr>
              <a:buSzPts val="1200"/>
              <a:buFont typeface="Noto Sans Symbols"/>
              <a:buNone/>
            </a:pPr>
            <a:r>
              <a:rPr lang="en-US" sz="1200">
                <a:solidFill>
                  <a:srgbClr val="0000FF"/>
                </a:solidFill>
                <a:latin typeface="Arial"/>
                <a:ea typeface="Arial"/>
                <a:cs typeface="Arial"/>
                <a:sym typeface="Arial"/>
              </a:rPr>
              <a:t>Das stressreiche Ereignis führt zu einer starken Aktivierung des sympathischen Nervensystems, was wiederum eine rasche Erweiterung der Pupille auslöst.</a:t>
            </a:r>
            <a:endParaRPr/>
          </a:p>
          <a:p>
            <a:pPr indent="0" lvl="0" marL="0" marR="0" rtl="0" algn="l">
              <a:spcBef>
                <a:spcPts val="0"/>
              </a:spcBef>
              <a:spcAft>
                <a:spcPts val="0"/>
              </a:spcAft>
              <a:buClr>
                <a:schemeClr val="dk1"/>
              </a:buClr>
              <a:buSzPts val="1400"/>
              <a:buFont typeface="Noto Sans Symbols"/>
              <a:buNone/>
            </a:pPr>
            <a:r>
              <a:t/>
            </a:r>
            <a:endParaRPr sz="1400">
              <a:solidFill>
                <a:srgbClr val="0000FF"/>
              </a:solidFill>
              <a:latin typeface="Arial"/>
              <a:ea typeface="Arial"/>
              <a:cs typeface="Arial"/>
              <a:sym typeface="Arial"/>
            </a:endParaRPr>
          </a:p>
          <a:p>
            <a:pPr indent="0" lvl="0" marL="0" marR="0" rtl="0" algn="l">
              <a:spcBef>
                <a:spcPts val="0"/>
              </a:spcBef>
              <a:spcAft>
                <a:spcPts val="0"/>
              </a:spcAft>
              <a:buClr>
                <a:srgbClr val="0000FF"/>
              </a:buClr>
              <a:buSzPts val="1200"/>
              <a:buFont typeface="Noto Sans Symbols"/>
              <a:buNone/>
            </a:pPr>
            <a:r>
              <a:rPr i="1" lang="en-US" sz="1200">
                <a:solidFill>
                  <a:srgbClr val="0000FF"/>
                </a:solidFill>
                <a:latin typeface="Arial"/>
                <a:ea typeface="Arial"/>
                <a:cs typeface="Arial"/>
                <a:sym typeface="Arial"/>
              </a:rPr>
              <a:t>Wird der Schmerz in den klassischen Szenarien von anderen Symptomen begleitet?</a:t>
            </a:r>
            <a:endParaRPr/>
          </a:p>
          <a:p>
            <a:pPr indent="0" lvl="0" marL="0" marR="0" rtl="0" algn="l">
              <a:spcBef>
                <a:spcPts val="0"/>
              </a:spcBef>
              <a:spcAft>
                <a:spcPts val="0"/>
              </a:spcAft>
              <a:buClr>
                <a:srgbClr val="0000FF"/>
              </a:buClr>
              <a:buSzPts val="1200"/>
              <a:buFont typeface="Noto Sans Symbols"/>
              <a:buNone/>
            </a:pPr>
            <a:r>
              <a:rPr lang="en-US" sz="1200">
                <a:solidFill>
                  <a:srgbClr val="0000FF"/>
                </a:solidFill>
                <a:latin typeface="Arial"/>
                <a:ea typeface="Arial"/>
                <a:cs typeface="Arial"/>
                <a:sym typeface="Arial"/>
              </a:rPr>
              <a:t>Ja – verminderte Sehschärfe und/oder Lichthöfe (Halos) um Lichtquellen.</a:t>
            </a:r>
            <a:endParaRPr sz="1400">
              <a:solidFill>
                <a:srgbClr val="FFFF84"/>
              </a:solidFill>
              <a:latin typeface="Arial"/>
              <a:ea typeface="Arial"/>
              <a:cs typeface="Arial"/>
              <a:sym typeface="Arial"/>
            </a:endParaRPr>
          </a:p>
          <a:p>
            <a:pPr indent="0" lvl="0" marL="0" marR="0" rtl="0" algn="l">
              <a:spcBef>
                <a:spcPts val="0"/>
              </a:spcBef>
              <a:spcAft>
                <a:spcPts val="0"/>
              </a:spcAft>
              <a:buClr>
                <a:schemeClr val="dk1"/>
              </a:buClr>
              <a:buSzPts val="1400"/>
              <a:buFont typeface="Noto Sans Symbols"/>
              <a:buNone/>
            </a:pPr>
            <a:r>
              <a:t/>
            </a:r>
            <a:endParaRPr sz="1400">
              <a:solidFill>
                <a:srgbClr val="FFFF84"/>
              </a:solidFill>
              <a:latin typeface="Arial"/>
              <a:ea typeface="Arial"/>
              <a:cs typeface="Arial"/>
              <a:sym typeface="Arial"/>
            </a:endParaRPr>
          </a:p>
          <a:p>
            <a:pPr indent="0" lvl="0" marL="0" marR="0" rtl="0" algn="l">
              <a:spcBef>
                <a:spcPts val="0"/>
              </a:spcBef>
              <a:spcAft>
                <a:spcPts val="0"/>
              </a:spcAft>
              <a:buClr>
                <a:srgbClr val="FFFF84"/>
              </a:buClr>
              <a:buSzPts val="1200"/>
              <a:buFont typeface="Noto Sans Symbols"/>
              <a:buNone/>
            </a:pPr>
            <a:r>
              <a:rPr i="1" lang="en-US" sz="1200">
                <a:solidFill>
                  <a:srgbClr val="FFFF84"/>
                </a:solidFill>
                <a:latin typeface="Arial"/>
                <a:ea typeface="Arial"/>
                <a:cs typeface="Arial"/>
                <a:sym typeface="Arial"/>
              </a:rPr>
              <a:t>Was ist der Mechanismus für diese Sehstörungen?</a:t>
            </a:r>
            <a:endParaRPr/>
          </a:p>
          <a:p>
            <a:pPr indent="0" lvl="0" marL="0" marR="0" rtl="0" algn="l">
              <a:spcBef>
                <a:spcPts val="0"/>
              </a:spcBef>
              <a:spcAft>
                <a:spcPts val="0"/>
              </a:spcAft>
              <a:buClr>
                <a:srgbClr val="FFFF84"/>
              </a:buClr>
              <a:buSzPts val="1200"/>
              <a:buFont typeface="Noto Sans Symbols"/>
              <a:buNone/>
            </a:pPr>
            <a:r>
              <a:rPr lang="en-US" sz="1200">
                <a:solidFill>
                  <a:srgbClr val="FFFF84"/>
                </a:solidFill>
                <a:latin typeface="Arial"/>
                <a:ea typeface="Arial"/>
                <a:cs typeface="Arial"/>
                <a:sym typeface="Arial"/>
              </a:rPr>
              <a:t>Ein Hornhautödem als Folge des plötzlichen und dramatischen Anstiegs des Augeninnendrucks</a:t>
            </a:r>
            <a:endParaRPr/>
          </a:p>
        </p:txBody>
      </p:sp>
      <p:sp>
        <p:nvSpPr>
          <p:cNvPr id="1747" name="Google Shape;1747;p137"/>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A</a:t>
            </a:r>
            <a:endParaRPr/>
          </a:p>
        </p:txBody>
      </p:sp>
      <p:sp>
        <p:nvSpPr>
          <p:cNvPr id="1748" name="Google Shape;1748;p137"/>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 </a:t>
            </a:r>
            <a:r>
              <a:rPr b="1" lang="en-US" sz="1200">
                <a:solidFill>
                  <a:schemeClr val="dk1"/>
                </a:solidFill>
                <a:latin typeface="Arial"/>
                <a:ea typeface="Arial"/>
                <a:cs typeface="Arial"/>
                <a:sym typeface="Arial"/>
              </a:rPr>
              <a:t>FITB</a:t>
            </a:r>
            <a:endParaRPr/>
          </a:p>
        </p:txBody>
      </p:sp>
    </p:spTree>
  </p:cSld>
  <p:clrMapOvr>
    <a:masterClrMapping/>
  </p:clrMapOvr>
</p:sld>
</file>

<file path=ppt/slides/slide1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3" name="Shape 1753"/>
        <p:cNvGrpSpPr/>
        <p:nvPr/>
      </p:nvGrpSpPr>
      <p:grpSpPr>
        <a:xfrm>
          <a:off x="0" y="0"/>
          <a:ext cx="0" cy="0"/>
          <a:chOff x="0" y="0"/>
          <a:chExt cx="0" cy="0"/>
        </a:xfrm>
      </p:grpSpPr>
      <p:graphicFrame>
        <p:nvGraphicFramePr>
          <p:cNvPr id="1754" name="Google Shape;1754;p138"/>
          <p:cNvGraphicFramePr/>
          <p:nvPr/>
        </p:nvGraphicFramePr>
        <p:xfrm>
          <a:off x="457200" y="1676400"/>
          <a:ext cx="3000000" cy="3000000"/>
        </p:xfrm>
        <a:graphic>
          <a:graphicData uri="http://schemas.openxmlformats.org/drawingml/2006/table">
            <a:tbl>
              <a:tblPr>
                <a:noFill/>
                <a:tableStyleId>{02B07537-624C-4EAD-A9AA-E5A35CE8A65F}</a:tableStyleId>
              </a:tblPr>
              <a:tblGrid>
                <a:gridCol w="2743200"/>
                <a:gridCol w="2743200"/>
                <a:gridCol w="2743200"/>
              </a:tblGrid>
              <a:tr h="406400">
                <a:tc>
                  <a:txBody>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BFBFBF"/>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1"/>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PEX</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i="0" lang="en-US" sz="1200" u="none" cap="none" strike="noStrike">
                          <a:solidFill>
                            <a:schemeClr val="dk1"/>
                          </a:solidFill>
                          <a:latin typeface="Arial"/>
                          <a:ea typeface="Arial"/>
                          <a:cs typeface="Arial"/>
                          <a:sym typeface="Arial"/>
                        </a:rPr>
                        <a:t>PDS/PG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Alter</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 &lt; 50 J, meist  &gt; 70 J</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20er – 40er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Geschlechtspräferenz</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F &gt; 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M &gt; F</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Kammerwinkelstatus</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Enger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Weit geöffnet</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Wo ist die Iris durchscheinend?</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Pupillensaum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Radiär, mittlere Peripherie</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Krukenberg-Spindel – 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Sampaolesi-Linie – 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Systemische Erkrankung?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Ja</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Nein</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Erhöhtes Risiko für Komplikationen während der CE?</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Ja</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Nein</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Beschwert sich der Patient über Augenschmerzen?</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Nein</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762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r>
            </a:tbl>
          </a:graphicData>
        </a:graphic>
      </p:graphicFrame>
      <p:sp>
        <p:nvSpPr>
          <p:cNvPr id="1755" name="Google Shape;1755;p138"/>
          <p:cNvSpPr txBox="1"/>
          <p:nvPr>
            <p:ph idx="12" type="sldNum"/>
          </p:nvPr>
        </p:nvSpPr>
        <p:spPr>
          <a:xfrm>
            <a:off x="7010400" y="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1756" name="Google Shape;1756;p138"/>
          <p:cNvSpPr txBox="1"/>
          <p:nvPr/>
        </p:nvSpPr>
        <p:spPr>
          <a:xfrm>
            <a:off x="685800" y="1066800"/>
            <a:ext cx="7772400" cy="32889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Clr>
                <a:srgbClr val="0000FF"/>
              </a:buClr>
              <a:buSzPts val="1200"/>
              <a:buFont typeface="Noto Sans Symbols"/>
              <a:buNone/>
            </a:pPr>
            <a:r>
              <a:rPr i="1" lang="en-US" sz="1200">
                <a:solidFill>
                  <a:srgbClr val="0000FF"/>
                </a:solidFill>
                <a:latin typeface="Arial"/>
                <a:ea typeface="Arial"/>
                <a:cs typeface="Arial"/>
                <a:sym typeface="Arial"/>
              </a:rPr>
              <a:t>Was ist die Ursache für Schmerzen bei PDS?</a:t>
            </a:r>
            <a:endParaRPr/>
          </a:p>
          <a:p>
            <a:pPr indent="0" lvl="0" marL="0" rtl="0" algn="l">
              <a:spcBef>
                <a:spcPts val="0"/>
              </a:spcBef>
              <a:spcAft>
                <a:spcPts val="0"/>
              </a:spcAft>
              <a:buClr>
                <a:srgbClr val="0000FF"/>
              </a:buClr>
              <a:buSzPts val="1200"/>
              <a:buFont typeface="Noto Sans Symbols"/>
              <a:buNone/>
            </a:pPr>
            <a:r>
              <a:rPr lang="en-US" sz="1200">
                <a:solidFill>
                  <a:srgbClr val="0000FF"/>
                </a:solidFill>
              </a:rPr>
              <a:t>Es wird angenommen, dass dies durch einen sekundären Augeninnendruckanstieg infolge einer plötzlichen und starken Pigmentfreisetzung verursacht </a:t>
            </a:r>
            <a:r>
              <a:rPr lang="en-US" sz="1200">
                <a:solidFill>
                  <a:srgbClr val="0000FF"/>
                </a:solidFill>
                <a:extLst>
                  <a:ext uri="http://customooxmlschemas.google.com/">
                    <go:slidesCustomData xmlns:go="http://customooxmlschemas.google.com/" textRoundtripDataId="83"/>
                  </a:ext>
                </a:extLst>
              </a:rPr>
              <a:t>wird</a:t>
            </a:r>
            <a:r>
              <a:rPr lang="en-US" sz="1200">
                <a:solidFill>
                  <a:srgbClr val="0000FF"/>
                </a:solidFill>
              </a:rPr>
              <a:t>.</a:t>
            </a:r>
            <a:endParaRPr/>
          </a:p>
          <a:p>
            <a:pPr indent="0" lvl="0" marL="0" marR="0" rtl="0" algn="l">
              <a:spcBef>
                <a:spcPts val="0"/>
              </a:spcBef>
              <a:spcAft>
                <a:spcPts val="0"/>
              </a:spcAft>
              <a:buClr>
                <a:schemeClr val="dk1"/>
              </a:buClr>
              <a:buSzPts val="1400"/>
              <a:buFont typeface="Noto Sans Symbols"/>
              <a:buNone/>
            </a:pPr>
            <a:r>
              <a:t/>
            </a:r>
            <a:endParaRPr sz="1400">
              <a:solidFill>
                <a:srgbClr val="0000FF"/>
              </a:solidFill>
              <a:latin typeface="Arial"/>
              <a:ea typeface="Arial"/>
              <a:cs typeface="Arial"/>
              <a:sym typeface="Arial"/>
            </a:endParaRPr>
          </a:p>
          <a:p>
            <a:pPr indent="0" lvl="0" marL="0" marR="0" rtl="0" algn="l">
              <a:spcBef>
                <a:spcPts val="0"/>
              </a:spcBef>
              <a:spcAft>
                <a:spcPts val="0"/>
              </a:spcAft>
              <a:buClr>
                <a:srgbClr val="0000FF"/>
              </a:buClr>
              <a:buSzPts val="1200"/>
              <a:buFont typeface="Noto Sans Symbols"/>
              <a:buNone/>
            </a:pPr>
            <a:r>
              <a:rPr i="1" lang="en-US" sz="1200">
                <a:solidFill>
                  <a:srgbClr val="0000FF"/>
                </a:solidFill>
                <a:latin typeface="Arial"/>
                <a:ea typeface="Arial"/>
                <a:cs typeface="Arial"/>
                <a:sym typeface="Arial"/>
              </a:rPr>
              <a:t>In welchen Situationen ist mit einer plötzlichen und erheblichen Freisetzung von Pigment zu rechnen?</a:t>
            </a:r>
            <a:endParaRPr/>
          </a:p>
          <a:p>
            <a:pPr indent="0" lvl="0" marL="0" marR="0" rtl="0" algn="l">
              <a:spcBef>
                <a:spcPts val="0"/>
              </a:spcBef>
              <a:spcAft>
                <a:spcPts val="0"/>
              </a:spcAft>
              <a:buClr>
                <a:srgbClr val="0000FF"/>
              </a:buClr>
              <a:buSzPts val="1200"/>
              <a:buFont typeface="Noto Sans Symbols"/>
              <a:buNone/>
            </a:pPr>
            <a:r>
              <a:rPr lang="en-US" sz="1200">
                <a:solidFill>
                  <a:srgbClr val="0000FF"/>
                </a:solidFill>
                <a:latin typeface="Arial"/>
                <a:ea typeface="Arial"/>
                <a:cs typeface="Arial"/>
                <a:sym typeface="Arial"/>
              </a:rPr>
              <a:t>Das klassische Beispiel ist ein junger erwachsener Mann, der während des Sport</a:t>
            </a:r>
            <a:r>
              <a:rPr lang="en-US" sz="1200">
                <a:solidFill>
                  <a:srgbClr val="0000FF"/>
                </a:solidFill>
              </a:rPr>
              <a:t>s</a:t>
            </a:r>
            <a:r>
              <a:rPr lang="en-US" sz="1200">
                <a:solidFill>
                  <a:srgbClr val="0000FF"/>
                </a:solidFill>
                <a:latin typeface="Arial"/>
                <a:ea typeface="Arial"/>
                <a:cs typeface="Arial"/>
                <a:sym typeface="Arial"/>
              </a:rPr>
              <a:t> oder nach einem emotionalen  Ereignis plötzlich auftretende, aber vorübergehende Augenschmerzen verspürt.</a:t>
            </a:r>
            <a:endParaRPr/>
          </a:p>
          <a:p>
            <a:pPr indent="0" lvl="0" marL="0" marR="0" rtl="0" algn="l">
              <a:spcBef>
                <a:spcPts val="0"/>
              </a:spcBef>
              <a:spcAft>
                <a:spcPts val="0"/>
              </a:spcAft>
              <a:buClr>
                <a:schemeClr val="dk1"/>
              </a:buClr>
              <a:buSzPts val="1400"/>
              <a:buFont typeface="Noto Sans Symbols"/>
              <a:buNone/>
            </a:pPr>
            <a:r>
              <a:t/>
            </a:r>
            <a:endParaRPr sz="1400">
              <a:solidFill>
                <a:srgbClr val="0000FF"/>
              </a:solidFill>
              <a:latin typeface="Arial"/>
              <a:ea typeface="Arial"/>
              <a:cs typeface="Arial"/>
              <a:sym typeface="Arial"/>
            </a:endParaRPr>
          </a:p>
          <a:p>
            <a:pPr indent="0" lvl="0" marL="0" marR="0" rtl="0" algn="l">
              <a:spcBef>
                <a:spcPts val="0"/>
              </a:spcBef>
              <a:spcAft>
                <a:spcPts val="0"/>
              </a:spcAft>
              <a:buClr>
                <a:srgbClr val="0000FF"/>
              </a:buClr>
              <a:buSzPts val="1200"/>
              <a:buFont typeface="Noto Sans Symbols"/>
              <a:buNone/>
            </a:pPr>
            <a:r>
              <a:rPr i="1" lang="en-US" sz="1200">
                <a:solidFill>
                  <a:srgbClr val="0000FF"/>
                </a:solidFill>
                <a:latin typeface="Arial"/>
                <a:ea typeface="Arial"/>
                <a:cs typeface="Arial"/>
                <a:sym typeface="Arial"/>
              </a:rPr>
              <a:t>Warum ist zu erwarten, dass solche Situationen eine Pigmentfreisetzung hervorrufen?</a:t>
            </a:r>
            <a:endParaRPr/>
          </a:p>
          <a:p>
            <a:pPr indent="0" lvl="0" marL="0" marR="0" rtl="0" algn="l">
              <a:spcBef>
                <a:spcPts val="0"/>
              </a:spcBef>
              <a:spcAft>
                <a:spcPts val="0"/>
              </a:spcAft>
              <a:buClr>
                <a:srgbClr val="0000FF"/>
              </a:buClr>
              <a:buSzPts val="1200"/>
              <a:buFont typeface="Noto Sans Symbols"/>
              <a:buNone/>
            </a:pPr>
            <a:r>
              <a:rPr lang="en-US" sz="1200">
                <a:solidFill>
                  <a:srgbClr val="0000FF"/>
                </a:solidFill>
                <a:latin typeface="Arial"/>
                <a:ea typeface="Arial"/>
                <a:cs typeface="Arial"/>
                <a:sym typeface="Arial"/>
              </a:rPr>
              <a:t>Das stressreiche Ereignis führt zu einer starken Aktivierung des sympathischen Nervensystems, was wiederum eine rasche Erweiterung der Pupille auslöst.</a:t>
            </a:r>
            <a:endParaRPr/>
          </a:p>
          <a:p>
            <a:pPr indent="0" lvl="0" marL="0" marR="0" rtl="0" algn="l">
              <a:spcBef>
                <a:spcPts val="0"/>
              </a:spcBef>
              <a:spcAft>
                <a:spcPts val="0"/>
              </a:spcAft>
              <a:buClr>
                <a:schemeClr val="dk1"/>
              </a:buClr>
              <a:buSzPts val="1400"/>
              <a:buFont typeface="Noto Sans Symbols"/>
              <a:buNone/>
            </a:pPr>
            <a:r>
              <a:t/>
            </a:r>
            <a:endParaRPr sz="1400">
              <a:solidFill>
                <a:srgbClr val="0000FF"/>
              </a:solidFill>
              <a:latin typeface="Arial"/>
              <a:ea typeface="Arial"/>
              <a:cs typeface="Arial"/>
              <a:sym typeface="Arial"/>
            </a:endParaRPr>
          </a:p>
          <a:p>
            <a:pPr indent="0" lvl="0" marL="0" marR="0" rtl="0" algn="l">
              <a:spcBef>
                <a:spcPts val="0"/>
              </a:spcBef>
              <a:spcAft>
                <a:spcPts val="0"/>
              </a:spcAft>
              <a:buClr>
                <a:srgbClr val="0000FF"/>
              </a:buClr>
              <a:buSzPts val="1200"/>
              <a:buFont typeface="Noto Sans Symbols"/>
              <a:buNone/>
            </a:pPr>
            <a:r>
              <a:rPr i="1" lang="en-US" sz="1200">
                <a:solidFill>
                  <a:srgbClr val="0000FF"/>
                </a:solidFill>
                <a:latin typeface="Arial"/>
                <a:ea typeface="Arial"/>
                <a:cs typeface="Arial"/>
                <a:sym typeface="Arial"/>
              </a:rPr>
              <a:t>Wird der Schmerz in den klassischen Szenarien von anderen Symptomen begleitet?</a:t>
            </a:r>
            <a:endParaRPr/>
          </a:p>
          <a:p>
            <a:pPr indent="0" lvl="0" marL="0" marR="0" rtl="0" algn="l">
              <a:spcBef>
                <a:spcPts val="0"/>
              </a:spcBef>
              <a:spcAft>
                <a:spcPts val="0"/>
              </a:spcAft>
              <a:buClr>
                <a:srgbClr val="0000FF"/>
              </a:buClr>
              <a:buSzPts val="1200"/>
              <a:buFont typeface="Noto Sans Symbols"/>
              <a:buNone/>
            </a:pPr>
            <a:r>
              <a:rPr lang="en-US" sz="1200">
                <a:solidFill>
                  <a:srgbClr val="0000FF"/>
                </a:solidFill>
                <a:latin typeface="Arial"/>
                <a:ea typeface="Arial"/>
                <a:cs typeface="Arial"/>
                <a:sym typeface="Arial"/>
              </a:rPr>
              <a:t>Ja – verminderte Sehschärfe und/oder Lichthöfe (Halos) um Lichtquellen.</a:t>
            </a:r>
            <a:endParaRPr/>
          </a:p>
          <a:p>
            <a:pPr indent="0" lvl="0" marL="0" marR="0" rtl="0" algn="l">
              <a:spcBef>
                <a:spcPts val="0"/>
              </a:spcBef>
              <a:spcAft>
                <a:spcPts val="0"/>
              </a:spcAft>
              <a:buClr>
                <a:schemeClr val="dk1"/>
              </a:buClr>
              <a:buSzPts val="1400"/>
              <a:buFont typeface="Noto Sans Symbols"/>
              <a:buNone/>
            </a:pPr>
            <a:r>
              <a:t/>
            </a:r>
            <a:endParaRPr sz="1400">
              <a:solidFill>
                <a:srgbClr val="0000FF"/>
              </a:solidFill>
              <a:latin typeface="Arial"/>
              <a:ea typeface="Arial"/>
              <a:cs typeface="Arial"/>
              <a:sym typeface="Arial"/>
            </a:endParaRPr>
          </a:p>
          <a:p>
            <a:pPr indent="0" lvl="0" marL="0" marR="0" rtl="0" algn="l">
              <a:spcBef>
                <a:spcPts val="0"/>
              </a:spcBef>
              <a:spcAft>
                <a:spcPts val="0"/>
              </a:spcAft>
              <a:buClr>
                <a:srgbClr val="0000FF"/>
              </a:buClr>
              <a:buSzPts val="1200"/>
              <a:buFont typeface="Noto Sans Symbols"/>
              <a:buNone/>
            </a:pPr>
            <a:r>
              <a:rPr i="1" lang="en-US" sz="1200">
                <a:solidFill>
                  <a:srgbClr val="0000FF"/>
                </a:solidFill>
                <a:latin typeface="Arial"/>
                <a:ea typeface="Arial"/>
                <a:cs typeface="Arial"/>
                <a:sym typeface="Arial"/>
              </a:rPr>
              <a:t>Was ist der Mechanismus für diese Sehstörungen?</a:t>
            </a:r>
            <a:endParaRPr i="1" sz="1400">
              <a:solidFill>
                <a:srgbClr val="FFFF84"/>
              </a:solidFill>
              <a:latin typeface="Arial"/>
              <a:ea typeface="Arial"/>
              <a:cs typeface="Arial"/>
              <a:sym typeface="Arial"/>
            </a:endParaRPr>
          </a:p>
          <a:p>
            <a:pPr indent="0" lvl="0" marL="0" marR="0" rtl="0" algn="l">
              <a:spcBef>
                <a:spcPts val="0"/>
              </a:spcBef>
              <a:spcAft>
                <a:spcPts val="0"/>
              </a:spcAft>
              <a:buClr>
                <a:srgbClr val="FFFF84"/>
              </a:buClr>
              <a:buSzPts val="1200"/>
              <a:buFont typeface="Noto Sans Symbols"/>
              <a:buNone/>
            </a:pPr>
            <a:r>
              <a:rPr lang="en-US" sz="1200">
                <a:solidFill>
                  <a:srgbClr val="FFFF84"/>
                </a:solidFill>
                <a:latin typeface="Arial"/>
                <a:ea typeface="Arial"/>
                <a:cs typeface="Arial"/>
                <a:sym typeface="Arial"/>
              </a:rPr>
              <a:t>Ein Hornhautödem als Folge des plötzlichen und dramatischen Anstiegs des Augeninnendrucks</a:t>
            </a:r>
            <a:endParaRPr/>
          </a:p>
        </p:txBody>
      </p:sp>
      <p:sp>
        <p:nvSpPr>
          <p:cNvPr id="1757" name="Google Shape;1757;p138"/>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Q</a:t>
            </a:r>
            <a:endParaRPr/>
          </a:p>
        </p:txBody>
      </p:sp>
      <p:sp>
        <p:nvSpPr>
          <p:cNvPr id="1758" name="Google Shape;1758;p138"/>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 </a:t>
            </a:r>
            <a:r>
              <a:rPr b="1" lang="en-US" sz="1200">
                <a:solidFill>
                  <a:schemeClr val="dk1"/>
                </a:solidFill>
                <a:latin typeface="Arial"/>
                <a:ea typeface="Arial"/>
                <a:cs typeface="Arial"/>
                <a:sym typeface="Arial"/>
              </a:rPr>
              <a:t>FITB</a:t>
            </a:r>
            <a:endParaRPr/>
          </a:p>
        </p:txBody>
      </p:sp>
    </p:spTree>
  </p:cSld>
  <p:clrMapOvr>
    <a:masterClrMapping/>
  </p:clrMapOvr>
</p:sld>
</file>

<file path=ppt/slides/slide1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3" name="Shape 1763"/>
        <p:cNvGrpSpPr/>
        <p:nvPr/>
      </p:nvGrpSpPr>
      <p:grpSpPr>
        <a:xfrm>
          <a:off x="0" y="0"/>
          <a:ext cx="0" cy="0"/>
          <a:chOff x="0" y="0"/>
          <a:chExt cx="0" cy="0"/>
        </a:xfrm>
      </p:grpSpPr>
      <p:graphicFrame>
        <p:nvGraphicFramePr>
          <p:cNvPr id="1764" name="Google Shape;1764;p139"/>
          <p:cNvGraphicFramePr/>
          <p:nvPr/>
        </p:nvGraphicFramePr>
        <p:xfrm>
          <a:off x="457200" y="1676400"/>
          <a:ext cx="3000000" cy="3000000"/>
        </p:xfrm>
        <a:graphic>
          <a:graphicData uri="http://schemas.openxmlformats.org/drawingml/2006/table">
            <a:tbl>
              <a:tblPr>
                <a:noFill/>
                <a:tableStyleId>{02B07537-624C-4EAD-A9AA-E5A35CE8A65F}</a:tableStyleId>
              </a:tblPr>
              <a:tblGrid>
                <a:gridCol w="2743200"/>
                <a:gridCol w="2743200"/>
                <a:gridCol w="2743200"/>
              </a:tblGrid>
              <a:tr h="406400">
                <a:tc>
                  <a:txBody>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BFBFBF"/>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1"/>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PEX</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i="0" lang="en-US" sz="1200" u="none" cap="none" strike="noStrike">
                          <a:solidFill>
                            <a:schemeClr val="dk1"/>
                          </a:solidFill>
                          <a:latin typeface="Arial"/>
                          <a:ea typeface="Arial"/>
                          <a:cs typeface="Arial"/>
                          <a:sym typeface="Arial"/>
                        </a:rPr>
                        <a:t>PDS/PG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Alter</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 &lt; 50 J, meist  &gt; 70 J</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20er – 40er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Geschlechtspräferenz</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F &gt; 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M &gt; F</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Kammerwinkelstatus</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Enger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Weit geöffnet</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Wo ist die Iris durchscheinend?</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Pupillensaum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Radiär, mittlere Peripherie</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Krukenberg-Spindel – 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Sampaolesi-Linie – 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Systemische Erkrankung?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Ja</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Nein</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Erhöhtes Risiko für Komplikationen während der CE?</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Ja</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Nein</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Beschwert sich der Patient über Augenschmerzen?</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Nein</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762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r>
            </a:tbl>
          </a:graphicData>
        </a:graphic>
      </p:graphicFrame>
      <p:sp>
        <p:nvSpPr>
          <p:cNvPr id="1765" name="Google Shape;1765;p139"/>
          <p:cNvSpPr txBox="1"/>
          <p:nvPr>
            <p:ph idx="12" type="sldNum"/>
          </p:nvPr>
        </p:nvSpPr>
        <p:spPr>
          <a:xfrm>
            <a:off x="7010400" y="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1766" name="Google Shape;1766;p139"/>
          <p:cNvSpPr txBox="1"/>
          <p:nvPr/>
        </p:nvSpPr>
        <p:spPr>
          <a:xfrm>
            <a:off x="685800" y="1066800"/>
            <a:ext cx="7772400" cy="32889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Clr>
                <a:srgbClr val="0000FF"/>
              </a:buClr>
              <a:buSzPts val="1200"/>
              <a:buFont typeface="Noto Sans Symbols"/>
              <a:buNone/>
            </a:pPr>
            <a:r>
              <a:rPr i="1" lang="en-US" sz="1200">
                <a:solidFill>
                  <a:srgbClr val="0000FF"/>
                </a:solidFill>
                <a:latin typeface="Arial"/>
                <a:ea typeface="Arial"/>
                <a:cs typeface="Arial"/>
                <a:sym typeface="Arial"/>
              </a:rPr>
              <a:t>Was ist die Ursache für Schmerzen bei PDS?</a:t>
            </a:r>
            <a:endParaRPr/>
          </a:p>
          <a:p>
            <a:pPr indent="0" lvl="0" marL="0" rtl="0" algn="l">
              <a:spcBef>
                <a:spcPts val="0"/>
              </a:spcBef>
              <a:spcAft>
                <a:spcPts val="0"/>
              </a:spcAft>
              <a:buClr>
                <a:srgbClr val="0000FF"/>
              </a:buClr>
              <a:buSzPts val="1200"/>
              <a:buFont typeface="Noto Sans Symbols"/>
              <a:buNone/>
            </a:pPr>
            <a:r>
              <a:rPr lang="en-US" sz="1200">
                <a:solidFill>
                  <a:srgbClr val="0000FF"/>
                </a:solidFill>
              </a:rPr>
              <a:t>Es wird angenommen, dass dies durch einen sekundären Augeninnendruckanstieg infolge einer plötzlichen und starken Pigmentfreisetzung verursacht </a:t>
            </a:r>
            <a:r>
              <a:rPr lang="en-US" sz="1200">
                <a:solidFill>
                  <a:srgbClr val="0000FF"/>
                </a:solidFill>
                <a:extLst>
                  <a:ext uri="http://customooxmlschemas.google.com/">
                    <go:slidesCustomData xmlns:go="http://customooxmlschemas.google.com/" textRoundtripDataId="84"/>
                  </a:ext>
                </a:extLst>
              </a:rPr>
              <a:t>wird</a:t>
            </a:r>
            <a:r>
              <a:rPr lang="en-US" sz="1200">
                <a:solidFill>
                  <a:srgbClr val="0000FF"/>
                </a:solidFill>
              </a:rPr>
              <a:t>.</a:t>
            </a:r>
            <a:endParaRPr/>
          </a:p>
          <a:p>
            <a:pPr indent="0" lvl="0" marL="0" marR="0" rtl="0" algn="l">
              <a:spcBef>
                <a:spcPts val="0"/>
              </a:spcBef>
              <a:spcAft>
                <a:spcPts val="0"/>
              </a:spcAft>
              <a:buClr>
                <a:schemeClr val="dk1"/>
              </a:buClr>
              <a:buSzPts val="1400"/>
              <a:buFont typeface="Noto Sans Symbols"/>
              <a:buNone/>
            </a:pPr>
            <a:r>
              <a:t/>
            </a:r>
            <a:endParaRPr sz="1400">
              <a:solidFill>
                <a:srgbClr val="0000FF"/>
              </a:solidFill>
              <a:latin typeface="Arial"/>
              <a:ea typeface="Arial"/>
              <a:cs typeface="Arial"/>
              <a:sym typeface="Arial"/>
            </a:endParaRPr>
          </a:p>
          <a:p>
            <a:pPr indent="0" lvl="0" marL="0" marR="0" rtl="0" algn="l">
              <a:spcBef>
                <a:spcPts val="0"/>
              </a:spcBef>
              <a:spcAft>
                <a:spcPts val="0"/>
              </a:spcAft>
              <a:buClr>
                <a:srgbClr val="0000FF"/>
              </a:buClr>
              <a:buSzPts val="1200"/>
              <a:buFont typeface="Noto Sans Symbols"/>
              <a:buNone/>
            </a:pPr>
            <a:r>
              <a:rPr i="1" lang="en-US" sz="1200">
                <a:solidFill>
                  <a:srgbClr val="0000FF"/>
                </a:solidFill>
                <a:latin typeface="Arial"/>
                <a:ea typeface="Arial"/>
                <a:cs typeface="Arial"/>
                <a:sym typeface="Arial"/>
              </a:rPr>
              <a:t>In welchen Situationen ist mit einer plötzlichen und erheblichen Freisetzung von Pigment zu rechnen?</a:t>
            </a:r>
            <a:endParaRPr/>
          </a:p>
          <a:p>
            <a:pPr indent="0" lvl="0" marL="0" marR="0" rtl="0" algn="l">
              <a:spcBef>
                <a:spcPts val="0"/>
              </a:spcBef>
              <a:spcAft>
                <a:spcPts val="0"/>
              </a:spcAft>
              <a:buClr>
                <a:srgbClr val="0000FF"/>
              </a:buClr>
              <a:buSzPts val="1200"/>
              <a:buFont typeface="Noto Sans Symbols"/>
              <a:buNone/>
            </a:pPr>
            <a:r>
              <a:rPr lang="en-US" sz="1200">
                <a:solidFill>
                  <a:srgbClr val="0000FF"/>
                </a:solidFill>
                <a:latin typeface="Arial"/>
                <a:ea typeface="Arial"/>
                <a:cs typeface="Arial"/>
                <a:sym typeface="Arial"/>
              </a:rPr>
              <a:t>Das klassische Beispiel ist ein junger erwachsener Mann, der während des Sports oder nach einem emotionalen  Ereignis plötzlich auftretende, aber vorübergehende Augenschmerzen verspürt.</a:t>
            </a:r>
            <a:endParaRPr/>
          </a:p>
          <a:p>
            <a:pPr indent="0" lvl="0" marL="0" marR="0" rtl="0" algn="l">
              <a:spcBef>
                <a:spcPts val="0"/>
              </a:spcBef>
              <a:spcAft>
                <a:spcPts val="0"/>
              </a:spcAft>
              <a:buClr>
                <a:schemeClr val="dk1"/>
              </a:buClr>
              <a:buSzPts val="1400"/>
              <a:buFont typeface="Noto Sans Symbols"/>
              <a:buNone/>
            </a:pPr>
            <a:r>
              <a:t/>
            </a:r>
            <a:endParaRPr sz="1400">
              <a:solidFill>
                <a:srgbClr val="0000FF"/>
              </a:solidFill>
              <a:latin typeface="Arial"/>
              <a:ea typeface="Arial"/>
              <a:cs typeface="Arial"/>
              <a:sym typeface="Arial"/>
            </a:endParaRPr>
          </a:p>
          <a:p>
            <a:pPr indent="0" lvl="0" marL="0" marR="0" rtl="0" algn="l">
              <a:spcBef>
                <a:spcPts val="0"/>
              </a:spcBef>
              <a:spcAft>
                <a:spcPts val="0"/>
              </a:spcAft>
              <a:buClr>
                <a:srgbClr val="0000FF"/>
              </a:buClr>
              <a:buSzPts val="1200"/>
              <a:buFont typeface="Noto Sans Symbols"/>
              <a:buNone/>
            </a:pPr>
            <a:r>
              <a:rPr i="1" lang="en-US" sz="1200">
                <a:solidFill>
                  <a:srgbClr val="0000FF"/>
                </a:solidFill>
                <a:latin typeface="Arial"/>
                <a:ea typeface="Arial"/>
                <a:cs typeface="Arial"/>
                <a:sym typeface="Arial"/>
              </a:rPr>
              <a:t>Warum ist zu erwarten, dass solche Situationen eine Pigmentfreisetzung hervorrufen?</a:t>
            </a:r>
            <a:endParaRPr/>
          </a:p>
          <a:p>
            <a:pPr indent="0" lvl="0" marL="0" marR="0" rtl="0" algn="l">
              <a:spcBef>
                <a:spcPts val="0"/>
              </a:spcBef>
              <a:spcAft>
                <a:spcPts val="0"/>
              </a:spcAft>
              <a:buClr>
                <a:srgbClr val="0000FF"/>
              </a:buClr>
              <a:buSzPts val="1200"/>
              <a:buFont typeface="Noto Sans Symbols"/>
              <a:buNone/>
            </a:pPr>
            <a:r>
              <a:rPr lang="en-US" sz="1200">
                <a:solidFill>
                  <a:srgbClr val="0000FF"/>
                </a:solidFill>
                <a:latin typeface="Arial"/>
                <a:ea typeface="Arial"/>
                <a:cs typeface="Arial"/>
                <a:sym typeface="Arial"/>
              </a:rPr>
              <a:t>Das stressreiche Ereignis führt zu einer starken Aktivierung des sympathischen Nervensystems, was wiederum eine rasche Erweiterung der Pupille auslöst.</a:t>
            </a:r>
            <a:endParaRPr/>
          </a:p>
          <a:p>
            <a:pPr indent="0" lvl="0" marL="0" marR="0" rtl="0" algn="l">
              <a:spcBef>
                <a:spcPts val="0"/>
              </a:spcBef>
              <a:spcAft>
                <a:spcPts val="0"/>
              </a:spcAft>
              <a:buClr>
                <a:schemeClr val="dk1"/>
              </a:buClr>
              <a:buSzPts val="1400"/>
              <a:buFont typeface="Noto Sans Symbols"/>
              <a:buNone/>
            </a:pPr>
            <a:r>
              <a:t/>
            </a:r>
            <a:endParaRPr sz="1400">
              <a:solidFill>
                <a:srgbClr val="0000FF"/>
              </a:solidFill>
              <a:latin typeface="Arial"/>
              <a:ea typeface="Arial"/>
              <a:cs typeface="Arial"/>
              <a:sym typeface="Arial"/>
            </a:endParaRPr>
          </a:p>
          <a:p>
            <a:pPr indent="0" lvl="0" marL="0" marR="0" rtl="0" algn="l">
              <a:spcBef>
                <a:spcPts val="0"/>
              </a:spcBef>
              <a:spcAft>
                <a:spcPts val="0"/>
              </a:spcAft>
              <a:buClr>
                <a:srgbClr val="0000FF"/>
              </a:buClr>
              <a:buSzPts val="1200"/>
              <a:buFont typeface="Noto Sans Symbols"/>
              <a:buNone/>
            </a:pPr>
            <a:r>
              <a:rPr i="1" lang="en-US" sz="1200">
                <a:solidFill>
                  <a:srgbClr val="0000FF"/>
                </a:solidFill>
                <a:latin typeface="Arial"/>
                <a:ea typeface="Arial"/>
                <a:cs typeface="Arial"/>
                <a:sym typeface="Arial"/>
              </a:rPr>
              <a:t>Wird der Schmerz in den klassischen Szenarien von anderen Symptomen begleitet?</a:t>
            </a:r>
            <a:endParaRPr/>
          </a:p>
          <a:p>
            <a:pPr indent="0" lvl="0" marL="0" marR="0" rtl="0" algn="l">
              <a:spcBef>
                <a:spcPts val="0"/>
              </a:spcBef>
              <a:spcAft>
                <a:spcPts val="0"/>
              </a:spcAft>
              <a:buClr>
                <a:srgbClr val="0000FF"/>
              </a:buClr>
              <a:buSzPts val="1200"/>
              <a:buFont typeface="Noto Sans Symbols"/>
              <a:buNone/>
            </a:pPr>
            <a:r>
              <a:rPr lang="en-US" sz="1200">
                <a:solidFill>
                  <a:srgbClr val="0000FF"/>
                </a:solidFill>
                <a:latin typeface="Arial"/>
                <a:ea typeface="Arial"/>
                <a:cs typeface="Arial"/>
                <a:sym typeface="Arial"/>
              </a:rPr>
              <a:t>Ja – verminderte Sehschärfe und/oder Lichthöfe (Halos) um Lichtquellen.</a:t>
            </a:r>
            <a:endParaRPr/>
          </a:p>
          <a:p>
            <a:pPr indent="0" lvl="0" marL="0" marR="0" rtl="0" algn="l">
              <a:spcBef>
                <a:spcPts val="0"/>
              </a:spcBef>
              <a:spcAft>
                <a:spcPts val="0"/>
              </a:spcAft>
              <a:buClr>
                <a:schemeClr val="dk1"/>
              </a:buClr>
              <a:buSzPts val="1400"/>
              <a:buFont typeface="Noto Sans Symbols"/>
              <a:buNone/>
            </a:pPr>
            <a:r>
              <a:t/>
            </a:r>
            <a:endParaRPr sz="1400">
              <a:solidFill>
                <a:srgbClr val="0000FF"/>
              </a:solidFill>
              <a:latin typeface="Arial"/>
              <a:ea typeface="Arial"/>
              <a:cs typeface="Arial"/>
              <a:sym typeface="Arial"/>
            </a:endParaRPr>
          </a:p>
          <a:p>
            <a:pPr indent="0" lvl="0" marL="0" marR="0" rtl="0" algn="l">
              <a:spcBef>
                <a:spcPts val="0"/>
              </a:spcBef>
              <a:spcAft>
                <a:spcPts val="0"/>
              </a:spcAft>
              <a:buClr>
                <a:srgbClr val="0000FF"/>
              </a:buClr>
              <a:buSzPts val="1200"/>
              <a:buFont typeface="Noto Sans Symbols"/>
              <a:buNone/>
            </a:pPr>
            <a:r>
              <a:rPr i="1" lang="en-US" sz="1200">
                <a:solidFill>
                  <a:srgbClr val="0000FF"/>
                </a:solidFill>
                <a:latin typeface="Arial"/>
                <a:ea typeface="Arial"/>
                <a:cs typeface="Arial"/>
                <a:sym typeface="Arial"/>
              </a:rPr>
              <a:t>Was ist der Mechanismus für diese Sehstörungen?</a:t>
            </a:r>
            <a:endParaRPr/>
          </a:p>
          <a:p>
            <a:pPr indent="0" lvl="0" marL="0" marR="0" rtl="0" algn="l">
              <a:spcBef>
                <a:spcPts val="0"/>
              </a:spcBef>
              <a:spcAft>
                <a:spcPts val="0"/>
              </a:spcAft>
              <a:buClr>
                <a:srgbClr val="0000FF"/>
              </a:buClr>
              <a:buSzPts val="1200"/>
              <a:buFont typeface="Noto Sans Symbols"/>
              <a:buNone/>
            </a:pPr>
            <a:r>
              <a:rPr lang="en-US" sz="1200">
                <a:solidFill>
                  <a:srgbClr val="0000FF"/>
                </a:solidFill>
                <a:latin typeface="Arial"/>
                <a:ea typeface="Arial"/>
                <a:cs typeface="Arial"/>
                <a:sym typeface="Arial"/>
              </a:rPr>
              <a:t>Ein Hornhautödem als Folge des plötzlichen und dramatischen </a:t>
            </a:r>
            <a:r>
              <a:rPr lang="en-US" sz="1200">
                <a:solidFill>
                  <a:srgbClr val="0000FF"/>
                </a:solidFill>
              </a:rPr>
              <a:t>Augendruckanstiegs.</a:t>
            </a:r>
            <a:endParaRPr/>
          </a:p>
        </p:txBody>
      </p:sp>
      <p:sp>
        <p:nvSpPr>
          <p:cNvPr id="1767" name="Google Shape;1767;p139"/>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A</a:t>
            </a:r>
            <a:endParaRPr/>
          </a:p>
        </p:txBody>
      </p:sp>
      <p:sp>
        <p:nvSpPr>
          <p:cNvPr id="1768" name="Google Shape;1768;p139"/>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 </a:t>
            </a:r>
            <a:r>
              <a:rPr b="1" lang="en-US" sz="1200">
                <a:solidFill>
                  <a:schemeClr val="dk1"/>
                </a:solidFill>
                <a:latin typeface="Arial"/>
                <a:ea typeface="Arial"/>
                <a:cs typeface="Arial"/>
                <a:sym typeface="Arial"/>
              </a:rPr>
              <a:t>FITB</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5" name="Shape 285"/>
        <p:cNvGrpSpPr/>
        <p:nvPr/>
      </p:nvGrpSpPr>
      <p:grpSpPr>
        <a:xfrm>
          <a:off x="0" y="0"/>
          <a:ext cx="0" cy="0"/>
          <a:chOff x="0" y="0"/>
          <a:chExt cx="0" cy="0"/>
        </a:xfrm>
      </p:grpSpPr>
      <p:graphicFrame>
        <p:nvGraphicFramePr>
          <p:cNvPr id="286" name="Google Shape;286;p14"/>
          <p:cNvGraphicFramePr/>
          <p:nvPr/>
        </p:nvGraphicFramePr>
        <p:xfrm>
          <a:off x="457200" y="1676400"/>
          <a:ext cx="3000000" cy="3000000"/>
        </p:xfrm>
        <a:graphic>
          <a:graphicData uri="http://schemas.openxmlformats.org/drawingml/2006/table">
            <a:tbl>
              <a:tblPr>
                <a:noFill/>
                <a:tableStyleId>{02B07537-624C-4EAD-A9AA-E5A35CE8A65F}</a:tableStyleId>
              </a:tblPr>
              <a:tblGrid>
                <a:gridCol w="2743200"/>
                <a:gridCol w="2743200"/>
                <a:gridCol w="2743200"/>
              </a:tblGrid>
              <a:tr h="406400">
                <a:tc>
                  <a:txBody>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BFBFBF"/>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1"/>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lang="en-US" sz="1200">
                          <a:solidFill>
                            <a:schemeClr val="dk1"/>
                          </a:solidFill>
                        </a:rPr>
                        <a:t>PEX</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PDS/PG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Alter</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 &lt; 50 J, meist  &gt; 70 J</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20er – 40er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Geschlechtspräferenz</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F &gt; 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M &gt; F</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i="1" lang="en-US" sz="1200">
                          <a:solidFill>
                            <a:schemeClr val="dk1"/>
                          </a:solidFill>
                        </a:rPr>
                        <a:t>Kammerwinkelstatus</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Enger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Weit geöffnet</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762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r>
            </a:tbl>
          </a:graphicData>
        </a:graphic>
      </p:graphicFrame>
      <p:sp>
        <p:nvSpPr>
          <p:cNvPr id="287" name="Google Shape;287;p14"/>
          <p:cNvSpPr txBox="1"/>
          <p:nvPr>
            <p:ph idx="12" type="sldNum"/>
          </p:nvPr>
        </p:nvSpPr>
        <p:spPr>
          <a:xfrm>
            <a:off x="7010400" y="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288" name="Google Shape;288;p14"/>
          <p:cNvSpPr txBox="1"/>
          <p:nvPr/>
        </p:nvSpPr>
        <p:spPr>
          <a:xfrm>
            <a:off x="457200" y="3124200"/>
            <a:ext cx="5791200" cy="1349400"/>
          </a:xfrm>
          <a:prstGeom prst="rect">
            <a:avLst/>
          </a:prstGeom>
          <a:solidFill>
            <a:srgbClr val="C8C860"/>
          </a:solidFill>
          <a:ln>
            <a:noFill/>
          </a:ln>
        </p:spPr>
        <p:txBody>
          <a:bodyPr anchorCtr="0" anchor="t" bIns="12700" lIns="25400" spcFirstLastPara="1" rIns="25400" wrap="square" tIns="12700">
            <a:spAutoFit/>
          </a:bodyPr>
          <a:lstStyle/>
          <a:p>
            <a:pPr indent="0" lvl="0" marL="0" marR="0" rtl="0" algn="l">
              <a:spcBef>
                <a:spcPts val="0"/>
              </a:spcBef>
              <a:spcAft>
                <a:spcPts val="0"/>
              </a:spcAft>
              <a:buClr>
                <a:srgbClr val="0000FF"/>
              </a:buClr>
              <a:buSzPts val="1200"/>
              <a:buFont typeface="Noto Sans Symbols"/>
              <a:buNone/>
            </a:pPr>
            <a:r>
              <a:rPr i="1" lang="en-US" sz="1200">
                <a:solidFill>
                  <a:srgbClr val="0000FF"/>
                </a:solidFill>
                <a:latin typeface="Arial"/>
                <a:ea typeface="Arial"/>
                <a:cs typeface="Arial"/>
                <a:sym typeface="Arial"/>
              </a:rPr>
              <a:t>Warum ist der Winkel bei </a:t>
            </a:r>
            <a:r>
              <a:rPr i="1" lang="en-US" sz="1200">
                <a:solidFill>
                  <a:srgbClr val="0000FF"/>
                </a:solidFill>
              </a:rPr>
              <a:t>PEX</a:t>
            </a:r>
            <a:r>
              <a:rPr i="1" lang="en-US" sz="1200">
                <a:solidFill>
                  <a:srgbClr val="0000FF"/>
                </a:solidFill>
                <a:latin typeface="Arial"/>
                <a:ea typeface="Arial"/>
                <a:cs typeface="Arial"/>
                <a:sym typeface="Arial"/>
              </a:rPr>
              <a:t> verengt?</a:t>
            </a:r>
            <a:endParaRPr/>
          </a:p>
          <a:p>
            <a:pPr indent="0" lvl="0" marL="0" marR="0" rtl="0" algn="l">
              <a:spcBef>
                <a:spcPts val="0"/>
              </a:spcBef>
              <a:spcAft>
                <a:spcPts val="0"/>
              </a:spcAft>
              <a:buClr>
                <a:srgbClr val="0000FF"/>
              </a:buClr>
              <a:buSzPts val="1200"/>
              <a:buFont typeface="Noto Sans Symbols"/>
              <a:buNone/>
            </a:pPr>
            <a:r>
              <a:rPr lang="en-US" sz="1200">
                <a:solidFill>
                  <a:srgbClr val="0000FF"/>
                </a:solidFill>
              </a:rPr>
              <a:t>Durch die geschwächten Zonulafasern kann sich das Linsen-Iris-Diaphragma nach vorne verlagern.</a:t>
            </a:r>
            <a:endParaRPr/>
          </a:p>
          <a:p>
            <a:pPr indent="0" lvl="0" marL="0" marR="0" rtl="0" algn="l">
              <a:spcBef>
                <a:spcPts val="0"/>
              </a:spcBef>
              <a:spcAft>
                <a:spcPts val="0"/>
              </a:spcAft>
              <a:buClr>
                <a:schemeClr val="dk1"/>
              </a:buClr>
              <a:buSzPts val="1400"/>
              <a:buFont typeface="Noto Sans Symbols"/>
              <a:buNone/>
            </a:pPr>
            <a:r>
              <a:t/>
            </a:r>
            <a:endParaRPr i="1" sz="1400">
              <a:solidFill>
                <a:srgbClr val="0000FF"/>
              </a:solidFill>
              <a:latin typeface="Arial"/>
              <a:ea typeface="Arial"/>
              <a:cs typeface="Arial"/>
              <a:sym typeface="Arial"/>
            </a:endParaRPr>
          </a:p>
          <a:p>
            <a:pPr indent="0" lvl="0" marL="0" marR="0" rtl="0" algn="l">
              <a:spcBef>
                <a:spcPts val="0"/>
              </a:spcBef>
              <a:spcAft>
                <a:spcPts val="0"/>
              </a:spcAft>
              <a:buClr>
                <a:srgbClr val="0000FF"/>
              </a:buClr>
              <a:buSzPts val="1200"/>
              <a:buFont typeface="Noto Sans Symbols"/>
              <a:buNone/>
            </a:pPr>
            <a:r>
              <a:rPr i="1" lang="en-US" sz="1200">
                <a:solidFill>
                  <a:srgbClr val="0000FF"/>
                </a:solidFill>
                <a:latin typeface="Arial"/>
                <a:ea typeface="Arial"/>
                <a:cs typeface="Arial"/>
                <a:sym typeface="Arial"/>
              </a:rPr>
              <a:t>Bedeutet dies, dass es sich bei </a:t>
            </a:r>
            <a:r>
              <a:rPr i="1" lang="en-US" sz="1200">
                <a:solidFill>
                  <a:srgbClr val="0000FF"/>
                </a:solidFill>
              </a:rPr>
              <a:t>PEX</a:t>
            </a:r>
            <a:r>
              <a:rPr i="1" lang="en-US" sz="1200">
                <a:solidFill>
                  <a:srgbClr val="0000FF"/>
                </a:solidFill>
                <a:latin typeface="Arial"/>
                <a:ea typeface="Arial"/>
                <a:cs typeface="Arial"/>
                <a:sym typeface="Arial"/>
              </a:rPr>
              <a:t> um eine Form des Engwinkelglaukoms handelt?</a:t>
            </a:r>
            <a:endParaRPr/>
          </a:p>
          <a:p>
            <a:pPr indent="0" lvl="0" marL="0" marR="0" rtl="0" algn="l">
              <a:spcBef>
                <a:spcPts val="0"/>
              </a:spcBef>
              <a:spcAft>
                <a:spcPts val="0"/>
              </a:spcAft>
              <a:buClr>
                <a:srgbClr val="0000FF"/>
              </a:buClr>
              <a:buSzPts val="1200"/>
              <a:buFont typeface="Noto Sans Symbols"/>
              <a:buNone/>
            </a:pPr>
            <a:r>
              <a:rPr lang="en-US" sz="1200">
                <a:solidFill>
                  <a:srgbClr val="0000FF"/>
                </a:solidFill>
                <a:latin typeface="Arial"/>
                <a:ea typeface="Arial"/>
                <a:cs typeface="Arial"/>
                <a:sym typeface="Arial"/>
              </a:rPr>
              <a:t>Trotz des charakteristischen </a:t>
            </a:r>
            <a:r>
              <a:rPr lang="en-US" sz="1200">
                <a:solidFill>
                  <a:srgbClr val="0000FF"/>
                </a:solidFill>
              </a:rPr>
              <a:t>“verengten/</a:t>
            </a:r>
            <a:r>
              <a:rPr lang="en-US" sz="1200">
                <a:solidFill>
                  <a:srgbClr val="0000FF"/>
                </a:solidFill>
                <a:extLst>
                  <a:ext uri="http://customooxmlschemas.google.com/">
                    <go:slidesCustomData xmlns:go="http://customooxmlschemas.google.com/" textRoundtripDataId="2"/>
                  </a:ext>
                </a:extLst>
              </a:rPr>
              <a:t>engeren</a:t>
            </a:r>
            <a:r>
              <a:rPr lang="en-US" sz="1200">
                <a:solidFill>
                  <a:srgbClr val="0000FF"/>
                </a:solidFill>
              </a:rPr>
              <a:t>”</a:t>
            </a:r>
            <a:r>
              <a:rPr lang="en-US" sz="1200">
                <a:solidFill>
                  <a:srgbClr val="0000FF"/>
                </a:solidFill>
                <a:latin typeface="Arial"/>
                <a:ea typeface="Arial"/>
                <a:cs typeface="Arial"/>
                <a:sym typeface="Arial"/>
              </a:rPr>
              <a:t> Winkels ist dies nicht der Fall – es handelt sich um ein Offenwinkelglaukom (</a:t>
            </a:r>
            <a:r>
              <a:rPr lang="en-US" sz="1200">
                <a:solidFill>
                  <a:srgbClr val="0000FF"/>
                </a:solidFill>
                <a:latin typeface="Arial"/>
                <a:ea typeface="Arial"/>
                <a:cs typeface="Arial"/>
                <a:sym typeface="Arial"/>
                <a:extLst>
                  <a:ext uri="http://customooxmlschemas.google.com/">
                    <go:slidesCustomData xmlns:go="http://customooxmlschemas.google.com/" textRoundtripDataId="3"/>
                  </a:ext>
                </a:extLst>
              </a:rPr>
              <a:t>O</a:t>
            </a:r>
            <a:r>
              <a:rPr lang="en-US" sz="1200">
                <a:solidFill>
                  <a:srgbClr val="0000FF"/>
                </a:solidFill>
                <a:extLst>
                  <a:ext uri="http://customooxmlschemas.google.com/">
                    <go:slidesCustomData xmlns:go="http://customooxmlschemas.google.com/" textRoundtripDataId="4"/>
                  </a:ext>
                </a:extLst>
              </a:rPr>
              <a:t>W</a:t>
            </a:r>
            <a:r>
              <a:rPr lang="en-US" sz="1200">
                <a:solidFill>
                  <a:srgbClr val="0000FF"/>
                </a:solidFill>
                <a:latin typeface="Arial"/>
                <a:ea typeface="Arial"/>
                <a:cs typeface="Arial"/>
                <a:sym typeface="Arial"/>
                <a:extLst>
                  <a:ext uri="http://customooxmlschemas.google.com/">
                    <go:slidesCustomData xmlns:go="http://customooxmlschemas.google.com/" textRoundtripDataId="5"/>
                  </a:ext>
                </a:extLst>
              </a:rPr>
              <a:t>G</a:t>
            </a:r>
            <a:r>
              <a:rPr lang="en-US" sz="1200">
                <a:solidFill>
                  <a:srgbClr val="0000FF"/>
                </a:solidFill>
                <a:latin typeface="Arial"/>
                <a:ea typeface="Arial"/>
                <a:cs typeface="Arial"/>
                <a:sym typeface="Arial"/>
              </a:rPr>
              <a:t>).</a:t>
            </a:r>
            <a:endParaRPr/>
          </a:p>
        </p:txBody>
      </p:sp>
      <p:sp>
        <p:nvSpPr>
          <p:cNvPr id="289" name="Google Shape;289;p14"/>
          <p:cNvSpPr/>
          <p:nvPr/>
        </p:nvSpPr>
        <p:spPr>
          <a:xfrm>
            <a:off x="2996200" y="2703575"/>
            <a:ext cx="1066800" cy="533400"/>
          </a:xfrm>
          <a:prstGeom prst="ellipse">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0" name="Google Shape;290;p14"/>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A</a:t>
            </a:r>
            <a:endParaRPr/>
          </a:p>
        </p:txBody>
      </p:sp>
      <p:sp>
        <p:nvSpPr>
          <p:cNvPr id="291" name="Google Shape;291;p14"/>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 </a:t>
            </a:r>
            <a:r>
              <a:rPr b="1" lang="en-US" sz="1200">
                <a:solidFill>
                  <a:schemeClr val="dk1"/>
                </a:solidFill>
                <a:latin typeface="Arial"/>
                <a:ea typeface="Arial"/>
                <a:cs typeface="Arial"/>
                <a:sym typeface="Arial"/>
              </a:rPr>
              <a:t>FITB</a:t>
            </a:r>
            <a:endParaRPr/>
          </a:p>
        </p:txBody>
      </p:sp>
    </p:spTree>
  </p:cSld>
  <p:clrMapOvr>
    <a:masterClrMapping/>
  </p:clrMapOvr>
</p:sld>
</file>

<file path=ppt/slides/slide1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3" name="Shape 1773"/>
        <p:cNvGrpSpPr/>
        <p:nvPr/>
      </p:nvGrpSpPr>
      <p:grpSpPr>
        <a:xfrm>
          <a:off x="0" y="0"/>
          <a:ext cx="0" cy="0"/>
          <a:chOff x="0" y="0"/>
          <a:chExt cx="0" cy="0"/>
        </a:xfrm>
      </p:grpSpPr>
      <p:graphicFrame>
        <p:nvGraphicFramePr>
          <p:cNvPr id="1774" name="Google Shape;1774;p140"/>
          <p:cNvGraphicFramePr/>
          <p:nvPr/>
        </p:nvGraphicFramePr>
        <p:xfrm>
          <a:off x="457200" y="1676400"/>
          <a:ext cx="3000000" cy="3000000"/>
        </p:xfrm>
        <a:graphic>
          <a:graphicData uri="http://schemas.openxmlformats.org/drawingml/2006/table">
            <a:tbl>
              <a:tblPr>
                <a:noFill/>
                <a:tableStyleId>{02B07537-624C-4EAD-A9AA-E5A35CE8A65F}</a:tableStyleId>
              </a:tblPr>
              <a:tblGrid>
                <a:gridCol w="2743200"/>
                <a:gridCol w="2743200"/>
                <a:gridCol w="2743200"/>
              </a:tblGrid>
              <a:tr h="406400">
                <a:tc>
                  <a:txBody>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BFBFBF"/>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1"/>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PEX</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i="0" lang="en-US" sz="1200" u="none" cap="none" strike="noStrike">
                          <a:solidFill>
                            <a:schemeClr val="dk1"/>
                          </a:solidFill>
                          <a:latin typeface="Arial"/>
                          <a:ea typeface="Arial"/>
                          <a:cs typeface="Arial"/>
                          <a:sym typeface="Arial"/>
                        </a:rPr>
                        <a:t>PDS/PG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Alter</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 &lt; 50 J, meist  &gt; 70 J</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20er – 40er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Geschlechtspräferenz</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F &gt; 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M &gt; F</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Kammerwinkelstatus</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Enger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Weit geöffnet</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Wo ist die Iris durchscheinend?</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Pupillensaum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Radiär, mittlere Peripherie</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Krukenberg-Spindel – 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Sampaolesi-Linie – 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Systemische Erkrankung?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Ja</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Nein</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Erhöhtes Risiko für Komplikationen während der CE?</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Ja</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Nein</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Beschwert sich der Patient über Augenschmerzen?</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Nein</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762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r>
            </a:tbl>
          </a:graphicData>
        </a:graphic>
      </p:graphicFrame>
      <p:sp>
        <p:nvSpPr>
          <p:cNvPr id="1775" name="Google Shape;1775;p140"/>
          <p:cNvSpPr txBox="1"/>
          <p:nvPr>
            <p:ph idx="12" type="sldNum"/>
          </p:nvPr>
        </p:nvSpPr>
        <p:spPr>
          <a:xfrm>
            <a:off x="7010400" y="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1776" name="Google Shape;1776;p140"/>
          <p:cNvSpPr txBox="1"/>
          <p:nvPr/>
        </p:nvSpPr>
        <p:spPr>
          <a:xfrm>
            <a:off x="685800" y="1066800"/>
            <a:ext cx="7772400" cy="32889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Clr>
                <a:srgbClr val="BFBFBF"/>
              </a:buClr>
              <a:buSzPts val="1200"/>
              <a:buFont typeface="Noto Sans Symbols"/>
              <a:buNone/>
            </a:pPr>
            <a:r>
              <a:rPr i="1" lang="en-US" sz="1200">
                <a:solidFill>
                  <a:srgbClr val="BFBFBF"/>
                </a:solidFill>
                <a:latin typeface="Arial"/>
                <a:ea typeface="Arial"/>
                <a:cs typeface="Arial"/>
                <a:sym typeface="Arial"/>
              </a:rPr>
              <a:t>Was ist die Ursache für Schmerzen bei PDS?</a:t>
            </a:r>
            <a:endParaRPr/>
          </a:p>
          <a:p>
            <a:pPr indent="0" lvl="0" marL="0" marR="0" rtl="0" algn="l">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Es wird angenommen, dass sie sekundär zu einem Anstieg des Augeninnendrucks nach einer plötzlichen und erheblichen Freisetzung von Pigmenten auftritt.</a:t>
            </a:r>
            <a:endParaRPr/>
          </a:p>
          <a:p>
            <a:pPr indent="0" lvl="0" marL="0" marR="0" rtl="0" algn="l">
              <a:spcBef>
                <a:spcPts val="0"/>
              </a:spcBef>
              <a:spcAft>
                <a:spcPts val="0"/>
              </a:spcAft>
              <a:buClr>
                <a:schemeClr val="dk1"/>
              </a:buClr>
              <a:buSzPts val="1400"/>
              <a:buFont typeface="Noto Sans Symbols"/>
              <a:buNone/>
            </a:pPr>
            <a:r>
              <a:t/>
            </a:r>
            <a:endParaRPr sz="1400">
              <a:solidFill>
                <a:srgbClr val="BFBFBF"/>
              </a:solidFill>
              <a:latin typeface="Arial"/>
              <a:ea typeface="Arial"/>
              <a:cs typeface="Arial"/>
              <a:sym typeface="Arial"/>
            </a:endParaRPr>
          </a:p>
          <a:p>
            <a:pPr indent="0" lvl="0" marL="0" marR="0" rtl="0" algn="l">
              <a:spcBef>
                <a:spcPts val="0"/>
              </a:spcBef>
              <a:spcAft>
                <a:spcPts val="0"/>
              </a:spcAft>
              <a:buClr>
                <a:srgbClr val="BFBFBF"/>
              </a:buClr>
              <a:buSzPts val="1200"/>
              <a:buFont typeface="Noto Sans Symbols"/>
              <a:buNone/>
            </a:pPr>
            <a:r>
              <a:rPr i="1" lang="en-US" sz="1200">
                <a:solidFill>
                  <a:srgbClr val="BFBFBF"/>
                </a:solidFill>
                <a:latin typeface="Arial"/>
                <a:ea typeface="Arial"/>
                <a:cs typeface="Arial"/>
                <a:sym typeface="Arial"/>
              </a:rPr>
              <a:t>In welchen Situationen ist mit einer plötzlichen und erheblichen Freisetzung von Pigment zu rechnen?</a:t>
            </a:r>
            <a:endParaRPr/>
          </a:p>
          <a:p>
            <a:pPr indent="0" lvl="0" marL="0" marR="0" rtl="0" algn="l">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Das klassische Beispiel ist ein junger erwachsener Mann, der während </a:t>
            </a:r>
            <a:r>
              <a:rPr b="1" lang="en-US" sz="1200">
                <a:solidFill>
                  <a:srgbClr val="0000FF"/>
                </a:solidFill>
                <a:latin typeface="Arial"/>
                <a:ea typeface="Arial"/>
                <a:cs typeface="Arial"/>
                <a:sym typeface="Arial"/>
              </a:rPr>
              <a:t>des Sport</a:t>
            </a:r>
            <a:r>
              <a:rPr b="1" lang="en-US" sz="1200">
                <a:solidFill>
                  <a:srgbClr val="0000FF"/>
                </a:solidFill>
              </a:rPr>
              <a:t>s</a:t>
            </a:r>
            <a:r>
              <a:rPr b="1" lang="en-US" sz="1200">
                <a:solidFill>
                  <a:srgbClr val="0000FF"/>
                </a:solidFill>
                <a:latin typeface="Arial"/>
                <a:ea typeface="Arial"/>
                <a:cs typeface="Arial"/>
                <a:sym typeface="Arial"/>
              </a:rPr>
              <a:t> </a:t>
            </a:r>
            <a:r>
              <a:rPr lang="en-US" sz="1200">
                <a:solidFill>
                  <a:srgbClr val="BFBFBF"/>
                </a:solidFill>
                <a:latin typeface="Arial"/>
                <a:ea typeface="Arial"/>
                <a:cs typeface="Arial"/>
                <a:sym typeface="Arial"/>
              </a:rPr>
              <a:t>oder nach einem emotionalen  Ereignis plötzlich auftretende, aber vorübergehende Augenschmerzen verspürt.</a:t>
            </a:r>
            <a:endParaRPr/>
          </a:p>
          <a:p>
            <a:pPr indent="0" lvl="0" marL="0" marR="0" rtl="0" algn="l">
              <a:spcBef>
                <a:spcPts val="0"/>
              </a:spcBef>
              <a:spcAft>
                <a:spcPts val="0"/>
              </a:spcAft>
              <a:buClr>
                <a:schemeClr val="dk1"/>
              </a:buClr>
              <a:buSzPts val="1400"/>
              <a:buFont typeface="Noto Sans Symbols"/>
              <a:buNone/>
            </a:pPr>
            <a:r>
              <a:t/>
            </a:r>
            <a:endParaRPr sz="1400">
              <a:solidFill>
                <a:srgbClr val="BFBFBF"/>
              </a:solidFill>
              <a:latin typeface="Arial"/>
              <a:ea typeface="Arial"/>
              <a:cs typeface="Arial"/>
              <a:sym typeface="Arial"/>
            </a:endParaRPr>
          </a:p>
          <a:p>
            <a:pPr indent="0" lvl="0" marL="0" marR="0" rtl="0" algn="l">
              <a:spcBef>
                <a:spcPts val="0"/>
              </a:spcBef>
              <a:spcAft>
                <a:spcPts val="0"/>
              </a:spcAft>
              <a:buClr>
                <a:srgbClr val="BFBFBF"/>
              </a:buClr>
              <a:buSzPts val="1200"/>
              <a:buFont typeface="Noto Sans Symbols"/>
              <a:buNone/>
            </a:pPr>
            <a:r>
              <a:rPr i="1" lang="en-US" sz="1200">
                <a:solidFill>
                  <a:srgbClr val="BFBFBF"/>
                </a:solidFill>
                <a:latin typeface="Arial"/>
                <a:ea typeface="Arial"/>
                <a:cs typeface="Arial"/>
                <a:sym typeface="Arial"/>
              </a:rPr>
              <a:t>Warum ist zu erwarten, dass solche Situationen eine Pigmentfreisetzung hervorrufen?</a:t>
            </a:r>
            <a:endParaRPr/>
          </a:p>
          <a:p>
            <a:pPr indent="0" lvl="0" marL="0" marR="0" rtl="0" algn="l">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Das stressreiche Ereignis führt zu einer starken Aktivierung des sympathischen Nervensystems, was wiederum eine rasche Erweiterung der Pupille auslöst</a:t>
            </a:r>
            <a:endParaRPr/>
          </a:p>
          <a:p>
            <a:pPr indent="0" lvl="0" marL="0" marR="0" rtl="0" algn="l">
              <a:spcBef>
                <a:spcPts val="0"/>
              </a:spcBef>
              <a:spcAft>
                <a:spcPts val="0"/>
              </a:spcAft>
              <a:buClr>
                <a:schemeClr val="dk1"/>
              </a:buClr>
              <a:buSzPts val="1400"/>
              <a:buFont typeface="Noto Sans Symbols"/>
              <a:buNone/>
            </a:pPr>
            <a:r>
              <a:t/>
            </a:r>
            <a:endParaRPr sz="1400">
              <a:solidFill>
                <a:srgbClr val="BFBFBF"/>
              </a:solidFill>
              <a:latin typeface="Arial"/>
              <a:ea typeface="Arial"/>
              <a:cs typeface="Arial"/>
              <a:sym typeface="Arial"/>
            </a:endParaRPr>
          </a:p>
          <a:p>
            <a:pPr indent="0" lvl="0" marL="0" marR="0" rtl="0" algn="l">
              <a:spcBef>
                <a:spcPts val="0"/>
              </a:spcBef>
              <a:spcAft>
                <a:spcPts val="0"/>
              </a:spcAft>
              <a:buClr>
                <a:srgbClr val="BFBFBF"/>
              </a:buClr>
              <a:buSzPts val="1200"/>
              <a:buFont typeface="Noto Sans Symbols"/>
              <a:buNone/>
            </a:pPr>
            <a:r>
              <a:rPr i="1" lang="en-US" sz="1200">
                <a:solidFill>
                  <a:srgbClr val="BFBFBF"/>
                </a:solidFill>
                <a:latin typeface="Arial"/>
                <a:ea typeface="Arial"/>
                <a:cs typeface="Arial"/>
                <a:sym typeface="Arial"/>
              </a:rPr>
              <a:t>Wird der Schmerz in den klassischen Szenarien von anderen Symptomen begleitet?</a:t>
            </a:r>
            <a:endParaRPr/>
          </a:p>
          <a:p>
            <a:pPr indent="0" lvl="0" marL="0" marR="0" rtl="0" algn="l">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Ja – verminderte Sehschärfe und/oder Lichthöfe um Lichtquellen</a:t>
            </a:r>
            <a:endParaRPr/>
          </a:p>
          <a:p>
            <a:pPr indent="0" lvl="0" marL="0" marR="0" rtl="0" algn="l">
              <a:spcBef>
                <a:spcPts val="0"/>
              </a:spcBef>
              <a:spcAft>
                <a:spcPts val="0"/>
              </a:spcAft>
              <a:buClr>
                <a:schemeClr val="dk1"/>
              </a:buClr>
              <a:buSzPts val="1400"/>
              <a:buFont typeface="Noto Sans Symbols"/>
              <a:buNone/>
            </a:pPr>
            <a:r>
              <a:t/>
            </a:r>
            <a:endParaRPr sz="1400">
              <a:solidFill>
                <a:srgbClr val="BFBFBF"/>
              </a:solidFill>
              <a:latin typeface="Arial"/>
              <a:ea typeface="Arial"/>
              <a:cs typeface="Arial"/>
              <a:sym typeface="Arial"/>
            </a:endParaRPr>
          </a:p>
          <a:p>
            <a:pPr indent="0" lvl="0" marL="0" marR="0" rtl="0" algn="l">
              <a:spcBef>
                <a:spcPts val="0"/>
              </a:spcBef>
              <a:spcAft>
                <a:spcPts val="0"/>
              </a:spcAft>
              <a:buClr>
                <a:srgbClr val="BFBFBF"/>
              </a:buClr>
              <a:buSzPts val="1200"/>
              <a:buFont typeface="Noto Sans Symbols"/>
              <a:buNone/>
            </a:pPr>
            <a:r>
              <a:rPr i="1" lang="en-US" sz="1200">
                <a:solidFill>
                  <a:srgbClr val="BFBFBF"/>
                </a:solidFill>
                <a:latin typeface="Arial"/>
                <a:ea typeface="Arial"/>
                <a:cs typeface="Arial"/>
                <a:sym typeface="Arial"/>
              </a:rPr>
              <a:t>Was ist der Mechanismus für diese Sehstörungen?</a:t>
            </a:r>
            <a:endParaRPr/>
          </a:p>
          <a:p>
            <a:pPr indent="0" lvl="0" marL="0" marR="0" rtl="0" algn="l">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Ein Hornhautödem als Folge des plötzlichen und dramatischen </a:t>
            </a:r>
            <a:r>
              <a:rPr lang="en-US" sz="1200">
                <a:solidFill>
                  <a:srgbClr val="BFBFBF"/>
                </a:solidFill>
              </a:rPr>
              <a:t>Augendruckanstiegs.</a:t>
            </a:r>
            <a:endParaRPr/>
          </a:p>
        </p:txBody>
      </p:sp>
      <p:sp>
        <p:nvSpPr>
          <p:cNvPr id="1777" name="Google Shape;1777;p140"/>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Q</a:t>
            </a:r>
            <a:endParaRPr/>
          </a:p>
        </p:txBody>
      </p:sp>
      <p:sp>
        <p:nvSpPr>
          <p:cNvPr id="1778" name="Google Shape;1778;p140"/>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 </a:t>
            </a:r>
            <a:r>
              <a:rPr b="1" lang="en-US" sz="1200">
                <a:solidFill>
                  <a:schemeClr val="dk1"/>
                </a:solidFill>
                <a:latin typeface="Arial"/>
                <a:ea typeface="Arial"/>
                <a:cs typeface="Arial"/>
                <a:sym typeface="Arial"/>
              </a:rPr>
              <a:t>FITB</a:t>
            </a:r>
            <a:endParaRPr/>
          </a:p>
        </p:txBody>
      </p:sp>
      <p:sp>
        <p:nvSpPr>
          <p:cNvPr id="1779" name="Google Shape;1779;p140"/>
          <p:cNvSpPr/>
          <p:nvPr/>
        </p:nvSpPr>
        <p:spPr>
          <a:xfrm>
            <a:off x="5331025" y="1927468"/>
            <a:ext cx="1066800" cy="450600"/>
          </a:xfrm>
          <a:prstGeom prst="ellipse">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780" name="Google Shape;1780;p140"/>
          <p:cNvSpPr txBox="1"/>
          <p:nvPr/>
        </p:nvSpPr>
        <p:spPr>
          <a:xfrm>
            <a:off x="1219200" y="2667000"/>
            <a:ext cx="5219700" cy="1134000"/>
          </a:xfrm>
          <a:prstGeom prst="rect">
            <a:avLst/>
          </a:prstGeom>
          <a:solidFill>
            <a:srgbClr val="D6ADFF"/>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i="1" lang="en-US" sz="1200">
                <a:solidFill>
                  <a:srgbClr val="0000FF"/>
                </a:solidFill>
                <a:latin typeface="Arial"/>
                <a:ea typeface="Arial"/>
                <a:cs typeface="Arial"/>
                <a:sym typeface="Arial"/>
              </a:rPr>
              <a:t>Wenn Sie „Sehstörungen im Zusammenhang mit körperlicher Anstrengung“ hören, sollten Ihnen drei Erkrankungen in den Sinn kommen. Was sind die beiden anderen?</a:t>
            </a:r>
            <a:endParaRPr/>
          </a:p>
          <a:p>
            <a:pPr indent="0" lvl="0" marL="0" marR="0" rtl="0" algn="l">
              <a:spcBef>
                <a:spcPts val="0"/>
              </a:spcBef>
              <a:spcAft>
                <a:spcPts val="0"/>
              </a:spcAft>
              <a:buNone/>
            </a:pPr>
            <a:r>
              <a:rPr lang="en-US" sz="1200">
                <a:solidFill>
                  <a:srgbClr val="0000FF"/>
                </a:solidFill>
                <a:latin typeface="Arial"/>
                <a:ea typeface="Arial"/>
                <a:cs typeface="Arial"/>
                <a:sym typeface="Arial"/>
              </a:rPr>
              <a:t>--PDS</a:t>
            </a:r>
            <a:endParaRPr/>
          </a:p>
          <a:p>
            <a:pPr indent="0" lvl="0" marL="0" marR="0" rtl="0" algn="l">
              <a:spcBef>
                <a:spcPts val="0"/>
              </a:spcBef>
              <a:spcAft>
                <a:spcPts val="0"/>
              </a:spcAft>
              <a:buNone/>
            </a:pPr>
            <a:r>
              <a:rPr lang="en-US" sz="1200">
                <a:solidFill>
                  <a:srgbClr val="0000FF"/>
                </a:solidFill>
                <a:latin typeface="Arial"/>
                <a:ea typeface="Arial"/>
                <a:cs typeface="Arial"/>
                <a:sym typeface="Arial"/>
              </a:rPr>
              <a:t>--</a:t>
            </a:r>
            <a:r>
              <a:rPr b="1" i="1" lang="en-US" sz="1200">
                <a:solidFill>
                  <a:srgbClr val="0000FF"/>
                </a:solidFill>
                <a:latin typeface="Arial"/>
                <a:ea typeface="Arial"/>
                <a:cs typeface="Arial"/>
                <a:sym typeface="Arial"/>
              </a:rPr>
              <a:t>?</a:t>
            </a:r>
            <a:endParaRPr/>
          </a:p>
          <a:p>
            <a:pPr indent="0" lvl="0" marL="0" marR="0" rtl="0" algn="l">
              <a:spcBef>
                <a:spcPts val="0"/>
              </a:spcBef>
              <a:spcAft>
                <a:spcPts val="0"/>
              </a:spcAft>
              <a:buNone/>
            </a:pPr>
            <a:r>
              <a:rPr lang="en-US" sz="1200">
                <a:solidFill>
                  <a:srgbClr val="0000FF"/>
                </a:solidFill>
                <a:latin typeface="Arial"/>
                <a:ea typeface="Arial"/>
                <a:cs typeface="Arial"/>
                <a:sym typeface="Arial"/>
              </a:rPr>
              <a:t>--</a:t>
            </a:r>
            <a:r>
              <a:rPr b="1" i="1" lang="en-US" sz="1200">
                <a:solidFill>
                  <a:srgbClr val="0000FF"/>
                </a:solidFill>
                <a:latin typeface="Arial"/>
                <a:ea typeface="Arial"/>
                <a:cs typeface="Arial"/>
                <a:sym typeface="Arial"/>
              </a:rPr>
              <a:t>?</a:t>
            </a:r>
            <a:endParaRPr/>
          </a:p>
        </p:txBody>
      </p:sp>
    </p:spTree>
  </p:cSld>
  <p:clrMapOvr>
    <a:masterClrMapping/>
  </p:clrMapOvr>
</p:sld>
</file>

<file path=ppt/slides/slide1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5" name="Shape 1785"/>
        <p:cNvGrpSpPr/>
        <p:nvPr/>
      </p:nvGrpSpPr>
      <p:grpSpPr>
        <a:xfrm>
          <a:off x="0" y="0"/>
          <a:ext cx="0" cy="0"/>
          <a:chOff x="0" y="0"/>
          <a:chExt cx="0" cy="0"/>
        </a:xfrm>
      </p:grpSpPr>
      <p:graphicFrame>
        <p:nvGraphicFramePr>
          <p:cNvPr id="1786" name="Google Shape;1786;p141"/>
          <p:cNvGraphicFramePr/>
          <p:nvPr/>
        </p:nvGraphicFramePr>
        <p:xfrm>
          <a:off x="457200" y="1676400"/>
          <a:ext cx="3000000" cy="3000000"/>
        </p:xfrm>
        <a:graphic>
          <a:graphicData uri="http://schemas.openxmlformats.org/drawingml/2006/table">
            <a:tbl>
              <a:tblPr>
                <a:noFill/>
                <a:tableStyleId>{02B07537-624C-4EAD-A9AA-E5A35CE8A65F}</a:tableStyleId>
              </a:tblPr>
              <a:tblGrid>
                <a:gridCol w="2743200"/>
                <a:gridCol w="2743200"/>
                <a:gridCol w="2743200"/>
              </a:tblGrid>
              <a:tr h="406400">
                <a:tc>
                  <a:txBody>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BFBFBF"/>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1"/>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PEX</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i="0" lang="en-US" sz="1200" u="none" cap="none" strike="noStrike">
                          <a:solidFill>
                            <a:schemeClr val="dk1"/>
                          </a:solidFill>
                          <a:latin typeface="Arial"/>
                          <a:ea typeface="Arial"/>
                          <a:cs typeface="Arial"/>
                          <a:sym typeface="Arial"/>
                        </a:rPr>
                        <a:t>PDS/PG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Alter</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 &lt; 50 J, meist  &gt; 70 J</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20er – 40er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Geschlechtspräferenz</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F &gt; 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M &gt; F</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Kammerwinkelstatus</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Enger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Weit geöffnet</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Wo ist die Iris durchscheinend?</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Pupillensaum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Radiär, mittlere Peripherie</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Krukenberg-Spindel – 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Sampaolesi-Linie – 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Systemische Erkrankung?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Ja</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Nein</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Erhöhtes Risiko für Komplikationen während der CE?</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Ja</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Nein</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Beschwert sich der Patient über Augenschmerzen?</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Nein</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762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r>
            </a:tbl>
          </a:graphicData>
        </a:graphic>
      </p:graphicFrame>
      <p:sp>
        <p:nvSpPr>
          <p:cNvPr id="1787" name="Google Shape;1787;p141"/>
          <p:cNvSpPr txBox="1"/>
          <p:nvPr>
            <p:ph idx="12" type="sldNum"/>
          </p:nvPr>
        </p:nvSpPr>
        <p:spPr>
          <a:xfrm>
            <a:off x="7010400" y="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1788" name="Google Shape;1788;p141"/>
          <p:cNvSpPr txBox="1"/>
          <p:nvPr/>
        </p:nvSpPr>
        <p:spPr>
          <a:xfrm>
            <a:off x="685800" y="1066800"/>
            <a:ext cx="7772400" cy="32889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Clr>
                <a:srgbClr val="BFBFBF"/>
              </a:buClr>
              <a:buSzPts val="1200"/>
              <a:buFont typeface="Noto Sans Symbols"/>
              <a:buNone/>
            </a:pPr>
            <a:r>
              <a:rPr i="1" lang="en-US" sz="1200">
                <a:solidFill>
                  <a:srgbClr val="BFBFBF"/>
                </a:solidFill>
                <a:latin typeface="Arial"/>
                <a:ea typeface="Arial"/>
                <a:cs typeface="Arial"/>
                <a:sym typeface="Arial"/>
              </a:rPr>
              <a:t>Was ist die Ursache für Schmerzen bei PDS?</a:t>
            </a:r>
            <a:endParaRPr/>
          </a:p>
          <a:p>
            <a:pPr indent="0" lvl="0" marL="0" marR="0" rtl="0" algn="l">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Es wird angenommen, dass sie sekundär zu einem Anstieg des Augeninnendrucks nach einer plötzlichen und erheblichen Freisetzung von Pigmenten auftritt.</a:t>
            </a:r>
            <a:endParaRPr/>
          </a:p>
          <a:p>
            <a:pPr indent="0" lvl="0" marL="0" marR="0" rtl="0" algn="l">
              <a:spcBef>
                <a:spcPts val="0"/>
              </a:spcBef>
              <a:spcAft>
                <a:spcPts val="0"/>
              </a:spcAft>
              <a:buClr>
                <a:schemeClr val="dk1"/>
              </a:buClr>
              <a:buSzPts val="1400"/>
              <a:buFont typeface="Noto Sans Symbols"/>
              <a:buNone/>
            </a:pPr>
            <a:r>
              <a:t/>
            </a:r>
            <a:endParaRPr sz="1400">
              <a:solidFill>
                <a:srgbClr val="BFBFBF"/>
              </a:solidFill>
              <a:latin typeface="Arial"/>
              <a:ea typeface="Arial"/>
              <a:cs typeface="Arial"/>
              <a:sym typeface="Arial"/>
            </a:endParaRPr>
          </a:p>
          <a:p>
            <a:pPr indent="0" lvl="0" marL="0" marR="0" rtl="0" algn="l">
              <a:spcBef>
                <a:spcPts val="0"/>
              </a:spcBef>
              <a:spcAft>
                <a:spcPts val="0"/>
              </a:spcAft>
              <a:buClr>
                <a:srgbClr val="BFBFBF"/>
              </a:buClr>
              <a:buSzPts val="1200"/>
              <a:buFont typeface="Noto Sans Symbols"/>
              <a:buNone/>
            </a:pPr>
            <a:r>
              <a:rPr i="1" lang="en-US" sz="1200">
                <a:solidFill>
                  <a:srgbClr val="BFBFBF"/>
                </a:solidFill>
                <a:latin typeface="Arial"/>
                <a:ea typeface="Arial"/>
                <a:cs typeface="Arial"/>
                <a:sym typeface="Arial"/>
              </a:rPr>
              <a:t>In welchen Situationen ist mit einer plötzlichen und erheblichen Freisetzung von Pigment zu rechnen?</a:t>
            </a:r>
            <a:endParaRPr/>
          </a:p>
          <a:p>
            <a:pPr indent="0" lvl="0" marL="0" marR="0" rtl="0" algn="l">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Das klassische Beispiel ist ein junger erwachsener Mann, der während </a:t>
            </a:r>
            <a:r>
              <a:rPr b="1" lang="en-US" sz="1200">
                <a:solidFill>
                  <a:srgbClr val="0000FF"/>
                </a:solidFill>
                <a:latin typeface="Arial"/>
                <a:ea typeface="Arial"/>
                <a:cs typeface="Arial"/>
                <a:sym typeface="Arial"/>
              </a:rPr>
              <a:t>des Sport</a:t>
            </a:r>
            <a:r>
              <a:rPr b="1" lang="en-US" sz="1200">
                <a:solidFill>
                  <a:srgbClr val="0000FF"/>
                </a:solidFill>
              </a:rPr>
              <a:t>s</a:t>
            </a:r>
            <a:r>
              <a:rPr b="1" lang="en-US" sz="1200">
                <a:solidFill>
                  <a:srgbClr val="0000FF"/>
                </a:solidFill>
                <a:latin typeface="Arial"/>
                <a:ea typeface="Arial"/>
                <a:cs typeface="Arial"/>
                <a:sym typeface="Arial"/>
              </a:rPr>
              <a:t> </a:t>
            </a:r>
            <a:r>
              <a:rPr lang="en-US" sz="1200">
                <a:solidFill>
                  <a:srgbClr val="BFBFBF"/>
                </a:solidFill>
                <a:latin typeface="Arial"/>
                <a:ea typeface="Arial"/>
                <a:cs typeface="Arial"/>
                <a:sym typeface="Arial"/>
              </a:rPr>
              <a:t>oder nach einem emotionalen  Ereignis plötzlich auftretende, aber vorübergehende Augenschmerzen verspürt.</a:t>
            </a:r>
            <a:endParaRPr/>
          </a:p>
          <a:p>
            <a:pPr indent="0" lvl="0" marL="0" marR="0" rtl="0" algn="l">
              <a:spcBef>
                <a:spcPts val="0"/>
              </a:spcBef>
              <a:spcAft>
                <a:spcPts val="0"/>
              </a:spcAft>
              <a:buClr>
                <a:schemeClr val="dk1"/>
              </a:buClr>
              <a:buSzPts val="1400"/>
              <a:buFont typeface="Noto Sans Symbols"/>
              <a:buNone/>
            </a:pPr>
            <a:r>
              <a:t/>
            </a:r>
            <a:endParaRPr sz="1400">
              <a:solidFill>
                <a:srgbClr val="BFBFBF"/>
              </a:solidFill>
              <a:latin typeface="Arial"/>
              <a:ea typeface="Arial"/>
              <a:cs typeface="Arial"/>
              <a:sym typeface="Arial"/>
            </a:endParaRPr>
          </a:p>
          <a:p>
            <a:pPr indent="0" lvl="0" marL="0" marR="0" rtl="0" algn="l">
              <a:spcBef>
                <a:spcPts val="0"/>
              </a:spcBef>
              <a:spcAft>
                <a:spcPts val="0"/>
              </a:spcAft>
              <a:buClr>
                <a:srgbClr val="BFBFBF"/>
              </a:buClr>
              <a:buSzPts val="1200"/>
              <a:buFont typeface="Noto Sans Symbols"/>
              <a:buNone/>
            </a:pPr>
            <a:r>
              <a:rPr i="1" lang="en-US" sz="1200">
                <a:solidFill>
                  <a:srgbClr val="BFBFBF"/>
                </a:solidFill>
                <a:latin typeface="Arial"/>
                <a:ea typeface="Arial"/>
                <a:cs typeface="Arial"/>
                <a:sym typeface="Arial"/>
              </a:rPr>
              <a:t>Warum ist zu erwarten, dass solche Situationen eine Pigmentfreisetzung hervorrufen?</a:t>
            </a:r>
            <a:endParaRPr/>
          </a:p>
          <a:p>
            <a:pPr indent="0" lvl="0" marL="0" marR="0" rtl="0" algn="l">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Das stressreiche Ereignis führt zu einer starken Aktivierung des sympathischen Nervensystems, was wiederum eine rasche Erweiterung der Pupille auslöst</a:t>
            </a:r>
            <a:endParaRPr/>
          </a:p>
          <a:p>
            <a:pPr indent="0" lvl="0" marL="0" marR="0" rtl="0" algn="l">
              <a:spcBef>
                <a:spcPts val="0"/>
              </a:spcBef>
              <a:spcAft>
                <a:spcPts val="0"/>
              </a:spcAft>
              <a:buClr>
                <a:schemeClr val="dk1"/>
              </a:buClr>
              <a:buSzPts val="1400"/>
              <a:buFont typeface="Noto Sans Symbols"/>
              <a:buNone/>
            </a:pPr>
            <a:r>
              <a:t/>
            </a:r>
            <a:endParaRPr sz="1400">
              <a:solidFill>
                <a:srgbClr val="BFBFBF"/>
              </a:solidFill>
              <a:latin typeface="Arial"/>
              <a:ea typeface="Arial"/>
              <a:cs typeface="Arial"/>
              <a:sym typeface="Arial"/>
            </a:endParaRPr>
          </a:p>
          <a:p>
            <a:pPr indent="0" lvl="0" marL="0" marR="0" rtl="0" algn="l">
              <a:spcBef>
                <a:spcPts val="0"/>
              </a:spcBef>
              <a:spcAft>
                <a:spcPts val="0"/>
              </a:spcAft>
              <a:buClr>
                <a:srgbClr val="BFBFBF"/>
              </a:buClr>
              <a:buSzPts val="1200"/>
              <a:buFont typeface="Noto Sans Symbols"/>
              <a:buNone/>
            </a:pPr>
            <a:r>
              <a:rPr i="1" lang="en-US" sz="1200">
                <a:solidFill>
                  <a:srgbClr val="BFBFBF"/>
                </a:solidFill>
                <a:latin typeface="Arial"/>
                <a:ea typeface="Arial"/>
                <a:cs typeface="Arial"/>
                <a:sym typeface="Arial"/>
              </a:rPr>
              <a:t>Wird der Schmerz in den klassischen Szenarien von anderen Symptomen begleitet?</a:t>
            </a:r>
            <a:endParaRPr/>
          </a:p>
          <a:p>
            <a:pPr indent="0" lvl="0" marL="0" marR="0" rtl="0" algn="l">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Ja – verminderte Sehschärfe und/oder Lichthöfe um Lichtquellen</a:t>
            </a:r>
            <a:endParaRPr/>
          </a:p>
          <a:p>
            <a:pPr indent="0" lvl="0" marL="0" marR="0" rtl="0" algn="l">
              <a:spcBef>
                <a:spcPts val="0"/>
              </a:spcBef>
              <a:spcAft>
                <a:spcPts val="0"/>
              </a:spcAft>
              <a:buClr>
                <a:schemeClr val="dk1"/>
              </a:buClr>
              <a:buSzPts val="1400"/>
              <a:buFont typeface="Noto Sans Symbols"/>
              <a:buNone/>
            </a:pPr>
            <a:r>
              <a:t/>
            </a:r>
            <a:endParaRPr sz="1400">
              <a:solidFill>
                <a:srgbClr val="BFBFBF"/>
              </a:solidFill>
              <a:latin typeface="Arial"/>
              <a:ea typeface="Arial"/>
              <a:cs typeface="Arial"/>
              <a:sym typeface="Arial"/>
            </a:endParaRPr>
          </a:p>
          <a:p>
            <a:pPr indent="0" lvl="0" marL="0" marR="0" rtl="0" algn="l">
              <a:spcBef>
                <a:spcPts val="0"/>
              </a:spcBef>
              <a:spcAft>
                <a:spcPts val="0"/>
              </a:spcAft>
              <a:buClr>
                <a:srgbClr val="BFBFBF"/>
              </a:buClr>
              <a:buSzPts val="1200"/>
              <a:buFont typeface="Noto Sans Symbols"/>
              <a:buNone/>
            </a:pPr>
            <a:r>
              <a:rPr i="1" lang="en-US" sz="1200">
                <a:solidFill>
                  <a:srgbClr val="BFBFBF"/>
                </a:solidFill>
                <a:latin typeface="Arial"/>
                <a:ea typeface="Arial"/>
                <a:cs typeface="Arial"/>
                <a:sym typeface="Arial"/>
              </a:rPr>
              <a:t>Was ist der Mechanismus für diese Sehstörungen?</a:t>
            </a:r>
            <a:endParaRPr/>
          </a:p>
          <a:p>
            <a:pPr indent="0" lvl="0" marL="0" marR="0" rtl="0" algn="l">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Ein Hornhautödem als Folge des plötzlichen und dramatischen </a:t>
            </a:r>
            <a:r>
              <a:rPr lang="en-US" sz="1200">
                <a:solidFill>
                  <a:srgbClr val="BFBFBF"/>
                </a:solidFill>
              </a:rPr>
              <a:t>Augendruckanstiegs.</a:t>
            </a:r>
            <a:endParaRPr/>
          </a:p>
        </p:txBody>
      </p:sp>
      <p:sp>
        <p:nvSpPr>
          <p:cNvPr id="1789" name="Google Shape;1789;p141"/>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A</a:t>
            </a:r>
            <a:endParaRPr/>
          </a:p>
        </p:txBody>
      </p:sp>
      <p:sp>
        <p:nvSpPr>
          <p:cNvPr id="1790" name="Google Shape;1790;p141"/>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 </a:t>
            </a:r>
            <a:r>
              <a:rPr b="1" lang="en-US" sz="1200">
                <a:solidFill>
                  <a:schemeClr val="dk1"/>
                </a:solidFill>
                <a:latin typeface="Arial"/>
                <a:ea typeface="Arial"/>
                <a:cs typeface="Arial"/>
                <a:sym typeface="Arial"/>
              </a:rPr>
              <a:t>FITB</a:t>
            </a:r>
            <a:endParaRPr/>
          </a:p>
        </p:txBody>
      </p:sp>
      <p:sp>
        <p:nvSpPr>
          <p:cNvPr id="1791" name="Google Shape;1791;p141"/>
          <p:cNvSpPr/>
          <p:nvPr/>
        </p:nvSpPr>
        <p:spPr>
          <a:xfrm>
            <a:off x="5441925" y="1899743"/>
            <a:ext cx="1066800" cy="450600"/>
          </a:xfrm>
          <a:prstGeom prst="ellipse">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792" name="Google Shape;1792;p141"/>
          <p:cNvSpPr txBox="1"/>
          <p:nvPr/>
        </p:nvSpPr>
        <p:spPr>
          <a:xfrm>
            <a:off x="1219200" y="2667000"/>
            <a:ext cx="5219700" cy="1169551"/>
          </a:xfrm>
          <a:prstGeom prst="rect">
            <a:avLst/>
          </a:prstGeom>
          <a:solidFill>
            <a:srgbClr val="D6ADFF"/>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i="1" lang="en-US" sz="1200">
                <a:solidFill>
                  <a:srgbClr val="0000FF"/>
                </a:solidFill>
                <a:latin typeface="Arial"/>
                <a:ea typeface="Arial"/>
                <a:cs typeface="Arial"/>
                <a:sym typeface="Arial"/>
              </a:rPr>
              <a:t>Wenn Sie „Sehstörungen im Zusammenhang mit körperlicher Anstrengung“ hören, sollten Ihnen drei Erkrankungen in den Sinn kommen.  Was sind die beiden anderen?</a:t>
            </a:r>
            <a:endParaRPr/>
          </a:p>
          <a:p>
            <a:pPr indent="0" lvl="0" marL="0" marR="0" rtl="0" algn="l">
              <a:spcBef>
                <a:spcPts val="0"/>
              </a:spcBef>
              <a:spcAft>
                <a:spcPts val="0"/>
              </a:spcAft>
              <a:buNone/>
            </a:pPr>
            <a:r>
              <a:rPr lang="en-US" sz="1200">
                <a:solidFill>
                  <a:srgbClr val="0000FF"/>
                </a:solidFill>
                <a:latin typeface="Arial"/>
                <a:ea typeface="Arial"/>
                <a:cs typeface="Arial"/>
                <a:sym typeface="Arial"/>
              </a:rPr>
              <a:t>--PDS</a:t>
            </a:r>
            <a:endParaRPr/>
          </a:p>
          <a:p>
            <a:pPr indent="0" lvl="0" marL="0" marR="0" rtl="0" algn="l">
              <a:spcBef>
                <a:spcPts val="0"/>
              </a:spcBef>
              <a:spcAft>
                <a:spcPts val="0"/>
              </a:spcAft>
              <a:buNone/>
            </a:pPr>
            <a:r>
              <a:rPr lang="en-US" sz="1200">
                <a:solidFill>
                  <a:srgbClr val="0000FF"/>
                </a:solidFill>
                <a:latin typeface="Arial"/>
                <a:ea typeface="Arial"/>
                <a:cs typeface="Arial"/>
                <a:sym typeface="Arial"/>
              </a:rPr>
              <a:t>--Vasospasmus</a:t>
            </a:r>
            <a:endParaRPr/>
          </a:p>
          <a:p>
            <a:pPr indent="0" lvl="0" marL="0" marR="0" rtl="0" algn="l">
              <a:spcBef>
                <a:spcPts val="0"/>
              </a:spcBef>
              <a:spcAft>
                <a:spcPts val="0"/>
              </a:spcAft>
              <a:buNone/>
            </a:pPr>
            <a:r>
              <a:rPr lang="en-US" sz="1200">
                <a:solidFill>
                  <a:srgbClr val="0000FF"/>
                </a:solidFill>
                <a:latin typeface="Arial"/>
                <a:ea typeface="Arial"/>
                <a:cs typeface="Arial"/>
                <a:sym typeface="Arial"/>
              </a:rPr>
              <a:t>--Uhthoff-Phänomen</a:t>
            </a:r>
            <a:endParaRPr/>
          </a:p>
        </p:txBody>
      </p:sp>
    </p:spTree>
  </p:cSld>
  <p:clrMapOvr>
    <a:masterClrMapping/>
  </p:clrMapOvr>
</p:sld>
</file>

<file path=ppt/slides/slide1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7" name="Shape 1797"/>
        <p:cNvGrpSpPr/>
        <p:nvPr/>
      </p:nvGrpSpPr>
      <p:grpSpPr>
        <a:xfrm>
          <a:off x="0" y="0"/>
          <a:ext cx="0" cy="0"/>
          <a:chOff x="0" y="0"/>
          <a:chExt cx="0" cy="0"/>
        </a:xfrm>
      </p:grpSpPr>
      <p:graphicFrame>
        <p:nvGraphicFramePr>
          <p:cNvPr id="1798" name="Google Shape;1798;p142"/>
          <p:cNvGraphicFramePr/>
          <p:nvPr/>
        </p:nvGraphicFramePr>
        <p:xfrm>
          <a:off x="457200" y="1676400"/>
          <a:ext cx="3000000" cy="3000000"/>
        </p:xfrm>
        <a:graphic>
          <a:graphicData uri="http://schemas.openxmlformats.org/drawingml/2006/table">
            <a:tbl>
              <a:tblPr>
                <a:noFill/>
                <a:tableStyleId>{02B07537-624C-4EAD-A9AA-E5A35CE8A65F}</a:tableStyleId>
              </a:tblPr>
              <a:tblGrid>
                <a:gridCol w="2743200"/>
                <a:gridCol w="2743200"/>
                <a:gridCol w="2743200"/>
              </a:tblGrid>
              <a:tr h="406400">
                <a:tc>
                  <a:txBody>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BFBFBF"/>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1"/>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PEX</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i="0" lang="en-US" sz="1200" u="none" cap="none" strike="noStrike">
                          <a:solidFill>
                            <a:schemeClr val="dk1"/>
                          </a:solidFill>
                          <a:latin typeface="Arial"/>
                          <a:ea typeface="Arial"/>
                          <a:cs typeface="Arial"/>
                          <a:sym typeface="Arial"/>
                        </a:rPr>
                        <a:t>PDS/PG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Alter</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 &lt; 50 J, meist  &gt; 70 J</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20er – 40er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Geschlechtspräferenz</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F &gt; 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M &gt; F</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Kammerwinkelstatus</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Enger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Weit geöffnet</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Wo ist die Iris durchscheinend?</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Pupillensaum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Radiär, mittlere Peripherie</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Krukenberg-Spindel – 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Sampaolesi-Linie – 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Systemische Erkrankung?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Ja</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Nein</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Erhöhtes Risiko für Komplikationen während der CE?</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Ja</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Nein</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Beschwert sich der Patient über Augenschmerzen?</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Nein</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762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r>
            </a:tbl>
          </a:graphicData>
        </a:graphic>
      </p:graphicFrame>
      <p:sp>
        <p:nvSpPr>
          <p:cNvPr id="1799" name="Google Shape;1799;p142"/>
          <p:cNvSpPr txBox="1"/>
          <p:nvPr>
            <p:ph idx="12" type="sldNum"/>
          </p:nvPr>
        </p:nvSpPr>
        <p:spPr>
          <a:xfrm>
            <a:off x="7010400" y="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1800" name="Google Shape;1800;p142"/>
          <p:cNvSpPr txBox="1"/>
          <p:nvPr/>
        </p:nvSpPr>
        <p:spPr>
          <a:xfrm>
            <a:off x="685800" y="1066800"/>
            <a:ext cx="7772400" cy="32889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Clr>
                <a:srgbClr val="BFBFBF"/>
              </a:buClr>
              <a:buSzPts val="1200"/>
              <a:buFont typeface="Noto Sans Symbols"/>
              <a:buNone/>
            </a:pPr>
            <a:r>
              <a:rPr i="1" lang="en-US" sz="1200">
                <a:solidFill>
                  <a:srgbClr val="BFBFBF"/>
                </a:solidFill>
                <a:latin typeface="Arial"/>
                <a:ea typeface="Arial"/>
                <a:cs typeface="Arial"/>
                <a:sym typeface="Arial"/>
              </a:rPr>
              <a:t>Was ist die Ursache für Schmerzen bei PDS?</a:t>
            </a:r>
            <a:endParaRPr/>
          </a:p>
          <a:p>
            <a:pPr indent="0" lvl="0" marL="0" marR="0" rtl="0" algn="l">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Es wird angenommen, dass sie sekundär zu einem Anstieg des Augeninnendrucks nach einer plötzlichen und erheblichen Freisetzung von Pigmenten auftritt.</a:t>
            </a:r>
            <a:endParaRPr/>
          </a:p>
          <a:p>
            <a:pPr indent="0" lvl="0" marL="0" marR="0" rtl="0" algn="l">
              <a:spcBef>
                <a:spcPts val="0"/>
              </a:spcBef>
              <a:spcAft>
                <a:spcPts val="0"/>
              </a:spcAft>
              <a:buClr>
                <a:schemeClr val="dk1"/>
              </a:buClr>
              <a:buSzPts val="1400"/>
              <a:buFont typeface="Noto Sans Symbols"/>
              <a:buNone/>
            </a:pPr>
            <a:r>
              <a:t/>
            </a:r>
            <a:endParaRPr sz="1400">
              <a:solidFill>
                <a:srgbClr val="BFBFBF"/>
              </a:solidFill>
              <a:latin typeface="Arial"/>
              <a:ea typeface="Arial"/>
              <a:cs typeface="Arial"/>
              <a:sym typeface="Arial"/>
            </a:endParaRPr>
          </a:p>
          <a:p>
            <a:pPr indent="0" lvl="0" marL="0" marR="0" rtl="0" algn="l">
              <a:spcBef>
                <a:spcPts val="0"/>
              </a:spcBef>
              <a:spcAft>
                <a:spcPts val="0"/>
              </a:spcAft>
              <a:buClr>
                <a:srgbClr val="BFBFBF"/>
              </a:buClr>
              <a:buSzPts val="1200"/>
              <a:buFont typeface="Noto Sans Symbols"/>
              <a:buNone/>
            </a:pPr>
            <a:r>
              <a:rPr i="1" lang="en-US" sz="1200">
                <a:solidFill>
                  <a:srgbClr val="BFBFBF"/>
                </a:solidFill>
                <a:latin typeface="Arial"/>
                <a:ea typeface="Arial"/>
                <a:cs typeface="Arial"/>
                <a:sym typeface="Arial"/>
              </a:rPr>
              <a:t>In welchen Situationen ist mit einer plötzlichen und erheblichen Freisetzung von Pigment zu rechnen?</a:t>
            </a:r>
            <a:endParaRPr/>
          </a:p>
          <a:p>
            <a:pPr indent="0" lvl="0" marL="0" marR="0" rtl="0" algn="l">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Das klassische Beispiel ist ein junger erwachsener Mann, der während </a:t>
            </a:r>
            <a:r>
              <a:rPr b="1" lang="en-US" sz="1200">
                <a:solidFill>
                  <a:srgbClr val="BFBFBF"/>
                </a:solidFill>
                <a:latin typeface="Arial"/>
                <a:ea typeface="Arial"/>
                <a:cs typeface="Arial"/>
                <a:sym typeface="Arial"/>
              </a:rPr>
              <a:t>des Sports </a:t>
            </a:r>
            <a:r>
              <a:rPr lang="en-US" sz="1200">
                <a:solidFill>
                  <a:srgbClr val="BFBFBF"/>
                </a:solidFill>
                <a:latin typeface="Arial"/>
                <a:ea typeface="Arial"/>
                <a:cs typeface="Arial"/>
                <a:sym typeface="Arial"/>
              </a:rPr>
              <a:t>oder nach einem emotionalen  Ereignis plötzlich auftretende, aber vorübergehende Augenschmerzen verspürt.</a:t>
            </a:r>
            <a:endParaRPr/>
          </a:p>
          <a:p>
            <a:pPr indent="0" lvl="0" marL="0" marR="0" rtl="0" algn="l">
              <a:spcBef>
                <a:spcPts val="0"/>
              </a:spcBef>
              <a:spcAft>
                <a:spcPts val="0"/>
              </a:spcAft>
              <a:buClr>
                <a:schemeClr val="dk1"/>
              </a:buClr>
              <a:buSzPts val="1400"/>
              <a:buFont typeface="Noto Sans Symbols"/>
              <a:buNone/>
            </a:pPr>
            <a:r>
              <a:t/>
            </a:r>
            <a:endParaRPr sz="1400">
              <a:solidFill>
                <a:srgbClr val="BFBFBF"/>
              </a:solidFill>
              <a:latin typeface="Arial"/>
              <a:ea typeface="Arial"/>
              <a:cs typeface="Arial"/>
              <a:sym typeface="Arial"/>
            </a:endParaRPr>
          </a:p>
          <a:p>
            <a:pPr indent="0" lvl="0" marL="0" marR="0" rtl="0" algn="l">
              <a:spcBef>
                <a:spcPts val="0"/>
              </a:spcBef>
              <a:spcAft>
                <a:spcPts val="0"/>
              </a:spcAft>
              <a:buClr>
                <a:srgbClr val="BFBFBF"/>
              </a:buClr>
              <a:buSzPts val="1200"/>
              <a:buFont typeface="Noto Sans Symbols"/>
              <a:buNone/>
            </a:pPr>
            <a:r>
              <a:rPr i="1" lang="en-US" sz="1200">
                <a:solidFill>
                  <a:srgbClr val="BFBFBF"/>
                </a:solidFill>
                <a:latin typeface="Arial"/>
                <a:ea typeface="Arial"/>
                <a:cs typeface="Arial"/>
                <a:sym typeface="Arial"/>
              </a:rPr>
              <a:t>Warum ist zu erwarten, dass solche Situationen eine Pigmentfreisetzung hervorrufen?</a:t>
            </a:r>
            <a:endParaRPr/>
          </a:p>
          <a:p>
            <a:pPr indent="0" lvl="0" marL="0" marR="0" rtl="0" algn="l">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Das stressreiche Ereignis führt zu einem Anstieg der sympathischen Innervation, was wiederum eine rasche Erweiterung der Pupille auslöst</a:t>
            </a:r>
            <a:endParaRPr/>
          </a:p>
          <a:p>
            <a:pPr indent="0" lvl="0" marL="0" marR="0" rtl="0" algn="l">
              <a:spcBef>
                <a:spcPts val="0"/>
              </a:spcBef>
              <a:spcAft>
                <a:spcPts val="0"/>
              </a:spcAft>
              <a:buClr>
                <a:schemeClr val="dk1"/>
              </a:buClr>
              <a:buSzPts val="1400"/>
              <a:buFont typeface="Noto Sans Symbols"/>
              <a:buNone/>
            </a:pPr>
            <a:r>
              <a:t/>
            </a:r>
            <a:endParaRPr sz="1400">
              <a:solidFill>
                <a:srgbClr val="BFBFBF"/>
              </a:solidFill>
              <a:latin typeface="Arial"/>
              <a:ea typeface="Arial"/>
              <a:cs typeface="Arial"/>
              <a:sym typeface="Arial"/>
            </a:endParaRPr>
          </a:p>
          <a:p>
            <a:pPr indent="0" lvl="0" marL="0" marR="0" rtl="0" algn="l">
              <a:spcBef>
                <a:spcPts val="0"/>
              </a:spcBef>
              <a:spcAft>
                <a:spcPts val="0"/>
              </a:spcAft>
              <a:buClr>
                <a:srgbClr val="BFBFBF"/>
              </a:buClr>
              <a:buSzPts val="1200"/>
              <a:buFont typeface="Noto Sans Symbols"/>
              <a:buNone/>
            </a:pPr>
            <a:r>
              <a:rPr i="1" lang="en-US" sz="1200">
                <a:solidFill>
                  <a:srgbClr val="BFBFBF"/>
                </a:solidFill>
                <a:latin typeface="Arial"/>
                <a:ea typeface="Arial"/>
                <a:cs typeface="Arial"/>
                <a:sym typeface="Arial"/>
              </a:rPr>
              <a:t>Wird der Schmerz in den klassischen Szenarien von anderen Symptomen begleitet?</a:t>
            </a:r>
            <a:endParaRPr/>
          </a:p>
          <a:p>
            <a:pPr indent="0" lvl="0" marL="0" marR="0" rtl="0" algn="l">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Ja – verminderte Sehschärfe und/oder Lichthöfe um Lichtquellen</a:t>
            </a:r>
            <a:endParaRPr/>
          </a:p>
          <a:p>
            <a:pPr indent="0" lvl="0" marL="0" marR="0" rtl="0" algn="l">
              <a:spcBef>
                <a:spcPts val="0"/>
              </a:spcBef>
              <a:spcAft>
                <a:spcPts val="0"/>
              </a:spcAft>
              <a:buClr>
                <a:schemeClr val="dk1"/>
              </a:buClr>
              <a:buSzPts val="1400"/>
              <a:buFont typeface="Noto Sans Symbols"/>
              <a:buNone/>
            </a:pPr>
            <a:r>
              <a:t/>
            </a:r>
            <a:endParaRPr sz="1400">
              <a:solidFill>
                <a:srgbClr val="BFBFBF"/>
              </a:solidFill>
              <a:latin typeface="Arial"/>
              <a:ea typeface="Arial"/>
              <a:cs typeface="Arial"/>
              <a:sym typeface="Arial"/>
            </a:endParaRPr>
          </a:p>
          <a:p>
            <a:pPr indent="0" lvl="0" marL="0" marR="0" rtl="0" algn="l">
              <a:spcBef>
                <a:spcPts val="0"/>
              </a:spcBef>
              <a:spcAft>
                <a:spcPts val="0"/>
              </a:spcAft>
              <a:buClr>
                <a:srgbClr val="BFBFBF"/>
              </a:buClr>
              <a:buSzPts val="1200"/>
              <a:buFont typeface="Noto Sans Symbols"/>
              <a:buNone/>
            </a:pPr>
            <a:r>
              <a:rPr i="1" lang="en-US" sz="1200">
                <a:solidFill>
                  <a:srgbClr val="BFBFBF"/>
                </a:solidFill>
                <a:latin typeface="Arial"/>
                <a:ea typeface="Arial"/>
                <a:cs typeface="Arial"/>
                <a:sym typeface="Arial"/>
              </a:rPr>
              <a:t>Was ist der Mechanismus für diese Sehstörungen?</a:t>
            </a:r>
            <a:endParaRPr/>
          </a:p>
          <a:p>
            <a:pPr indent="0" lvl="0" marL="0" marR="0" rtl="0" algn="l">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Ein Hornhautödem als Folge des plötzlichen und dramatischen Anstiegs des Augeninnendrucks</a:t>
            </a:r>
            <a:endParaRPr/>
          </a:p>
        </p:txBody>
      </p:sp>
      <p:sp>
        <p:nvSpPr>
          <p:cNvPr id="1801" name="Google Shape;1801;p142"/>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Q</a:t>
            </a:r>
            <a:endParaRPr/>
          </a:p>
        </p:txBody>
      </p:sp>
      <p:sp>
        <p:nvSpPr>
          <p:cNvPr id="1802" name="Google Shape;1802;p142"/>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 </a:t>
            </a:r>
            <a:r>
              <a:rPr b="1" lang="en-US" sz="1200">
                <a:solidFill>
                  <a:schemeClr val="dk1"/>
                </a:solidFill>
                <a:latin typeface="Arial"/>
                <a:ea typeface="Arial"/>
                <a:cs typeface="Arial"/>
                <a:sym typeface="Arial"/>
              </a:rPr>
              <a:t>FITB</a:t>
            </a:r>
            <a:endParaRPr/>
          </a:p>
        </p:txBody>
      </p:sp>
      <p:sp>
        <p:nvSpPr>
          <p:cNvPr id="1803" name="Google Shape;1803;p142"/>
          <p:cNvSpPr/>
          <p:nvPr/>
        </p:nvSpPr>
        <p:spPr>
          <a:xfrm>
            <a:off x="5450875" y="1908993"/>
            <a:ext cx="1066800" cy="450600"/>
          </a:xfrm>
          <a:prstGeom prst="ellipse">
            <a:avLst/>
          </a:prstGeom>
          <a:noFill/>
          <a:ln cap="flat" cmpd="sng" w="25400">
            <a:solidFill>
              <a:srgbClr val="BFBFB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804" name="Google Shape;1804;p142"/>
          <p:cNvSpPr txBox="1"/>
          <p:nvPr/>
        </p:nvSpPr>
        <p:spPr>
          <a:xfrm>
            <a:off x="1219200" y="2667000"/>
            <a:ext cx="5219700" cy="1169551"/>
          </a:xfrm>
          <a:prstGeom prst="rect">
            <a:avLst/>
          </a:prstGeom>
          <a:solidFill>
            <a:srgbClr val="D6ADFF"/>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i="1" lang="en-US" sz="1200">
                <a:solidFill>
                  <a:srgbClr val="A5A5A5"/>
                </a:solidFill>
                <a:latin typeface="Arial"/>
                <a:ea typeface="Arial"/>
                <a:cs typeface="Arial"/>
                <a:sym typeface="Arial"/>
              </a:rPr>
              <a:t>Wenn Sie „Sehstörungen im Zusammenhang mit körperlicher Anstrengung“ hören, sollten Ihnen drei Erkrankungen in den Sinn kommen.  Was sind die beiden anderen?</a:t>
            </a:r>
            <a:endParaRPr/>
          </a:p>
          <a:p>
            <a:pPr indent="0" lvl="0" marL="0" marR="0" rtl="0" algn="l">
              <a:spcBef>
                <a:spcPts val="0"/>
              </a:spcBef>
              <a:spcAft>
                <a:spcPts val="0"/>
              </a:spcAft>
              <a:buNone/>
            </a:pPr>
            <a:r>
              <a:rPr lang="en-US" sz="1200">
                <a:solidFill>
                  <a:srgbClr val="A5A5A5"/>
                </a:solidFill>
                <a:latin typeface="Arial"/>
                <a:ea typeface="Arial"/>
                <a:cs typeface="Arial"/>
                <a:sym typeface="Arial"/>
              </a:rPr>
              <a:t>--PDS</a:t>
            </a:r>
            <a:endParaRPr/>
          </a:p>
          <a:p>
            <a:pPr indent="0" lvl="0" marL="0" marR="0" rtl="0" algn="l">
              <a:spcBef>
                <a:spcPts val="0"/>
              </a:spcBef>
              <a:spcAft>
                <a:spcPts val="0"/>
              </a:spcAft>
              <a:buNone/>
            </a:pPr>
            <a:r>
              <a:rPr lang="en-US" sz="1200">
                <a:solidFill>
                  <a:srgbClr val="A5A5A5"/>
                </a:solidFill>
                <a:latin typeface="Arial"/>
                <a:ea typeface="Arial"/>
                <a:cs typeface="Arial"/>
                <a:sym typeface="Arial"/>
              </a:rPr>
              <a:t>--Vasospasmus</a:t>
            </a:r>
            <a:endParaRPr/>
          </a:p>
          <a:p>
            <a:pPr indent="0" lvl="0" marL="0" marR="0" rtl="0" algn="l">
              <a:spcBef>
                <a:spcPts val="0"/>
              </a:spcBef>
              <a:spcAft>
                <a:spcPts val="0"/>
              </a:spcAft>
              <a:buNone/>
            </a:pPr>
            <a:r>
              <a:rPr b="1" lang="en-US" sz="1200">
                <a:solidFill>
                  <a:srgbClr val="0000FF"/>
                </a:solidFill>
                <a:latin typeface="Arial"/>
                <a:ea typeface="Arial"/>
                <a:cs typeface="Arial"/>
                <a:sym typeface="Arial"/>
              </a:rPr>
              <a:t>--Uhthoff-Phänomen</a:t>
            </a:r>
            <a:endParaRPr/>
          </a:p>
        </p:txBody>
      </p:sp>
      <p:sp>
        <p:nvSpPr>
          <p:cNvPr id="1805" name="Google Shape;1805;p142"/>
          <p:cNvSpPr txBox="1"/>
          <p:nvPr/>
        </p:nvSpPr>
        <p:spPr>
          <a:xfrm>
            <a:off x="3429000" y="3048000"/>
            <a:ext cx="5110553" cy="1600438"/>
          </a:xfrm>
          <a:prstGeom prst="rect">
            <a:avLst/>
          </a:prstGeom>
          <a:solidFill>
            <a:srgbClr val="C8C860"/>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i="1" lang="en-US" sz="1200">
                <a:solidFill>
                  <a:schemeClr val="dk1"/>
                </a:solidFill>
                <a:latin typeface="Arial"/>
                <a:ea typeface="Arial"/>
                <a:cs typeface="Arial"/>
                <a:sym typeface="Arial"/>
              </a:rPr>
              <a:t>Was ist </a:t>
            </a:r>
            <a:r>
              <a:rPr lang="en-US" sz="1200">
                <a:solidFill>
                  <a:schemeClr val="dk1"/>
                </a:solidFill>
                <a:latin typeface="Arial"/>
                <a:ea typeface="Arial"/>
                <a:cs typeface="Arial"/>
                <a:sym typeface="Arial"/>
              </a:rPr>
              <a:t>das Uhthoff-Phänomen</a:t>
            </a:r>
            <a:r>
              <a:rPr i="1" lang="en-US" sz="1200">
                <a:solidFill>
                  <a:schemeClr val="dk1"/>
                </a:solidFill>
                <a:latin typeface="Arial"/>
                <a:ea typeface="Arial"/>
                <a:cs typeface="Arial"/>
                <a:sym typeface="Arial"/>
              </a:rPr>
              <a:t>?</a:t>
            </a:r>
            <a:endParaRPr i="1" sz="1400">
              <a:solidFill>
                <a:srgbClr val="C8C860"/>
              </a:solidFill>
              <a:latin typeface="Arial"/>
              <a:ea typeface="Arial"/>
              <a:cs typeface="Arial"/>
              <a:sym typeface="Arial"/>
            </a:endParaRPr>
          </a:p>
          <a:p>
            <a:pPr indent="0" lvl="0" marL="0" marR="0" rtl="0" algn="l">
              <a:spcBef>
                <a:spcPts val="0"/>
              </a:spcBef>
              <a:spcAft>
                <a:spcPts val="0"/>
              </a:spcAft>
              <a:buNone/>
            </a:pPr>
            <a:r>
              <a:rPr lang="en-US" sz="1200">
                <a:solidFill>
                  <a:srgbClr val="C8C860"/>
                </a:solidFill>
                <a:latin typeface="Arial"/>
                <a:ea typeface="Arial"/>
                <a:cs typeface="Arial"/>
                <a:sym typeface="Arial"/>
              </a:rPr>
              <a:t>TMVL bei einer Optikusneuritis infolge erhöhter Körpertemperatur</a:t>
            </a:r>
            <a:endParaRPr/>
          </a:p>
          <a:p>
            <a:pPr indent="0" lvl="0" marL="0" marR="0" rtl="0" algn="l">
              <a:spcBef>
                <a:spcPts val="0"/>
              </a:spcBef>
              <a:spcAft>
                <a:spcPts val="0"/>
              </a:spcAft>
              <a:buNone/>
            </a:pPr>
            <a:r>
              <a:t/>
            </a:r>
            <a:endParaRPr sz="1400">
              <a:solidFill>
                <a:srgbClr val="C8C860"/>
              </a:solidFill>
              <a:latin typeface="Arial"/>
              <a:ea typeface="Arial"/>
              <a:cs typeface="Arial"/>
              <a:sym typeface="Arial"/>
            </a:endParaRPr>
          </a:p>
          <a:p>
            <a:pPr indent="0" lvl="0" marL="0" marR="0" rtl="0" algn="l">
              <a:spcBef>
                <a:spcPts val="0"/>
              </a:spcBef>
              <a:spcAft>
                <a:spcPts val="0"/>
              </a:spcAft>
              <a:buNone/>
            </a:pPr>
            <a:r>
              <a:t/>
            </a:r>
            <a:endParaRPr sz="1400">
              <a:solidFill>
                <a:srgbClr val="C8C860"/>
              </a:solidFill>
              <a:latin typeface="Arial"/>
              <a:ea typeface="Arial"/>
              <a:cs typeface="Arial"/>
              <a:sym typeface="Arial"/>
            </a:endParaRPr>
          </a:p>
          <a:p>
            <a:pPr indent="0" lvl="0" marL="0" marR="0" rtl="0" algn="l">
              <a:spcBef>
                <a:spcPts val="0"/>
              </a:spcBef>
              <a:spcAft>
                <a:spcPts val="0"/>
              </a:spcAft>
              <a:buNone/>
            </a:pPr>
            <a:r>
              <a:rPr i="1" lang="en-US" sz="1200">
                <a:solidFill>
                  <a:srgbClr val="C8C860"/>
                </a:solidFill>
                <a:latin typeface="Arial"/>
                <a:ea typeface="Arial"/>
                <a:cs typeface="Arial"/>
                <a:sym typeface="Arial"/>
              </a:rPr>
              <a:t>Was hat dies mit körperlicher Betätigung zu tun?</a:t>
            </a:r>
            <a:br>
              <a:rPr i="1" lang="en-US" sz="1400">
                <a:solidFill>
                  <a:srgbClr val="C8C860"/>
                </a:solidFill>
                <a:latin typeface="Arial"/>
                <a:ea typeface="Arial"/>
                <a:cs typeface="Arial"/>
                <a:sym typeface="Arial"/>
              </a:rPr>
            </a:br>
            <a:r>
              <a:rPr lang="en-US" sz="1200">
                <a:solidFill>
                  <a:srgbClr val="C8C860"/>
                </a:solidFill>
                <a:latin typeface="Arial"/>
                <a:ea typeface="Arial"/>
                <a:cs typeface="Arial"/>
                <a:sym typeface="Arial"/>
              </a:rPr>
              <a:t>Körperliche Betätigung erhöht die Körpertemperatur (Patienten klagen über verschwommenes Sehen während und nach dem Training)</a:t>
            </a:r>
            <a:endParaRPr/>
          </a:p>
        </p:txBody>
      </p:sp>
      <p:sp>
        <p:nvSpPr>
          <p:cNvPr id="1806" name="Google Shape;1806;p142"/>
          <p:cNvSpPr/>
          <p:nvPr/>
        </p:nvSpPr>
        <p:spPr>
          <a:xfrm>
            <a:off x="1148153" y="3462177"/>
            <a:ext cx="2509447" cy="450574"/>
          </a:xfrm>
          <a:prstGeom prst="ellipse">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Tree>
  </p:cSld>
  <p:clrMapOvr>
    <a:masterClrMapping/>
  </p:clrMapOvr>
</p:sld>
</file>

<file path=ppt/slides/slide1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1" name="Shape 1811"/>
        <p:cNvGrpSpPr/>
        <p:nvPr/>
      </p:nvGrpSpPr>
      <p:grpSpPr>
        <a:xfrm>
          <a:off x="0" y="0"/>
          <a:ext cx="0" cy="0"/>
          <a:chOff x="0" y="0"/>
          <a:chExt cx="0" cy="0"/>
        </a:xfrm>
      </p:grpSpPr>
      <p:graphicFrame>
        <p:nvGraphicFramePr>
          <p:cNvPr id="1812" name="Google Shape;1812;p143"/>
          <p:cNvGraphicFramePr/>
          <p:nvPr/>
        </p:nvGraphicFramePr>
        <p:xfrm>
          <a:off x="457200" y="1676400"/>
          <a:ext cx="3000000" cy="3000000"/>
        </p:xfrm>
        <a:graphic>
          <a:graphicData uri="http://schemas.openxmlformats.org/drawingml/2006/table">
            <a:tbl>
              <a:tblPr>
                <a:noFill/>
                <a:tableStyleId>{02B07537-624C-4EAD-A9AA-E5A35CE8A65F}</a:tableStyleId>
              </a:tblPr>
              <a:tblGrid>
                <a:gridCol w="2743200"/>
                <a:gridCol w="2743200"/>
                <a:gridCol w="2743200"/>
              </a:tblGrid>
              <a:tr h="406400">
                <a:tc>
                  <a:txBody>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BFBFBF"/>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1"/>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PEX</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i="0" lang="en-US" sz="1200" u="none" cap="none" strike="noStrike">
                          <a:solidFill>
                            <a:schemeClr val="dk1"/>
                          </a:solidFill>
                          <a:latin typeface="Arial"/>
                          <a:ea typeface="Arial"/>
                          <a:cs typeface="Arial"/>
                          <a:sym typeface="Arial"/>
                        </a:rPr>
                        <a:t>PDS/PG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Alter</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 &lt; 50 J, meist  &gt; 70 J</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20er – 40er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Geschlechtspräferenz</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F &gt; 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M &gt; F</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Kammerwinkelstatus</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Enger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Weit geöffnet</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Wo ist die Iris durchscheinend?</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Pupillensaum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Radiär, mittlere Peripherie</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Krukenberg-Spindel – 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Sampaolesi-Linie – 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Systemische Erkrankung?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Ja</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Nein</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Erhöhtes Risiko für Komplikationen während der CE?</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Ja</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Nein</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Beschwert sich der Patient über Augenschmerzen?</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Nein</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762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r>
            </a:tbl>
          </a:graphicData>
        </a:graphic>
      </p:graphicFrame>
      <p:sp>
        <p:nvSpPr>
          <p:cNvPr id="1813" name="Google Shape;1813;p143"/>
          <p:cNvSpPr txBox="1"/>
          <p:nvPr>
            <p:ph idx="12" type="sldNum"/>
          </p:nvPr>
        </p:nvSpPr>
        <p:spPr>
          <a:xfrm>
            <a:off x="7010400" y="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1814" name="Google Shape;1814;p143"/>
          <p:cNvSpPr txBox="1"/>
          <p:nvPr/>
        </p:nvSpPr>
        <p:spPr>
          <a:xfrm>
            <a:off x="685800" y="1066800"/>
            <a:ext cx="7772400" cy="32889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Clr>
                <a:srgbClr val="BFBFBF"/>
              </a:buClr>
              <a:buSzPts val="1200"/>
              <a:buFont typeface="Noto Sans Symbols"/>
              <a:buNone/>
            </a:pPr>
            <a:r>
              <a:rPr i="1" lang="en-US" sz="1200">
                <a:solidFill>
                  <a:srgbClr val="BFBFBF"/>
                </a:solidFill>
                <a:latin typeface="Arial"/>
                <a:ea typeface="Arial"/>
                <a:cs typeface="Arial"/>
                <a:sym typeface="Arial"/>
              </a:rPr>
              <a:t>Was ist die Ursache für Schmerzen bei PDS?</a:t>
            </a:r>
            <a:endParaRPr/>
          </a:p>
          <a:p>
            <a:pPr indent="0" lvl="0" marL="0" marR="0" rtl="0" algn="l">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Es wird angenommen, dass sie sekundär zu einem Anstieg des Augeninnendrucks nach einer plötzlichen und erheblichen Freisetzung von Pigmenten auftritt.</a:t>
            </a:r>
            <a:endParaRPr/>
          </a:p>
          <a:p>
            <a:pPr indent="0" lvl="0" marL="0" marR="0" rtl="0" algn="l">
              <a:spcBef>
                <a:spcPts val="0"/>
              </a:spcBef>
              <a:spcAft>
                <a:spcPts val="0"/>
              </a:spcAft>
              <a:buClr>
                <a:schemeClr val="dk1"/>
              </a:buClr>
              <a:buSzPts val="1400"/>
              <a:buFont typeface="Noto Sans Symbols"/>
              <a:buNone/>
            </a:pPr>
            <a:r>
              <a:t/>
            </a:r>
            <a:endParaRPr sz="1400">
              <a:solidFill>
                <a:srgbClr val="BFBFBF"/>
              </a:solidFill>
              <a:latin typeface="Arial"/>
              <a:ea typeface="Arial"/>
              <a:cs typeface="Arial"/>
              <a:sym typeface="Arial"/>
            </a:endParaRPr>
          </a:p>
          <a:p>
            <a:pPr indent="0" lvl="0" marL="0" marR="0" rtl="0" algn="l">
              <a:spcBef>
                <a:spcPts val="0"/>
              </a:spcBef>
              <a:spcAft>
                <a:spcPts val="0"/>
              </a:spcAft>
              <a:buClr>
                <a:srgbClr val="BFBFBF"/>
              </a:buClr>
              <a:buSzPts val="1200"/>
              <a:buFont typeface="Noto Sans Symbols"/>
              <a:buNone/>
            </a:pPr>
            <a:r>
              <a:rPr i="1" lang="en-US" sz="1200">
                <a:solidFill>
                  <a:srgbClr val="BFBFBF"/>
                </a:solidFill>
                <a:latin typeface="Arial"/>
                <a:ea typeface="Arial"/>
                <a:cs typeface="Arial"/>
                <a:sym typeface="Arial"/>
              </a:rPr>
              <a:t>In welchen Situationen ist mit einer plötzlichen und erheblichen Freisetzung von Pigment zu rechnen?</a:t>
            </a:r>
            <a:endParaRPr/>
          </a:p>
          <a:p>
            <a:pPr indent="0" lvl="0" marL="0" marR="0" rtl="0" algn="l">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Das klassische Beispiel ist ein junger erwachsener Mann, der während </a:t>
            </a:r>
            <a:r>
              <a:rPr b="1" lang="en-US" sz="1200">
                <a:solidFill>
                  <a:srgbClr val="BFBFBF"/>
                </a:solidFill>
                <a:latin typeface="Arial"/>
                <a:ea typeface="Arial"/>
                <a:cs typeface="Arial"/>
                <a:sym typeface="Arial"/>
              </a:rPr>
              <a:t>des Sports </a:t>
            </a:r>
            <a:r>
              <a:rPr lang="en-US" sz="1200">
                <a:solidFill>
                  <a:srgbClr val="BFBFBF"/>
                </a:solidFill>
                <a:latin typeface="Arial"/>
                <a:ea typeface="Arial"/>
                <a:cs typeface="Arial"/>
                <a:sym typeface="Arial"/>
              </a:rPr>
              <a:t>oder nach einem emotionalen  Ereignis plötzlich auftretende, aber vorübergehende Augenschmerzen verspürt.</a:t>
            </a:r>
            <a:endParaRPr/>
          </a:p>
          <a:p>
            <a:pPr indent="0" lvl="0" marL="0" marR="0" rtl="0" algn="l">
              <a:spcBef>
                <a:spcPts val="0"/>
              </a:spcBef>
              <a:spcAft>
                <a:spcPts val="0"/>
              </a:spcAft>
              <a:buClr>
                <a:schemeClr val="dk1"/>
              </a:buClr>
              <a:buSzPts val="1400"/>
              <a:buFont typeface="Noto Sans Symbols"/>
              <a:buNone/>
            </a:pPr>
            <a:r>
              <a:t/>
            </a:r>
            <a:endParaRPr sz="1400">
              <a:solidFill>
                <a:srgbClr val="BFBFBF"/>
              </a:solidFill>
              <a:latin typeface="Arial"/>
              <a:ea typeface="Arial"/>
              <a:cs typeface="Arial"/>
              <a:sym typeface="Arial"/>
            </a:endParaRPr>
          </a:p>
          <a:p>
            <a:pPr indent="0" lvl="0" marL="0" marR="0" rtl="0" algn="l">
              <a:spcBef>
                <a:spcPts val="0"/>
              </a:spcBef>
              <a:spcAft>
                <a:spcPts val="0"/>
              </a:spcAft>
              <a:buClr>
                <a:srgbClr val="BFBFBF"/>
              </a:buClr>
              <a:buSzPts val="1200"/>
              <a:buFont typeface="Noto Sans Symbols"/>
              <a:buNone/>
            </a:pPr>
            <a:r>
              <a:rPr i="1" lang="en-US" sz="1200">
                <a:solidFill>
                  <a:srgbClr val="BFBFBF"/>
                </a:solidFill>
                <a:latin typeface="Arial"/>
                <a:ea typeface="Arial"/>
                <a:cs typeface="Arial"/>
                <a:sym typeface="Arial"/>
              </a:rPr>
              <a:t>Warum ist zu erwarten, dass solche Situationen eine Pigmentfreisetzung hervorrufen?</a:t>
            </a:r>
            <a:endParaRPr/>
          </a:p>
          <a:p>
            <a:pPr indent="0" lvl="0" marL="0" marR="0" rtl="0" algn="l">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Das stressreiche Ereignis führt zu einer starken Aktivierung des sympathischen Nervensystems, was wiederum eine rasche Erweiterung der Pupille auslöst</a:t>
            </a:r>
            <a:endParaRPr/>
          </a:p>
          <a:p>
            <a:pPr indent="0" lvl="0" marL="0" marR="0" rtl="0" algn="l">
              <a:spcBef>
                <a:spcPts val="0"/>
              </a:spcBef>
              <a:spcAft>
                <a:spcPts val="0"/>
              </a:spcAft>
              <a:buClr>
                <a:schemeClr val="dk1"/>
              </a:buClr>
              <a:buSzPts val="1400"/>
              <a:buFont typeface="Noto Sans Symbols"/>
              <a:buNone/>
            </a:pPr>
            <a:r>
              <a:t/>
            </a:r>
            <a:endParaRPr sz="1400">
              <a:solidFill>
                <a:srgbClr val="BFBFBF"/>
              </a:solidFill>
              <a:latin typeface="Arial"/>
              <a:ea typeface="Arial"/>
              <a:cs typeface="Arial"/>
              <a:sym typeface="Arial"/>
            </a:endParaRPr>
          </a:p>
          <a:p>
            <a:pPr indent="0" lvl="0" marL="0" marR="0" rtl="0" algn="l">
              <a:spcBef>
                <a:spcPts val="0"/>
              </a:spcBef>
              <a:spcAft>
                <a:spcPts val="0"/>
              </a:spcAft>
              <a:buClr>
                <a:srgbClr val="BFBFBF"/>
              </a:buClr>
              <a:buSzPts val="1200"/>
              <a:buFont typeface="Noto Sans Symbols"/>
              <a:buNone/>
            </a:pPr>
            <a:r>
              <a:rPr i="1" lang="en-US" sz="1200">
                <a:solidFill>
                  <a:srgbClr val="BFBFBF"/>
                </a:solidFill>
                <a:latin typeface="Arial"/>
                <a:ea typeface="Arial"/>
                <a:cs typeface="Arial"/>
                <a:sym typeface="Arial"/>
              </a:rPr>
              <a:t>Wird der Schmerz in den klassischen Szenarien von anderen Symptomen begleitet?</a:t>
            </a:r>
            <a:endParaRPr/>
          </a:p>
          <a:p>
            <a:pPr indent="0" lvl="0" marL="0" marR="0" rtl="0" algn="l">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Ja – verminderte Sehschärfe und/oder Lichthöfe um Lichtquellen</a:t>
            </a:r>
            <a:endParaRPr/>
          </a:p>
          <a:p>
            <a:pPr indent="0" lvl="0" marL="0" marR="0" rtl="0" algn="l">
              <a:spcBef>
                <a:spcPts val="0"/>
              </a:spcBef>
              <a:spcAft>
                <a:spcPts val="0"/>
              </a:spcAft>
              <a:buClr>
                <a:schemeClr val="dk1"/>
              </a:buClr>
              <a:buSzPts val="1400"/>
              <a:buFont typeface="Noto Sans Symbols"/>
              <a:buNone/>
            </a:pPr>
            <a:r>
              <a:t/>
            </a:r>
            <a:endParaRPr sz="1400">
              <a:solidFill>
                <a:srgbClr val="BFBFBF"/>
              </a:solidFill>
              <a:latin typeface="Arial"/>
              <a:ea typeface="Arial"/>
              <a:cs typeface="Arial"/>
              <a:sym typeface="Arial"/>
            </a:endParaRPr>
          </a:p>
          <a:p>
            <a:pPr indent="0" lvl="0" marL="0" marR="0" rtl="0" algn="l">
              <a:spcBef>
                <a:spcPts val="0"/>
              </a:spcBef>
              <a:spcAft>
                <a:spcPts val="0"/>
              </a:spcAft>
              <a:buClr>
                <a:srgbClr val="BFBFBF"/>
              </a:buClr>
              <a:buSzPts val="1200"/>
              <a:buFont typeface="Noto Sans Symbols"/>
              <a:buNone/>
            </a:pPr>
            <a:r>
              <a:rPr i="1" lang="en-US" sz="1200">
                <a:solidFill>
                  <a:srgbClr val="BFBFBF"/>
                </a:solidFill>
                <a:latin typeface="Arial"/>
                <a:ea typeface="Arial"/>
                <a:cs typeface="Arial"/>
                <a:sym typeface="Arial"/>
              </a:rPr>
              <a:t>Was ist der Mechanismus für diese Sehstörungen?</a:t>
            </a:r>
            <a:endParaRPr/>
          </a:p>
          <a:p>
            <a:pPr indent="0" lvl="0" marL="0" marR="0" rtl="0" algn="l">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Ein Hornhautödem als Folge des plötzlichen und dramatischen Anstiegs des Augeninnendrucks</a:t>
            </a:r>
            <a:endParaRPr/>
          </a:p>
        </p:txBody>
      </p:sp>
      <p:sp>
        <p:nvSpPr>
          <p:cNvPr id="1815" name="Google Shape;1815;p143"/>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Fragen und Antworten</a:t>
            </a:r>
            <a:endParaRPr/>
          </a:p>
        </p:txBody>
      </p:sp>
      <p:sp>
        <p:nvSpPr>
          <p:cNvPr id="1816" name="Google Shape;1816;p143"/>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 </a:t>
            </a:r>
            <a:r>
              <a:rPr b="1" lang="en-US" sz="1200">
                <a:solidFill>
                  <a:schemeClr val="dk1"/>
                </a:solidFill>
                <a:latin typeface="Arial"/>
                <a:ea typeface="Arial"/>
                <a:cs typeface="Arial"/>
                <a:sym typeface="Arial"/>
              </a:rPr>
              <a:t>FITB</a:t>
            </a:r>
            <a:endParaRPr/>
          </a:p>
        </p:txBody>
      </p:sp>
      <p:sp>
        <p:nvSpPr>
          <p:cNvPr id="1817" name="Google Shape;1817;p143"/>
          <p:cNvSpPr/>
          <p:nvPr/>
        </p:nvSpPr>
        <p:spPr>
          <a:xfrm>
            <a:off x="1181100" y="2093843"/>
            <a:ext cx="1066800" cy="450574"/>
          </a:xfrm>
          <a:prstGeom prst="ellipse">
            <a:avLst/>
          </a:prstGeom>
          <a:noFill/>
          <a:ln cap="flat" cmpd="sng" w="25400">
            <a:solidFill>
              <a:srgbClr val="BFBFB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818" name="Google Shape;1818;p143"/>
          <p:cNvSpPr txBox="1"/>
          <p:nvPr/>
        </p:nvSpPr>
        <p:spPr>
          <a:xfrm>
            <a:off x="1219200" y="2667000"/>
            <a:ext cx="5219700" cy="1169551"/>
          </a:xfrm>
          <a:prstGeom prst="rect">
            <a:avLst/>
          </a:prstGeom>
          <a:solidFill>
            <a:srgbClr val="D6ADFF"/>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i="1" lang="en-US" sz="1200">
                <a:solidFill>
                  <a:srgbClr val="A5A5A5"/>
                </a:solidFill>
                <a:latin typeface="Arial"/>
                <a:ea typeface="Arial"/>
                <a:cs typeface="Arial"/>
                <a:sym typeface="Arial"/>
              </a:rPr>
              <a:t>Wenn Sie „Sehstörungen im Zusammenhang mit körperlicher Anstrengung“ hören, sollten Ihnen drei Erkrankungen in den Sinn kommen.  Welche sind die beiden anderen?</a:t>
            </a:r>
            <a:endParaRPr/>
          </a:p>
          <a:p>
            <a:pPr indent="0" lvl="0" marL="0" marR="0" rtl="0" algn="l">
              <a:spcBef>
                <a:spcPts val="0"/>
              </a:spcBef>
              <a:spcAft>
                <a:spcPts val="0"/>
              </a:spcAft>
              <a:buNone/>
            </a:pPr>
            <a:r>
              <a:rPr lang="en-US" sz="1200">
                <a:solidFill>
                  <a:srgbClr val="A5A5A5"/>
                </a:solidFill>
                <a:latin typeface="Arial"/>
                <a:ea typeface="Arial"/>
                <a:cs typeface="Arial"/>
                <a:sym typeface="Arial"/>
              </a:rPr>
              <a:t>--PDS</a:t>
            </a:r>
            <a:endParaRPr/>
          </a:p>
          <a:p>
            <a:pPr indent="0" lvl="0" marL="0" marR="0" rtl="0" algn="l">
              <a:spcBef>
                <a:spcPts val="0"/>
              </a:spcBef>
              <a:spcAft>
                <a:spcPts val="0"/>
              </a:spcAft>
              <a:buNone/>
            </a:pPr>
            <a:r>
              <a:rPr lang="en-US" sz="1200">
                <a:solidFill>
                  <a:srgbClr val="A5A5A5"/>
                </a:solidFill>
                <a:latin typeface="Arial"/>
                <a:ea typeface="Arial"/>
                <a:cs typeface="Arial"/>
                <a:sym typeface="Arial"/>
              </a:rPr>
              <a:t>--Vasospasmus</a:t>
            </a:r>
            <a:endParaRPr/>
          </a:p>
          <a:p>
            <a:pPr indent="0" lvl="0" marL="0" marR="0" rtl="0" algn="l">
              <a:spcBef>
                <a:spcPts val="0"/>
              </a:spcBef>
              <a:spcAft>
                <a:spcPts val="0"/>
              </a:spcAft>
              <a:buNone/>
            </a:pPr>
            <a:r>
              <a:rPr b="1" lang="en-US" sz="1200">
                <a:solidFill>
                  <a:srgbClr val="0000FF"/>
                </a:solidFill>
                <a:latin typeface="Arial"/>
                <a:ea typeface="Arial"/>
                <a:cs typeface="Arial"/>
                <a:sym typeface="Arial"/>
              </a:rPr>
              <a:t>--Uhthoff-Phänomen</a:t>
            </a:r>
            <a:endParaRPr/>
          </a:p>
        </p:txBody>
      </p:sp>
      <p:sp>
        <p:nvSpPr>
          <p:cNvPr id="1819" name="Google Shape;1819;p143"/>
          <p:cNvSpPr txBox="1"/>
          <p:nvPr/>
        </p:nvSpPr>
        <p:spPr>
          <a:xfrm>
            <a:off x="3429000" y="3048000"/>
            <a:ext cx="5110500" cy="1380300"/>
          </a:xfrm>
          <a:prstGeom prst="rect">
            <a:avLst/>
          </a:prstGeom>
          <a:solidFill>
            <a:srgbClr val="C8C860"/>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i="1" lang="en-US" sz="1200">
                <a:solidFill>
                  <a:schemeClr val="dk1"/>
                </a:solidFill>
                <a:latin typeface="Arial"/>
                <a:ea typeface="Arial"/>
                <a:cs typeface="Arial"/>
                <a:sym typeface="Arial"/>
              </a:rPr>
              <a:t>Was ist </a:t>
            </a:r>
            <a:r>
              <a:rPr lang="en-US" sz="1200">
                <a:solidFill>
                  <a:schemeClr val="dk1"/>
                </a:solidFill>
                <a:latin typeface="Arial"/>
                <a:ea typeface="Arial"/>
                <a:cs typeface="Arial"/>
                <a:sym typeface="Arial"/>
              </a:rPr>
              <a:t>das Uhthoff-Phänomen</a:t>
            </a:r>
            <a:r>
              <a:rPr i="1" lang="en-US" sz="1200">
                <a:solidFill>
                  <a:schemeClr val="dk1"/>
                </a:solidFill>
                <a:latin typeface="Arial"/>
                <a:ea typeface="Arial"/>
                <a:cs typeface="Arial"/>
                <a:sym typeface="Arial"/>
              </a:rPr>
              <a:t>?</a:t>
            </a:r>
            <a:endParaRPr/>
          </a:p>
          <a:p>
            <a:pPr indent="0" lvl="0" marL="0" marR="0" rtl="0" algn="l">
              <a:spcBef>
                <a:spcPts val="0"/>
              </a:spcBef>
              <a:spcAft>
                <a:spcPts val="0"/>
              </a:spcAft>
              <a:buNone/>
            </a:pPr>
            <a:r>
              <a:rPr lang="en-US" sz="1200">
                <a:solidFill>
                  <a:schemeClr val="dk1"/>
                </a:solidFill>
                <a:latin typeface="Arial"/>
                <a:ea typeface="Arial"/>
                <a:cs typeface="Arial"/>
                <a:sym typeface="Arial"/>
              </a:rPr>
              <a:t>TMVL</a:t>
            </a:r>
            <a:r>
              <a:rPr lang="en-US" sz="1200">
                <a:solidFill>
                  <a:schemeClr val="dk1"/>
                </a:solidFill>
                <a:latin typeface="Arial"/>
                <a:ea typeface="Arial"/>
                <a:cs typeface="Arial"/>
                <a:sym typeface="Arial"/>
              </a:rPr>
              <a:t> bei einer Optikusneuritis als Folge einer erhöhten Körpertemperatur.</a:t>
            </a:r>
            <a:endParaRPr/>
          </a:p>
          <a:p>
            <a:pPr indent="0" lvl="0" marL="0" marR="0" rtl="0" algn="l">
              <a:spcBef>
                <a:spcPts val="0"/>
              </a:spcBef>
              <a:spcAft>
                <a:spcPts val="0"/>
              </a:spcAft>
              <a:buNone/>
            </a:pPr>
            <a:r>
              <a:t/>
            </a:r>
            <a:endParaRPr sz="1400">
              <a:solidFill>
                <a:srgbClr val="C8C860"/>
              </a:solidFill>
              <a:latin typeface="Arial"/>
              <a:ea typeface="Arial"/>
              <a:cs typeface="Arial"/>
              <a:sym typeface="Arial"/>
            </a:endParaRPr>
          </a:p>
          <a:p>
            <a:pPr indent="0" lvl="0" marL="0" marR="0" rtl="0" algn="l">
              <a:spcBef>
                <a:spcPts val="0"/>
              </a:spcBef>
              <a:spcAft>
                <a:spcPts val="0"/>
              </a:spcAft>
              <a:buNone/>
            </a:pPr>
            <a:r>
              <a:t/>
            </a:r>
            <a:endParaRPr sz="1400">
              <a:solidFill>
                <a:srgbClr val="C8C860"/>
              </a:solidFill>
              <a:latin typeface="Arial"/>
              <a:ea typeface="Arial"/>
              <a:cs typeface="Arial"/>
              <a:sym typeface="Arial"/>
            </a:endParaRPr>
          </a:p>
          <a:p>
            <a:pPr indent="0" lvl="0" marL="0" marR="0" rtl="0" algn="l">
              <a:spcBef>
                <a:spcPts val="0"/>
              </a:spcBef>
              <a:spcAft>
                <a:spcPts val="0"/>
              </a:spcAft>
              <a:buNone/>
            </a:pPr>
            <a:r>
              <a:rPr i="1" lang="en-US" sz="1200">
                <a:solidFill>
                  <a:srgbClr val="C8C860"/>
                </a:solidFill>
                <a:latin typeface="Arial"/>
                <a:ea typeface="Arial"/>
                <a:cs typeface="Arial"/>
                <a:sym typeface="Arial"/>
              </a:rPr>
              <a:t>Was hat dies mit körperlicher Betätigung zu tun?</a:t>
            </a:r>
            <a:br>
              <a:rPr i="1" lang="en-US" sz="1400">
                <a:solidFill>
                  <a:srgbClr val="C8C860"/>
                </a:solidFill>
                <a:latin typeface="Arial"/>
                <a:ea typeface="Arial"/>
                <a:cs typeface="Arial"/>
                <a:sym typeface="Arial"/>
              </a:rPr>
            </a:br>
            <a:r>
              <a:rPr lang="en-US" sz="1200">
                <a:solidFill>
                  <a:srgbClr val="C8C860"/>
                </a:solidFill>
                <a:latin typeface="Arial"/>
                <a:ea typeface="Arial"/>
                <a:cs typeface="Arial"/>
                <a:sym typeface="Arial"/>
              </a:rPr>
              <a:t>Körperliche Betätigung erhöht die Körpertemperatur (Patienten klagen über verschwommenes Sehen während und nach dem Training)</a:t>
            </a:r>
            <a:endParaRPr/>
          </a:p>
        </p:txBody>
      </p:sp>
      <p:sp>
        <p:nvSpPr>
          <p:cNvPr id="1820" name="Google Shape;1820;p143"/>
          <p:cNvSpPr/>
          <p:nvPr/>
        </p:nvSpPr>
        <p:spPr>
          <a:xfrm>
            <a:off x="4572010" y="3203424"/>
            <a:ext cx="1017900" cy="230400"/>
          </a:xfrm>
          <a:prstGeom prst="rect">
            <a:avLst/>
          </a:prstGeom>
          <a:solidFill>
            <a:schemeClr val="accent1"/>
          </a:solidFill>
          <a:ln cap="flat" cmpd="sng" w="25400">
            <a:solidFill>
              <a:srgbClr val="949400"/>
            </a:solidFill>
            <a:prstDash val="solid"/>
            <a:round/>
            <a:headEnd len="sm" w="sm" type="none"/>
            <a:tailEnd len="sm" w="sm" type="none"/>
          </a:ln>
        </p:spPr>
        <p:txBody>
          <a:bodyPr anchorCtr="0" anchor="ctr" bIns="12700" lIns="25400" spcFirstLastPara="1" rIns="25400" wrap="square" tIns="12700">
            <a:noAutofit/>
          </a:bodyPr>
          <a:lstStyle/>
          <a:p>
            <a:pPr indent="0" lvl="0" marL="0" marR="0" rtl="0" algn="ctr">
              <a:spcBef>
                <a:spcPts val="0"/>
              </a:spcBef>
              <a:spcAft>
                <a:spcPts val="0"/>
              </a:spcAft>
              <a:buNone/>
            </a:pPr>
            <a:r>
              <a:rPr lang="en-US" sz="1200">
                <a:solidFill>
                  <a:schemeClr val="dk1"/>
                </a:solidFill>
                <a:latin typeface="Arial"/>
                <a:ea typeface="Arial"/>
                <a:cs typeface="Arial"/>
                <a:sym typeface="Arial"/>
              </a:rPr>
              <a:t>Zustand</a:t>
            </a:r>
            <a:endParaRPr/>
          </a:p>
        </p:txBody>
      </p:sp>
      <p:sp>
        <p:nvSpPr>
          <p:cNvPr id="1821" name="Google Shape;1821;p143"/>
          <p:cNvSpPr/>
          <p:nvPr/>
        </p:nvSpPr>
        <p:spPr>
          <a:xfrm>
            <a:off x="6586950" y="3198025"/>
            <a:ext cx="1871100" cy="241200"/>
          </a:xfrm>
          <a:prstGeom prst="rect">
            <a:avLst/>
          </a:prstGeom>
          <a:solidFill>
            <a:schemeClr val="accent1"/>
          </a:solidFill>
          <a:ln cap="flat" cmpd="sng" w="25400">
            <a:solidFill>
              <a:srgbClr val="949400"/>
            </a:solidFill>
            <a:prstDash val="solid"/>
            <a:round/>
            <a:headEnd len="sm" w="sm" type="none"/>
            <a:tailEnd len="sm" w="sm" type="none"/>
          </a:ln>
        </p:spPr>
        <p:txBody>
          <a:bodyPr anchorCtr="0" anchor="ctr" bIns="12700" lIns="25400" spcFirstLastPara="1" rIns="25400" wrap="square" tIns="12700">
            <a:noAutofit/>
          </a:bodyPr>
          <a:lstStyle/>
          <a:p>
            <a:pPr indent="0" lvl="0" marL="0" marR="0" rtl="0" algn="ctr">
              <a:spcBef>
                <a:spcPts val="0"/>
              </a:spcBef>
              <a:spcAft>
                <a:spcPts val="0"/>
              </a:spcAft>
              <a:buNone/>
            </a:pPr>
            <a:r>
              <a:t/>
            </a:r>
            <a:endParaRPr/>
          </a:p>
        </p:txBody>
      </p:sp>
      <p:sp>
        <p:nvSpPr>
          <p:cNvPr id="1822" name="Google Shape;1822;p143"/>
          <p:cNvSpPr/>
          <p:nvPr/>
        </p:nvSpPr>
        <p:spPr>
          <a:xfrm>
            <a:off x="1148153" y="3462177"/>
            <a:ext cx="2509447" cy="450574"/>
          </a:xfrm>
          <a:prstGeom prst="ellipse">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Tree>
  </p:cSld>
  <p:clrMapOvr>
    <a:masterClrMapping/>
  </p:clrMapOvr>
</p:sld>
</file>

<file path=ppt/slides/slide1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7" name="Shape 1827"/>
        <p:cNvGrpSpPr/>
        <p:nvPr/>
      </p:nvGrpSpPr>
      <p:grpSpPr>
        <a:xfrm>
          <a:off x="0" y="0"/>
          <a:ext cx="0" cy="0"/>
          <a:chOff x="0" y="0"/>
          <a:chExt cx="0" cy="0"/>
        </a:xfrm>
      </p:grpSpPr>
      <p:graphicFrame>
        <p:nvGraphicFramePr>
          <p:cNvPr id="1828" name="Google Shape;1828;p144"/>
          <p:cNvGraphicFramePr/>
          <p:nvPr/>
        </p:nvGraphicFramePr>
        <p:xfrm>
          <a:off x="457200" y="1676400"/>
          <a:ext cx="3000000" cy="3000000"/>
        </p:xfrm>
        <a:graphic>
          <a:graphicData uri="http://schemas.openxmlformats.org/drawingml/2006/table">
            <a:tbl>
              <a:tblPr>
                <a:noFill/>
                <a:tableStyleId>{02B07537-624C-4EAD-A9AA-E5A35CE8A65F}</a:tableStyleId>
              </a:tblPr>
              <a:tblGrid>
                <a:gridCol w="2743200"/>
                <a:gridCol w="2743200"/>
                <a:gridCol w="2743200"/>
              </a:tblGrid>
              <a:tr h="406400">
                <a:tc>
                  <a:txBody>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BFBFBF"/>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1"/>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PEX</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i="0" lang="en-US" sz="1200" u="none" cap="none" strike="noStrike">
                          <a:solidFill>
                            <a:schemeClr val="dk1"/>
                          </a:solidFill>
                          <a:latin typeface="Arial"/>
                          <a:ea typeface="Arial"/>
                          <a:cs typeface="Arial"/>
                          <a:sym typeface="Arial"/>
                        </a:rPr>
                        <a:t>PDS/PG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Alter</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 &lt; 50 J, meist  &gt; 70 J</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20er – 40er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Geschlechtspräferenz</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F &gt; 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M &gt; F</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Kammerwinkelstatus</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Enger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Weit geöffnet</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Wo ist die Iris durchscheinend?</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Pupillensaum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Radiär, mittlere Peripherie</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Krukenberg-Spindel – 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Sampaolesi-Linie – 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Systemische Erkrankung?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Ja</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Nein</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Erhöhtes Risiko für Komplikationen während der CE?</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Ja</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Nein</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Beschwert sich der Patient über Augenschmerzen?</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Nein</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762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r>
            </a:tbl>
          </a:graphicData>
        </a:graphic>
      </p:graphicFrame>
      <p:sp>
        <p:nvSpPr>
          <p:cNvPr id="1829" name="Google Shape;1829;p144"/>
          <p:cNvSpPr txBox="1"/>
          <p:nvPr>
            <p:ph idx="12" type="sldNum"/>
          </p:nvPr>
        </p:nvSpPr>
        <p:spPr>
          <a:xfrm>
            <a:off x="7010400" y="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1830" name="Google Shape;1830;p144"/>
          <p:cNvSpPr txBox="1"/>
          <p:nvPr/>
        </p:nvSpPr>
        <p:spPr>
          <a:xfrm>
            <a:off x="685800" y="1066800"/>
            <a:ext cx="7772400" cy="32889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Clr>
                <a:srgbClr val="BFBFBF"/>
              </a:buClr>
              <a:buSzPts val="1200"/>
              <a:buFont typeface="Noto Sans Symbols"/>
              <a:buNone/>
            </a:pPr>
            <a:r>
              <a:rPr i="1" lang="en-US" sz="1200">
                <a:solidFill>
                  <a:srgbClr val="BFBFBF"/>
                </a:solidFill>
                <a:latin typeface="Arial"/>
                <a:ea typeface="Arial"/>
                <a:cs typeface="Arial"/>
                <a:sym typeface="Arial"/>
              </a:rPr>
              <a:t>Was ist die Ursache für Schmerzen bei PDS?</a:t>
            </a:r>
            <a:endParaRPr/>
          </a:p>
          <a:p>
            <a:pPr indent="0" lvl="0" marL="0" marR="0" rtl="0" algn="l">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Es wird angenommen, dass sie sekundär zu einem Anstieg des Augeninnendrucks nach einer plötzlichen und erheblichen Freisetzung von Pigmenten auftritt.</a:t>
            </a:r>
            <a:endParaRPr/>
          </a:p>
          <a:p>
            <a:pPr indent="0" lvl="0" marL="0" marR="0" rtl="0" algn="l">
              <a:spcBef>
                <a:spcPts val="0"/>
              </a:spcBef>
              <a:spcAft>
                <a:spcPts val="0"/>
              </a:spcAft>
              <a:buClr>
                <a:schemeClr val="dk1"/>
              </a:buClr>
              <a:buSzPts val="1400"/>
              <a:buFont typeface="Noto Sans Symbols"/>
              <a:buNone/>
            </a:pPr>
            <a:r>
              <a:t/>
            </a:r>
            <a:endParaRPr sz="1400">
              <a:solidFill>
                <a:srgbClr val="BFBFBF"/>
              </a:solidFill>
              <a:latin typeface="Arial"/>
              <a:ea typeface="Arial"/>
              <a:cs typeface="Arial"/>
              <a:sym typeface="Arial"/>
            </a:endParaRPr>
          </a:p>
          <a:p>
            <a:pPr indent="0" lvl="0" marL="0" marR="0" rtl="0" algn="l">
              <a:spcBef>
                <a:spcPts val="0"/>
              </a:spcBef>
              <a:spcAft>
                <a:spcPts val="0"/>
              </a:spcAft>
              <a:buClr>
                <a:srgbClr val="BFBFBF"/>
              </a:buClr>
              <a:buSzPts val="1200"/>
              <a:buFont typeface="Noto Sans Symbols"/>
              <a:buNone/>
            </a:pPr>
            <a:r>
              <a:rPr i="1" lang="en-US" sz="1200">
                <a:solidFill>
                  <a:srgbClr val="BFBFBF"/>
                </a:solidFill>
                <a:latin typeface="Arial"/>
                <a:ea typeface="Arial"/>
                <a:cs typeface="Arial"/>
                <a:sym typeface="Arial"/>
              </a:rPr>
              <a:t>In welchen Situationen ist mit einer plötzlichen und erheblichen Freisetzung von Pigment zu rechnen?</a:t>
            </a:r>
            <a:endParaRPr/>
          </a:p>
          <a:p>
            <a:pPr indent="0" lvl="0" marL="0" marR="0" rtl="0" algn="l">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Das klassische Beispiel ist ein junger erwachsener Mann, der während </a:t>
            </a:r>
            <a:r>
              <a:rPr b="1" lang="en-US" sz="1200">
                <a:solidFill>
                  <a:srgbClr val="BFBFBF"/>
                </a:solidFill>
                <a:latin typeface="Arial"/>
                <a:ea typeface="Arial"/>
                <a:cs typeface="Arial"/>
                <a:sym typeface="Arial"/>
              </a:rPr>
              <a:t>des Sport</a:t>
            </a:r>
            <a:r>
              <a:rPr b="1" lang="en-US" sz="1200">
                <a:solidFill>
                  <a:srgbClr val="BFBFBF"/>
                </a:solidFill>
              </a:rPr>
              <a:t>s</a:t>
            </a:r>
            <a:r>
              <a:rPr b="1" lang="en-US" sz="1200">
                <a:solidFill>
                  <a:srgbClr val="BFBFBF"/>
                </a:solidFill>
                <a:latin typeface="Arial"/>
                <a:ea typeface="Arial"/>
                <a:cs typeface="Arial"/>
                <a:sym typeface="Arial"/>
              </a:rPr>
              <a:t> </a:t>
            </a:r>
            <a:r>
              <a:rPr lang="en-US" sz="1200">
                <a:solidFill>
                  <a:srgbClr val="BFBFBF"/>
                </a:solidFill>
                <a:latin typeface="Arial"/>
                <a:ea typeface="Arial"/>
                <a:cs typeface="Arial"/>
                <a:sym typeface="Arial"/>
              </a:rPr>
              <a:t>oder nach einem emotionalen  Ereignis plötzlich auftretende, aber vorübergehende Augenschmerzen verspürt.</a:t>
            </a:r>
            <a:endParaRPr/>
          </a:p>
          <a:p>
            <a:pPr indent="0" lvl="0" marL="0" marR="0" rtl="0" algn="l">
              <a:spcBef>
                <a:spcPts val="0"/>
              </a:spcBef>
              <a:spcAft>
                <a:spcPts val="0"/>
              </a:spcAft>
              <a:buClr>
                <a:schemeClr val="dk1"/>
              </a:buClr>
              <a:buSzPts val="1400"/>
              <a:buFont typeface="Noto Sans Symbols"/>
              <a:buNone/>
            </a:pPr>
            <a:r>
              <a:t/>
            </a:r>
            <a:endParaRPr sz="1400">
              <a:solidFill>
                <a:srgbClr val="BFBFBF"/>
              </a:solidFill>
              <a:latin typeface="Arial"/>
              <a:ea typeface="Arial"/>
              <a:cs typeface="Arial"/>
              <a:sym typeface="Arial"/>
            </a:endParaRPr>
          </a:p>
          <a:p>
            <a:pPr indent="0" lvl="0" marL="0" marR="0" rtl="0" algn="l">
              <a:spcBef>
                <a:spcPts val="0"/>
              </a:spcBef>
              <a:spcAft>
                <a:spcPts val="0"/>
              </a:spcAft>
              <a:buClr>
                <a:srgbClr val="BFBFBF"/>
              </a:buClr>
              <a:buSzPts val="1200"/>
              <a:buFont typeface="Noto Sans Symbols"/>
              <a:buNone/>
            </a:pPr>
            <a:r>
              <a:rPr i="1" lang="en-US" sz="1200">
                <a:solidFill>
                  <a:srgbClr val="BFBFBF"/>
                </a:solidFill>
                <a:latin typeface="Arial"/>
                <a:ea typeface="Arial"/>
                <a:cs typeface="Arial"/>
                <a:sym typeface="Arial"/>
              </a:rPr>
              <a:t>Warum ist zu erwarten, dass solche Situationen eine Pigmentfreisetzung hervorrufen?</a:t>
            </a:r>
            <a:endParaRPr/>
          </a:p>
          <a:p>
            <a:pPr indent="0" lvl="0" marL="0" marR="0" rtl="0" algn="l">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Das stressreiche Ereignis führt zu einer starken Aktivierung des sympathischen Nervensystems, was wiederum eine rasche Erweiterung der Pupille auslöst</a:t>
            </a:r>
            <a:endParaRPr/>
          </a:p>
          <a:p>
            <a:pPr indent="0" lvl="0" marL="0" marR="0" rtl="0" algn="l">
              <a:spcBef>
                <a:spcPts val="0"/>
              </a:spcBef>
              <a:spcAft>
                <a:spcPts val="0"/>
              </a:spcAft>
              <a:buClr>
                <a:schemeClr val="dk1"/>
              </a:buClr>
              <a:buSzPts val="1400"/>
              <a:buFont typeface="Noto Sans Symbols"/>
              <a:buNone/>
            </a:pPr>
            <a:r>
              <a:t/>
            </a:r>
            <a:endParaRPr sz="1400">
              <a:solidFill>
                <a:srgbClr val="BFBFBF"/>
              </a:solidFill>
              <a:latin typeface="Arial"/>
              <a:ea typeface="Arial"/>
              <a:cs typeface="Arial"/>
              <a:sym typeface="Arial"/>
            </a:endParaRPr>
          </a:p>
          <a:p>
            <a:pPr indent="0" lvl="0" marL="0" marR="0" rtl="0" algn="l">
              <a:spcBef>
                <a:spcPts val="0"/>
              </a:spcBef>
              <a:spcAft>
                <a:spcPts val="0"/>
              </a:spcAft>
              <a:buClr>
                <a:srgbClr val="BFBFBF"/>
              </a:buClr>
              <a:buSzPts val="1200"/>
              <a:buFont typeface="Noto Sans Symbols"/>
              <a:buNone/>
            </a:pPr>
            <a:r>
              <a:rPr i="1" lang="en-US" sz="1200">
                <a:solidFill>
                  <a:srgbClr val="BFBFBF"/>
                </a:solidFill>
                <a:latin typeface="Arial"/>
                <a:ea typeface="Arial"/>
                <a:cs typeface="Arial"/>
                <a:sym typeface="Arial"/>
              </a:rPr>
              <a:t>Wird der Schmerz in den klassischen Szenarien von anderen Symptomen begleitet?</a:t>
            </a:r>
            <a:endParaRPr/>
          </a:p>
          <a:p>
            <a:pPr indent="0" lvl="0" marL="0" marR="0" rtl="0" algn="l">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Ja – verminderte Sehschärfe und/oder Lichthöfe um Lichtquellen</a:t>
            </a:r>
            <a:endParaRPr/>
          </a:p>
          <a:p>
            <a:pPr indent="0" lvl="0" marL="0" marR="0" rtl="0" algn="l">
              <a:spcBef>
                <a:spcPts val="0"/>
              </a:spcBef>
              <a:spcAft>
                <a:spcPts val="0"/>
              </a:spcAft>
              <a:buClr>
                <a:schemeClr val="dk1"/>
              </a:buClr>
              <a:buSzPts val="1400"/>
              <a:buFont typeface="Noto Sans Symbols"/>
              <a:buNone/>
            </a:pPr>
            <a:r>
              <a:t/>
            </a:r>
            <a:endParaRPr sz="1400">
              <a:solidFill>
                <a:srgbClr val="BFBFBF"/>
              </a:solidFill>
              <a:latin typeface="Arial"/>
              <a:ea typeface="Arial"/>
              <a:cs typeface="Arial"/>
              <a:sym typeface="Arial"/>
            </a:endParaRPr>
          </a:p>
          <a:p>
            <a:pPr indent="0" lvl="0" marL="0" marR="0" rtl="0" algn="l">
              <a:spcBef>
                <a:spcPts val="0"/>
              </a:spcBef>
              <a:spcAft>
                <a:spcPts val="0"/>
              </a:spcAft>
              <a:buClr>
                <a:srgbClr val="BFBFBF"/>
              </a:buClr>
              <a:buSzPts val="1200"/>
              <a:buFont typeface="Noto Sans Symbols"/>
              <a:buNone/>
            </a:pPr>
            <a:r>
              <a:rPr i="1" lang="en-US" sz="1200">
                <a:solidFill>
                  <a:srgbClr val="BFBFBF"/>
                </a:solidFill>
                <a:latin typeface="Arial"/>
                <a:ea typeface="Arial"/>
                <a:cs typeface="Arial"/>
                <a:sym typeface="Arial"/>
              </a:rPr>
              <a:t>Was ist der Mechanismus für diese Sehstörungen?</a:t>
            </a:r>
            <a:endParaRPr/>
          </a:p>
          <a:p>
            <a:pPr indent="0" lvl="0" marL="0" marR="0" rtl="0" algn="l">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Ein Hornhautödem als Folge des plötzlichen und dramatischen Anstiegs des Augeninnendrucks</a:t>
            </a:r>
            <a:endParaRPr/>
          </a:p>
        </p:txBody>
      </p:sp>
      <p:sp>
        <p:nvSpPr>
          <p:cNvPr id="1831" name="Google Shape;1831;p144"/>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A</a:t>
            </a:r>
            <a:endParaRPr/>
          </a:p>
        </p:txBody>
      </p:sp>
      <p:sp>
        <p:nvSpPr>
          <p:cNvPr id="1832" name="Google Shape;1832;p144"/>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 </a:t>
            </a:r>
            <a:r>
              <a:rPr b="1" lang="en-US" sz="1200">
                <a:solidFill>
                  <a:schemeClr val="dk1"/>
                </a:solidFill>
                <a:latin typeface="Arial"/>
                <a:ea typeface="Arial"/>
                <a:cs typeface="Arial"/>
                <a:sym typeface="Arial"/>
              </a:rPr>
              <a:t>FITB</a:t>
            </a:r>
            <a:endParaRPr/>
          </a:p>
        </p:txBody>
      </p:sp>
      <p:sp>
        <p:nvSpPr>
          <p:cNvPr id="1833" name="Google Shape;1833;p144"/>
          <p:cNvSpPr/>
          <p:nvPr/>
        </p:nvSpPr>
        <p:spPr>
          <a:xfrm>
            <a:off x="1181100" y="2093843"/>
            <a:ext cx="1066800" cy="450574"/>
          </a:xfrm>
          <a:prstGeom prst="ellipse">
            <a:avLst/>
          </a:prstGeom>
          <a:noFill/>
          <a:ln cap="flat" cmpd="sng" w="25400">
            <a:solidFill>
              <a:srgbClr val="BFBFB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834" name="Google Shape;1834;p144"/>
          <p:cNvSpPr txBox="1"/>
          <p:nvPr/>
        </p:nvSpPr>
        <p:spPr>
          <a:xfrm>
            <a:off x="1219200" y="2667000"/>
            <a:ext cx="5219700" cy="1169551"/>
          </a:xfrm>
          <a:prstGeom prst="rect">
            <a:avLst/>
          </a:prstGeom>
          <a:solidFill>
            <a:srgbClr val="D6ADFF"/>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i="1" lang="en-US" sz="1200">
                <a:solidFill>
                  <a:srgbClr val="A5A5A5"/>
                </a:solidFill>
                <a:latin typeface="Arial"/>
                <a:ea typeface="Arial"/>
                <a:cs typeface="Arial"/>
                <a:sym typeface="Arial"/>
              </a:rPr>
              <a:t>Wenn Sie „Sehstörungen im Zusammenhang mit körperlicher Anstrengung“ hören, sollten Ihnen drei Erkrankungen in den Sinn kommen.  Was sind die beiden anderen?</a:t>
            </a:r>
            <a:endParaRPr/>
          </a:p>
          <a:p>
            <a:pPr indent="0" lvl="0" marL="0" marR="0" rtl="0" algn="l">
              <a:spcBef>
                <a:spcPts val="0"/>
              </a:spcBef>
              <a:spcAft>
                <a:spcPts val="0"/>
              </a:spcAft>
              <a:buNone/>
            </a:pPr>
            <a:r>
              <a:rPr lang="en-US" sz="1200">
                <a:solidFill>
                  <a:srgbClr val="A5A5A5"/>
                </a:solidFill>
                <a:latin typeface="Arial"/>
                <a:ea typeface="Arial"/>
                <a:cs typeface="Arial"/>
                <a:sym typeface="Arial"/>
              </a:rPr>
              <a:t>--PDS</a:t>
            </a:r>
            <a:endParaRPr/>
          </a:p>
          <a:p>
            <a:pPr indent="0" lvl="0" marL="0" marR="0" rtl="0" algn="l">
              <a:spcBef>
                <a:spcPts val="0"/>
              </a:spcBef>
              <a:spcAft>
                <a:spcPts val="0"/>
              </a:spcAft>
              <a:buNone/>
            </a:pPr>
            <a:r>
              <a:rPr lang="en-US" sz="1200">
                <a:solidFill>
                  <a:srgbClr val="A5A5A5"/>
                </a:solidFill>
                <a:latin typeface="Arial"/>
                <a:ea typeface="Arial"/>
                <a:cs typeface="Arial"/>
                <a:sym typeface="Arial"/>
              </a:rPr>
              <a:t>--Vasospasmus</a:t>
            </a:r>
            <a:endParaRPr/>
          </a:p>
          <a:p>
            <a:pPr indent="0" lvl="0" marL="0" marR="0" rtl="0" algn="l">
              <a:spcBef>
                <a:spcPts val="0"/>
              </a:spcBef>
              <a:spcAft>
                <a:spcPts val="0"/>
              </a:spcAft>
              <a:buNone/>
            </a:pPr>
            <a:r>
              <a:rPr b="1" lang="en-US" sz="1200">
                <a:solidFill>
                  <a:srgbClr val="0000FF"/>
                </a:solidFill>
                <a:latin typeface="Arial"/>
                <a:ea typeface="Arial"/>
                <a:cs typeface="Arial"/>
                <a:sym typeface="Arial"/>
              </a:rPr>
              <a:t>--Uhthoff-Phänomen</a:t>
            </a:r>
            <a:endParaRPr/>
          </a:p>
        </p:txBody>
      </p:sp>
      <p:sp>
        <p:nvSpPr>
          <p:cNvPr id="1835" name="Google Shape;1835;p144"/>
          <p:cNvSpPr txBox="1"/>
          <p:nvPr/>
        </p:nvSpPr>
        <p:spPr>
          <a:xfrm>
            <a:off x="3429000" y="3048000"/>
            <a:ext cx="5110500" cy="1380300"/>
          </a:xfrm>
          <a:prstGeom prst="rect">
            <a:avLst/>
          </a:prstGeom>
          <a:solidFill>
            <a:srgbClr val="C8C860"/>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i="1" lang="en-US" sz="1200">
                <a:solidFill>
                  <a:schemeClr val="dk1"/>
                </a:solidFill>
                <a:latin typeface="Arial"/>
                <a:ea typeface="Arial"/>
                <a:cs typeface="Arial"/>
                <a:sym typeface="Arial"/>
              </a:rPr>
              <a:t>Was ist </a:t>
            </a:r>
            <a:r>
              <a:rPr lang="en-US" sz="1200">
                <a:solidFill>
                  <a:schemeClr val="dk1"/>
                </a:solidFill>
                <a:latin typeface="Arial"/>
                <a:ea typeface="Arial"/>
                <a:cs typeface="Arial"/>
                <a:sym typeface="Arial"/>
              </a:rPr>
              <a:t>das Uhthoff-Phänomen</a:t>
            </a:r>
            <a:r>
              <a:rPr i="1" lang="en-US" sz="1200">
                <a:solidFill>
                  <a:schemeClr val="dk1"/>
                </a:solidFill>
                <a:latin typeface="Arial"/>
                <a:ea typeface="Arial"/>
                <a:cs typeface="Arial"/>
                <a:sym typeface="Arial"/>
              </a:rPr>
              <a:t>?</a:t>
            </a:r>
            <a:endParaRPr/>
          </a:p>
          <a:p>
            <a:pPr indent="0" lvl="0" marL="0" marR="0" rtl="0" algn="l">
              <a:spcBef>
                <a:spcPts val="0"/>
              </a:spcBef>
              <a:spcAft>
                <a:spcPts val="0"/>
              </a:spcAft>
              <a:buNone/>
            </a:pPr>
            <a:r>
              <a:rPr lang="en-US" sz="1200">
                <a:solidFill>
                  <a:schemeClr val="dk1"/>
                </a:solidFill>
                <a:latin typeface="Arial"/>
                <a:ea typeface="Arial"/>
                <a:cs typeface="Arial"/>
                <a:sym typeface="Arial"/>
              </a:rPr>
              <a:t>TMVL</a:t>
            </a:r>
            <a:r>
              <a:rPr lang="en-US" sz="1200">
                <a:solidFill>
                  <a:schemeClr val="dk1"/>
                </a:solidFill>
              </a:rPr>
              <a:t> </a:t>
            </a:r>
            <a:r>
              <a:rPr lang="en-US" sz="1200">
                <a:solidFill>
                  <a:schemeClr val="dk1"/>
                </a:solidFill>
                <a:latin typeface="Arial"/>
                <a:ea typeface="Arial"/>
                <a:cs typeface="Arial"/>
                <a:sym typeface="Arial"/>
              </a:rPr>
              <a:t>bei einer Optikusneuritis infolge erhöhter Körpertemperatur.</a:t>
            </a:r>
            <a:endParaRPr/>
          </a:p>
          <a:p>
            <a:pPr indent="0" lvl="0" marL="0" marR="0" rtl="0" algn="l">
              <a:spcBef>
                <a:spcPts val="0"/>
              </a:spcBef>
              <a:spcAft>
                <a:spcPts val="0"/>
              </a:spcAft>
              <a:buNone/>
            </a:pPr>
            <a:r>
              <a:t/>
            </a:r>
            <a:endParaRPr sz="1400">
              <a:solidFill>
                <a:schemeClr val="dk1"/>
              </a:solidFill>
              <a:latin typeface="Arial"/>
              <a:ea typeface="Arial"/>
              <a:cs typeface="Arial"/>
              <a:sym typeface="Arial"/>
            </a:endParaRPr>
          </a:p>
          <a:p>
            <a:pPr indent="0" lvl="0" marL="0" marR="0" rtl="0" algn="l">
              <a:spcBef>
                <a:spcPts val="0"/>
              </a:spcBef>
              <a:spcAft>
                <a:spcPts val="0"/>
              </a:spcAft>
              <a:buNone/>
            </a:pPr>
            <a:r>
              <a:t/>
            </a:r>
            <a:endParaRPr sz="1400">
              <a:solidFill>
                <a:srgbClr val="C8C860"/>
              </a:solidFill>
              <a:latin typeface="Arial"/>
              <a:ea typeface="Arial"/>
              <a:cs typeface="Arial"/>
              <a:sym typeface="Arial"/>
            </a:endParaRPr>
          </a:p>
          <a:p>
            <a:pPr indent="0" lvl="0" marL="0" marR="0" rtl="0" algn="l">
              <a:spcBef>
                <a:spcPts val="0"/>
              </a:spcBef>
              <a:spcAft>
                <a:spcPts val="0"/>
              </a:spcAft>
              <a:buNone/>
            </a:pPr>
            <a:r>
              <a:rPr i="1" lang="en-US" sz="1200">
                <a:solidFill>
                  <a:srgbClr val="C8C860"/>
                </a:solidFill>
                <a:latin typeface="Arial"/>
                <a:ea typeface="Arial"/>
                <a:cs typeface="Arial"/>
                <a:sym typeface="Arial"/>
              </a:rPr>
              <a:t>Was hat dies mit körperlicher Betätigung zu tun?</a:t>
            </a:r>
            <a:br>
              <a:rPr i="1" lang="en-US" sz="1400">
                <a:solidFill>
                  <a:srgbClr val="C8C860"/>
                </a:solidFill>
                <a:latin typeface="Arial"/>
                <a:ea typeface="Arial"/>
                <a:cs typeface="Arial"/>
                <a:sym typeface="Arial"/>
              </a:rPr>
            </a:br>
            <a:r>
              <a:rPr lang="en-US" sz="1200">
                <a:solidFill>
                  <a:srgbClr val="C8C860"/>
                </a:solidFill>
                <a:latin typeface="Arial"/>
                <a:ea typeface="Arial"/>
                <a:cs typeface="Arial"/>
                <a:sym typeface="Arial"/>
              </a:rPr>
              <a:t>Körperliche Betätigung erhöht die Körpertemperatur (Patienten klagen über verschwommenes Sehen während und nach dem Training)</a:t>
            </a:r>
            <a:endParaRPr/>
          </a:p>
        </p:txBody>
      </p:sp>
      <p:sp>
        <p:nvSpPr>
          <p:cNvPr id="1836" name="Google Shape;1836;p144"/>
          <p:cNvSpPr/>
          <p:nvPr/>
        </p:nvSpPr>
        <p:spPr>
          <a:xfrm>
            <a:off x="1148153" y="3462177"/>
            <a:ext cx="2509447" cy="450574"/>
          </a:xfrm>
          <a:prstGeom prst="ellipse">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Tree>
  </p:cSld>
  <p:clrMapOvr>
    <a:masterClrMapping/>
  </p:clrMapOvr>
</p:sld>
</file>

<file path=ppt/slides/slide1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1" name="Shape 1841"/>
        <p:cNvGrpSpPr/>
        <p:nvPr/>
      </p:nvGrpSpPr>
      <p:grpSpPr>
        <a:xfrm>
          <a:off x="0" y="0"/>
          <a:ext cx="0" cy="0"/>
          <a:chOff x="0" y="0"/>
          <a:chExt cx="0" cy="0"/>
        </a:xfrm>
      </p:grpSpPr>
      <p:graphicFrame>
        <p:nvGraphicFramePr>
          <p:cNvPr id="1842" name="Google Shape;1842;p145"/>
          <p:cNvGraphicFramePr/>
          <p:nvPr/>
        </p:nvGraphicFramePr>
        <p:xfrm>
          <a:off x="457200" y="1676400"/>
          <a:ext cx="3000000" cy="3000000"/>
        </p:xfrm>
        <a:graphic>
          <a:graphicData uri="http://schemas.openxmlformats.org/drawingml/2006/table">
            <a:tbl>
              <a:tblPr>
                <a:noFill/>
                <a:tableStyleId>{02B07537-624C-4EAD-A9AA-E5A35CE8A65F}</a:tableStyleId>
              </a:tblPr>
              <a:tblGrid>
                <a:gridCol w="2743200"/>
                <a:gridCol w="2743200"/>
                <a:gridCol w="2743200"/>
              </a:tblGrid>
              <a:tr h="406400">
                <a:tc>
                  <a:txBody>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BFBFBF"/>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1"/>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PEX</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i="0" lang="en-US" sz="1200" u="none" cap="none" strike="noStrike">
                          <a:solidFill>
                            <a:schemeClr val="dk1"/>
                          </a:solidFill>
                          <a:latin typeface="Arial"/>
                          <a:ea typeface="Arial"/>
                          <a:cs typeface="Arial"/>
                          <a:sym typeface="Arial"/>
                        </a:rPr>
                        <a:t>PDS/PG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Alter</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 &lt; 50 J, meist  &gt; 70 J</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20er – 40er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Geschlechtspräferenz</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F &gt; 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M &gt; F</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Kammerwinkelstatus</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Enger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Weit geöffnet</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Wo ist die Iris durchscheinend?</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Pupillensaum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Radiär, mittlere Peripherie</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Krukenberg-Spindel – 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Sampaolesi-Linie – 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Systemische Erkrankung?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Ja</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Nein</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Erhöhtes Risiko für Komplikationen während der CE?</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Ja</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Nein</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Beschwert sich der Patient über Augenschmerzen?</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Nein</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762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r>
            </a:tbl>
          </a:graphicData>
        </a:graphic>
      </p:graphicFrame>
      <p:sp>
        <p:nvSpPr>
          <p:cNvPr id="1843" name="Google Shape;1843;p145"/>
          <p:cNvSpPr txBox="1"/>
          <p:nvPr>
            <p:ph idx="12" type="sldNum"/>
          </p:nvPr>
        </p:nvSpPr>
        <p:spPr>
          <a:xfrm>
            <a:off x="7010400" y="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1844" name="Google Shape;1844;p145"/>
          <p:cNvSpPr txBox="1"/>
          <p:nvPr/>
        </p:nvSpPr>
        <p:spPr>
          <a:xfrm>
            <a:off x="685800" y="1066800"/>
            <a:ext cx="7772400" cy="32889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Clr>
                <a:srgbClr val="BFBFBF"/>
              </a:buClr>
              <a:buSzPts val="1200"/>
              <a:buFont typeface="Noto Sans Symbols"/>
              <a:buNone/>
            </a:pPr>
            <a:r>
              <a:rPr i="1" lang="en-US" sz="1200">
                <a:solidFill>
                  <a:srgbClr val="BFBFBF"/>
                </a:solidFill>
                <a:latin typeface="Arial"/>
                <a:ea typeface="Arial"/>
                <a:cs typeface="Arial"/>
                <a:sym typeface="Arial"/>
              </a:rPr>
              <a:t>Was ist die Ursache für Schmerzen bei PDS?</a:t>
            </a:r>
            <a:endParaRPr/>
          </a:p>
          <a:p>
            <a:pPr indent="0" lvl="0" marL="0" marR="0" rtl="0" algn="l">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Es wird angenommen, dass sie sekundär zu einem Anstieg des Augeninnendrucks nach einer plötzlichen und erheblichen Freisetzung von Pigmenten auftritt.</a:t>
            </a:r>
            <a:endParaRPr/>
          </a:p>
          <a:p>
            <a:pPr indent="0" lvl="0" marL="0" marR="0" rtl="0" algn="l">
              <a:spcBef>
                <a:spcPts val="0"/>
              </a:spcBef>
              <a:spcAft>
                <a:spcPts val="0"/>
              </a:spcAft>
              <a:buClr>
                <a:schemeClr val="dk1"/>
              </a:buClr>
              <a:buSzPts val="1400"/>
              <a:buFont typeface="Noto Sans Symbols"/>
              <a:buNone/>
            </a:pPr>
            <a:r>
              <a:t/>
            </a:r>
            <a:endParaRPr sz="1400">
              <a:solidFill>
                <a:srgbClr val="BFBFBF"/>
              </a:solidFill>
              <a:latin typeface="Arial"/>
              <a:ea typeface="Arial"/>
              <a:cs typeface="Arial"/>
              <a:sym typeface="Arial"/>
            </a:endParaRPr>
          </a:p>
          <a:p>
            <a:pPr indent="0" lvl="0" marL="0" marR="0" rtl="0" algn="l">
              <a:spcBef>
                <a:spcPts val="0"/>
              </a:spcBef>
              <a:spcAft>
                <a:spcPts val="0"/>
              </a:spcAft>
              <a:buClr>
                <a:srgbClr val="BFBFBF"/>
              </a:buClr>
              <a:buSzPts val="1200"/>
              <a:buFont typeface="Noto Sans Symbols"/>
              <a:buNone/>
            </a:pPr>
            <a:r>
              <a:rPr i="1" lang="en-US" sz="1200">
                <a:solidFill>
                  <a:srgbClr val="BFBFBF"/>
                </a:solidFill>
                <a:latin typeface="Arial"/>
                <a:ea typeface="Arial"/>
                <a:cs typeface="Arial"/>
                <a:sym typeface="Arial"/>
              </a:rPr>
              <a:t>In welchen Situationen ist mit einer plötzlichen und erheblichen Freisetzung von Pigment zu rechnen?</a:t>
            </a:r>
            <a:endParaRPr/>
          </a:p>
          <a:p>
            <a:pPr indent="0" lvl="0" marL="0" marR="0" rtl="0" algn="l">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Das klassische Beispiel ist ein junger erwachsener Mann, der während </a:t>
            </a:r>
            <a:r>
              <a:rPr b="1" lang="en-US" sz="1200">
                <a:solidFill>
                  <a:srgbClr val="BFBFBF"/>
                </a:solidFill>
                <a:latin typeface="Arial"/>
                <a:ea typeface="Arial"/>
                <a:cs typeface="Arial"/>
                <a:sym typeface="Arial"/>
              </a:rPr>
              <a:t>des Sport</a:t>
            </a:r>
            <a:r>
              <a:rPr b="1" lang="en-US" sz="1200">
                <a:solidFill>
                  <a:srgbClr val="BFBFBF"/>
                </a:solidFill>
              </a:rPr>
              <a:t>s</a:t>
            </a:r>
            <a:r>
              <a:rPr b="1" lang="en-US" sz="1200">
                <a:solidFill>
                  <a:srgbClr val="BFBFBF"/>
                </a:solidFill>
                <a:latin typeface="Arial"/>
                <a:ea typeface="Arial"/>
                <a:cs typeface="Arial"/>
                <a:sym typeface="Arial"/>
              </a:rPr>
              <a:t> </a:t>
            </a:r>
            <a:r>
              <a:rPr lang="en-US" sz="1200">
                <a:solidFill>
                  <a:srgbClr val="BFBFBF"/>
                </a:solidFill>
                <a:latin typeface="Arial"/>
                <a:ea typeface="Arial"/>
                <a:cs typeface="Arial"/>
                <a:sym typeface="Arial"/>
              </a:rPr>
              <a:t>oder nach einem emotionalen  Ereignis plötzlich auftretende, aber vorübergehende Augenschmerzen verspürt.</a:t>
            </a:r>
            <a:endParaRPr/>
          </a:p>
          <a:p>
            <a:pPr indent="0" lvl="0" marL="0" marR="0" rtl="0" algn="l">
              <a:spcBef>
                <a:spcPts val="0"/>
              </a:spcBef>
              <a:spcAft>
                <a:spcPts val="0"/>
              </a:spcAft>
              <a:buClr>
                <a:schemeClr val="dk1"/>
              </a:buClr>
              <a:buSzPts val="1400"/>
              <a:buFont typeface="Noto Sans Symbols"/>
              <a:buNone/>
            </a:pPr>
            <a:r>
              <a:t/>
            </a:r>
            <a:endParaRPr sz="1400">
              <a:solidFill>
                <a:srgbClr val="BFBFBF"/>
              </a:solidFill>
              <a:latin typeface="Arial"/>
              <a:ea typeface="Arial"/>
              <a:cs typeface="Arial"/>
              <a:sym typeface="Arial"/>
            </a:endParaRPr>
          </a:p>
          <a:p>
            <a:pPr indent="0" lvl="0" marL="0" marR="0" rtl="0" algn="l">
              <a:spcBef>
                <a:spcPts val="0"/>
              </a:spcBef>
              <a:spcAft>
                <a:spcPts val="0"/>
              </a:spcAft>
              <a:buClr>
                <a:srgbClr val="BFBFBF"/>
              </a:buClr>
              <a:buSzPts val="1200"/>
              <a:buFont typeface="Noto Sans Symbols"/>
              <a:buNone/>
            </a:pPr>
            <a:r>
              <a:rPr i="1" lang="en-US" sz="1200">
                <a:solidFill>
                  <a:srgbClr val="BFBFBF"/>
                </a:solidFill>
                <a:latin typeface="Arial"/>
                <a:ea typeface="Arial"/>
                <a:cs typeface="Arial"/>
                <a:sym typeface="Arial"/>
              </a:rPr>
              <a:t>Warum ist zu erwarten, dass solche Situationen eine Pigmentfreisetzung hervorrufen?</a:t>
            </a:r>
            <a:endParaRPr/>
          </a:p>
          <a:p>
            <a:pPr indent="0" lvl="0" marL="0" marR="0" rtl="0" algn="l">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Das stressreiche Ereignis führt zu einer starken Aktivierung des sympathischen Nervensystems, was wiederum eine rasche Erweiterung der Pupille auslöst</a:t>
            </a:r>
            <a:endParaRPr/>
          </a:p>
          <a:p>
            <a:pPr indent="0" lvl="0" marL="0" marR="0" rtl="0" algn="l">
              <a:spcBef>
                <a:spcPts val="0"/>
              </a:spcBef>
              <a:spcAft>
                <a:spcPts val="0"/>
              </a:spcAft>
              <a:buClr>
                <a:schemeClr val="dk1"/>
              </a:buClr>
              <a:buSzPts val="1400"/>
              <a:buFont typeface="Noto Sans Symbols"/>
              <a:buNone/>
            </a:pPr>
            <a:r>
              <a:t/>
            </a:r>
            <a:endParaRPr sz="1400">
              <a:solidFill>
                <a:srgbClr val="BFBFBF"/>
              </a:solidFill>
              <a:latin typeface="Arial"/>
              <a:ea typeface="Arial"/>
              <a:cs typeface="Arial"/>
              <a:sym typeface="Arial"/>
            </a:endParaRPr>
          </a:p>
          <a:p>
            <a:pPr indent="0" lvl="0" marL="0" marR="0" rtl="0" algn="l">
              <a:spcBef>
                <a:spcPts val="0"/>
              </a:spcBef>
              <a:spcAft>
                <a:spcPts val="0"/>
              </a:spcAft>
              <a:buClr>
                <a:srgbClr val="BFBFBF"/>
              </a:buClr>
              <a:buSzPts val="1200"/>
              <a:buFont typeface="Noto Sans Symbols"/>
              <a:buNone/>
            </a:pPr>
            <a:r>
              <a:rPr i="1" lang="en-US" sz="1200">
                <a:solidFill>
                  <a:srgbClr val="BFBFBF"/>
                </a:solidFill>
                <a:latin typeface="Arial"/>
                <a:ea typeface="Arial"/>
                <a:cs typeface="Arial"/>
                <a:sym typeface="Arial"/>
              </a:rPr>
              <a:t>Wird der Schmerz in den klassischen Szenarien von anderen Symptomen begleitet?</a:t>
            </a:r>
            <a:endParaRPr/>
          </a:p>
          <a:p>
            <a:pPr indent="0" lvl="0" marL="0" marR="0" rtl="0" algn="l">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Ja – verminderte Sehschärfe und/oder Lichthöfe um Lichtquellen</a:t>
            </a:r>
            <a:endParaRPr/>
          </a:p>
          <a:p>
            <a:pPr indent="0" lvl="0" marL="0" marR="0" rtl="0" algn="l">
              <a:spcBef>
                <a:spcPts val="0"/>
              </a:spcBef>
              <a:spcAft>
                <a:spcPts val="0"/>
              </a:spcAft>
              <a:buClr>
                <a:schemeClr val="dk1"/>
              </a:buClr>
              <a:buSzPts val="1400"/>
              <a:buFont typeface="Noto Sans Symbols"/>
              <a:buNone/>
            </a:pPr>
            <a:r>
              <a:t/>
            </a:r>
            <a:endParaRPr sz="1400">
              <a:solidFill>
                <a:srgbClr val="BFBFBF"/>
              </a:solidFill>
              <a:latin typeface="Arial"/>
              <a:ea typeface="Arial"/>
              <a:cs typeface="Arial"/>
              <a:sym typeface="Arial"/>
            </a:endParaRPr>
          </a:p>
          <a:p>
            <a:pPr indent="0" lvl="0" marL="0" marR="0" rtl="0" algn="l">
              <a:spcBef>
                <a:spcPts val="0"/>
              </a:spcBef>
              <a:spcAft>
                <a:spcPts val="0"/>
              </a:spcAft>
              <a:buClr>
                <a:srgbClr val="BFBFBF"/>
              </a:buClr>
              <a:buSzPts val="1200"/>
              <a:buFont typeface="Noto Sans Symbols"/>
              <a:buNone/>
            </a:pPr>
            <a:r>
              <a:rPr i="1" lang="en-US" sz="1200">
                <a:solidFill>
                  <a:srgbClr val="BFBFBF"/>
                </a:solidFill>
                <a:latin typeface="Arial"/>
                <a:ea typeface="Arial"/>
                <a:cs typeface="Arial"/>
                <a:sym typeface="Arial"/>
              </a:rPr>
              <a:t>Was ist der Mechanismus für diese Sehstörungen?</a:t>
            </a:r>
            <a:endParaRPr/>
          </a:p>
          <a:p>
            <a:pPr indent="0" lvl="0" marL="0" marR="0" rtl="0" algn="l">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Ein Hornhautödem als Folge des plötzlichen und dramatischen Anstiegs des Augeninnendrucks</a:t>
            </a:r>
            <a:endParaRPr/>
          </a:p>
        </p:txBody>
      </p:sp>
      <p:sp>
        <p:nvSpPr>
          <p:cNvPr id="1845" name="Google Shape;1845;p145"/>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Q</a:t>
            </a:r>
            <a:endParaRPr/>
          </a:p>
        </p:txBody>
      </p:sp>
      <p:sp>
        <p:nvSpPr>
          <p:cNvPr id="1846" name="Google Shape;1846;p145"/>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 </a:t>
            </a:r>
            <a:r>
              <a:rPr b="1" lang="en-US" sz="1200">
                <a:solidFill>
                  <a:schemeClr val="dk1"/>
                </a:solidFill>
                <a:latin typeface="Arial"/>
                <a:ea typeface="Arial"/>
                <a:cs typeface="Arial"/>
                <a:sym typeface="Arial"/>
              </a:rPr>
              <a:t>FITB</a:t>
            </a:r>
            <a:endParaRPr/>
          </a:p>
        </p:txBody>
      </p:sp>
      <p:sp>
        <p:nvSpPr>
          <p:cNvPr id="1847" name="Google Shape;1847;p145"/>
          <p:cNvSpPr/>
          <p:nvPr/>
        </p:nvSpPr>
        <p:spPr>
          <a:xfrm>
            <a:off x="1181100" y="2093843"/>
            <a:ext cx="1066800" cy="450574"/>
          </a:xfrm>
          <a:prstGeom prst="ellipse">
            <a:avLst/>
          </a:prstGeom>
          <a:noFill/>
          <a:ln cap="flat" cmpd="sng" w="25400">
            <a:solidFill>
              <a:srgbClr val="BFBFB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848" name="Google Shape;1848;p145"/>
          <p:cNvSpPr txBox="1"/>
          <p:nvPr/>
        </p:nvSpPr>
        <p:spPr>
          <a:xfrm>
            <a:off x="1219200" y="2667000"/>
            <a:ext cx="5219700" cy="1169551"/>
          </a:xfrm>
          <a:prstGeom prst="rect">
            <a:avLst/>
          </a:prstGeom>
          <a:solidFill>
            <a:srgbClr val="D6ADFF"/>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i="1" lang="en-US" sz="1200">
                <a:solidFill>
                  <a:srgbClr val="A5A5A5"/>
                </a:solidFill>
                <a:latin typeface="Arial"/>
                <a:ea typeface="Arial"/>
                <a:cs typeface="Arial"/>
                <a:sym typeface="Arial"/>
              </a:rPr>
              <a:t>Wenn Sie „Sehstörungen im Zusammenhang mit körperlicher Anstrengung“ hören, sollten Ihnen drei Erkrankungen in den Sinn kommen.  Was sind die beiden anderen?</a:t>
            </a:r>
            <a:endParaRPr/>
          </a:p>
          <a:p>
            <a:pPr indent="0" lvl="0" marL="0" marR="0" rtl="0" algn="l">
              <a:spcBef>
                <a:spcPts val="0"/>
              </a:spcBef>
              <a:spcAft>
                <a:spcPts val="0"/>
              </a:spcAft>
              <a:buNone/>
            </a:pPr>
            <a:r>
              <a:rPr lang="en-US" sz="1200">
                <a:solidFill>
                  <a:srgbClr val="A5A5A5"/>
                </a:solidFill>
                <a:latin typeface="Arial"/>
                <a:ea typeface="Arial"/>
                <a:cs typeface="Arial"/>
                <a:sym typeface="Arial"/>
              </a:rPr>
              <a:t>--PDS</a:t>
            </a:r>
            <a:endParaRPr/>
          </a:p>
          <a:p>
            <a:pPr indent="0" lvl="0" marL="0" marR="0" rtl="0" algn="l">
              <a:spcBef>
                <a:spcPts val="0"/>
              </a:spcBef>
              <a:spcAft>
                <a:spcPts val="0"/>
              </a:spcAft>
              <a:buNone/>
            </a:pPr>
            <a:r>
              <a:rPr lang="en-US" sz="1200">
                <a:solidFill>
                  <a:srgbClr val="A5A5A5"/>
                </a:solidFill>
                <a:latin typeface="Arial"/>
                <a:ea typeface="Arial"/>
                <a:cs typeface="Arial"/>
                <a:sym typeface="Arial"/>
              </a:rPr>
              <a:t>--Vasospasmus</a:t>
            </a:r>
            <a:endParaRPr/>
          </a:p>
          <a:p>
            <a:pPr indent="0" lvl="0" marL="0" marR="0" rtl="0" algn="l">
              <a:spcBef>
                <a:spcPts val="0"/>
              </a:spcBef>
              <a:spcAft>
                <a:spcPts val="0"/>
              </a:spcAft>
              <a:buNone/>
            </a:pPr>
            <a:r>
              <a:rPr b="1" lang="en-US" sz="1200">
                <a:solidFill>
                  <a:srgbClr val="0000FF"/>
                </a:solidFill>
                <a:latin typeface="Arial"/>
                <a:ea typeface="Arial"/>
                <a:cs typeface="Arial"/>
                <a:sym typeface="Arial"/>
              </a:rPr>
              <a:t>--Uhthoff-Phänomen</a:t>
            </a:r>
            <a:endParaRPr/>
          </a:p>
        </p:txBody>
      </p:sp>
      <p:sp>
        <p:nvSpPr>
          <p:cNvPr id="1849" name="Google Shape;1849;p145"/>
          <p:cNvSpPr txBox="1"/>
          <p:nvPr/>
        </p:nvSpPr>
        <p:spPr>
          <a:xfrm>
            <a:off x="3429000" y="3048000"/>
            <a:ext cx="5110553" cy="1600438"/>
          </a:xfrm>
          <a:prstGeom prst="rect">
            <a:avLst/>
          </a:prstGeom>
          <a:solidFill>
            <a:srgbClr val="C8C860"/>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i="1" lang="en-US" sz="1200">
                <a:solidFill>
                  <a:srgbClr val="7F7F7F"/>
                </a:solidFill>
                <a:latin typeface="Arial"/>
                <a:ea typeface="Arial"/>
                <a:cs typeface="Arial"/>
                <a:sym typeface="Arial"/>
              </a:rPr>
              <a:t>Was ist </a:t>
            </a:r>
            <a:r>
              <a:rPr lang="en-US" sz="1200">
                <a:solidFill>
                  <a:srgbClr val="7F7F7F"/>
                </a:solidFill>
                <a:latin typeface="Arial"/>
                <a:ea typeface="Arial"/>
                <a:cs typeface="Arial"/>
                <a:sym typeface="Arial"/>
              </a:rPr>
              <a:t>das Uhthoff-Phänomen</a:t>
            </a:r>
            <a:r>
              <a:rPr i="1" lang="en-US" sz="1200">
                <a:solidFill>
                  <a:srgbClr val="7F7F7F"/>
                </a:solidFill>
                <a:latin typeface="Arial"/>
                <a:ea typeface="Arial"/>
                <a:cs typeface="Arial"/>
                <a:sym typeface="Arial"/>
              </a:rPr>
              <a:t>?</a:t>
            </a:r>
            <a:endParaRPr/>
          </a:p>
          <a:p>
            <a:pPr indent="0" lvl="0" marL="0" marR="0" rtl="0" algn="l">
              <a:spcBef>
                <a:spcPts val="0"/>
              </a:spcBef>
              <a:spcAft>
                <a:spcPts val="0"/>
              </a:spcAft>
              <a:buNone/>
            </a:pPr>
            <a:r>
              <a:rPr b="1" lang="en-US" sz="1200">
                <a:solidFill>
                  <a:schemeClr val="dk1"/>
                </a:solidFill>
                <a:latin typeface="Arial"/>
                <a:ea typeface="Arial"/>
                <a:cs typeface="Arial"/>
                <a:sym typeface="Arial"/>
              </a:rPr>
              <a:t>TMVL </a:t>
            </a:r>
            <a:r>
              <a:rPr lang="en-US" sz="1200">
                <a:solidFill>
                  <a:srgbClr val="7F7F7F"/>
                </a:solidFill>
                <a:latin typeface="Arial"/>
                <a:ea typeface="Arial"/>
                <a:cs typeface="Arial"/>
                <a:sym typeface="Arial"/>
              </a:rPr>
              <a:t>bei einer Optikusneuritis als Folge einer erhöhten Körpertemperatur</a:t>
            </a:r>
            <a:endParaRPr/>
          </a:p>
          <a:p>
            <a:pPr indent="0" lvl="0" marL="0" marR="0" rtl="0" algn="l">
              <a:spcBef>
                <a:spcPts val="0"/>
              </a:spcBef>
              <a:spcAft>
                <a:spcPts val="0"/>
              </a:spcAft>
              <a:buNone/>
            </a:pPr>
            <a:r>
              <a:t/>
            </a:r>
            <a:endParaRPr sz="1400">
              <a:solidFill>
                <a:schemeClr val="dk1"/>
              </a:solidFill>
              <a:latin typeface="Arial"/>
              <a:ea typeface="Arial"/>
              <a:cs typeface="Arial"/>
              <a:sym typeface="Arial"/>
            </a:endParaRPr>
          </a:p>
          <a:p>
            <a:pPr indent="0" lvl="0" marL="0" marR="0" rtl="0" algn="l">
              <a:spcBef>
                <a:spcPts val="0"/>
              </a:spcBef>
              <a:spcAft>
                <a:spcPts val="0"/>
              </a:spcAft>
              <a:buNone/>
            </a:pPr>
            <a:r>
              <a:t/>
            </a:r>
            <a:endParaRPr sz="1400">
              <a:solidFill>
                <a:srgbClr val="C8C860"/>
              </a:solidFill>
              <a:latin typeface="Arial"/>
              <a:ea typeface="Arial"/>
              <a:cs typeface="Arial"/>
              <a:sym typeface="Arial"/>
            </a:endParaRPr>
          </a:p>
          <a:p>
            <a:pPr indent="0" lvl="0" marL="0" marR="0" rtl="0" algn="l">
              <a:spcBef>
                <a:spcPts val="0"/>
              </a:spcBef>
              <a:spcAft>
                <a:spcPts val="0"/>
              </a:spcAft>
              <a:buNone/>
            </a:pPr>
            <a:r>
              <a:rPr i="1" lang="en-US" sz="1200">
                <a:solidFill>
                  <a:srgbClr val="C8C860"/>
                </a:solidFill>
                <a:latin typeface="Arial"/>
                <a:ea typeface="Arial"/>
                <a:cs typeface="Arial"/>
                <a:sym typeface="Arial"/>
              </a:rPr>
              <a:t>Was hat dies mit körperlicher Betätigung zu tun?</a:t>
            </a:r>
            <a:br>
              <a:rPr i="1" lang="en-US" sz="1400">
                <a:solidFill>
                  <a:srgbClr val="C8C860"/>
                </a:solidFill>
                <a:latin typeface="Arial"/>
                <a:ea typeface="Arial"/>
                <a:cs typeface="Arial"/>
                <a:sym typeface="Arial"/>
              </a:rPr>
            </a:br>
            <a:r>
              <a:rPr lang="en-US" sz="1200">
                <a:solidFill>
                  <a:srgbClr val="C8C860"/>
                </a:solidFill>
                <a:latin typeface="Arial"/>
                <a:ea typeface="Arial"/>
                <a:cs typeface="Arial"/>
                <a:sym typeface="Arial"/>
              </a:rPr>
              <a:t>Körperliche Betätigung erhöht die Körpertemperatur (Patienten klagen über verschwommenes Sehen während und nach dem Training)</a:t>
            </a:r>
            <a:endParaRPr/>
          </a:p>
        </p:txBody>
      </p:sp>
      <p:sp>
        <p:nvSpPr>
          <p:cNvPr id="1850" name="Google Shape;1850;p145"/>
          <p:cNvSpPr/>
          <p:nvPr/>
        </p:nvSpPr>
        <p:spPr>
          <a:xfrm>
            <a:off x="1148153" y="3462177"/>
            <a:ext cx="2509447" cy="450574"/>
          </a:xfrm>
          <a:prstGeom prst="ellipse">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851" name="Google Shape;1851;p145"/>
          <p:cNvSpPr/>
          <p:nvPr/>
        </p:nvSpPr>
        <p:spPr>
          <a:xfrm>
            <a:off x="4038600" y="2782956"/>
            <a:ext cx="3200400" cy="1255643"/>
          </a:xfrm>
          <a:prstGeom prst="leftArrow">
            <a:avLst>
              <a:gd fmla="val 50000" name="adj1"/>
              <a:gd fmla="val 50000" name="adj2"/>
            </a:avLst>
          </a:prstGeom>
          <a:solidFill>
            <a:srgbClr val="CCFFCC"/>
          </a:solidFill>
          <a:ln cap="flat" cmpd="sng" w="25400">
            <a:solidFill>
              <a:srgbClr val="949400"/>
            </a:solidFill>
            <a:prstDash val="solid"/>
            <a:round/>
            <a:headEnd len="sm" w="sm" type="none"/>
            <a:tailEnd len="sm" w="sm" type="none"/>
          </a:ln>
        </p:spPr>
        <p:txBody>
          <a:bodyPr anchorCtr="0" anchor="ctr" bIns="12700" lIns="25400" spcFirstLastPara="1" rIns="25400" wrap="square" tIns="12700">
            <a:noAutofit/>
          </a:bodyPr>
          <a:lstStyle/>
          <a:p>
            <a:pPr indent="0" lvl="0" marL="0" marR="0" rtl="0" algn="r">
              <a:spcBef>
                <a:spcPts val="0"/>
              </a:spcBef>
              <a:spcAft>
                <a:spcPts val="0"/>
              </a:spcAft>
              <a:buNone/>
            </a:pPr>
            <a:r>
              <a:rPr i="1" lang="en-US" sz="1200">
                <a:solidFill>
                  <a:srgbClr val="0000FF"/>
                </a:solidFill>
                <a:latin typeface="Arial"/>
                <a:ea typeface="Arial"/>
                <a:cs typeface="Arial"/>
                <a:sym typeface="Arial"/>
              </a:rPr>
              <a:t>Wofür steht die Abkürzung </a:t>
            </a:r>
            <a:r>
              <a:rPr lang="en-US" sz="1200">
                <a:solidFill>
                  <a:srgbClr val="0000FF"/>
                </a:solidFill>
                <a:latin typeface="Arial"/>
                <a:ea typeface="Arial"/>
                <a:cs typeface="Arial"/>
                <a:sym typeface="Arial"/>
              </a:rPr>
              <a:t>TMVL</a:t>
            </a:r>
            <a:r>
              <a:rPr i="1" lang="en-US" sz="1200">
                <a:solidFill>
                  <a:srgbClr val="0000FF"/>
                </a:solidFill>
                <a:latin typeface="Arial"/>
                <a:ea typeface="Arial"/>
                <a:cs typeface="Arial"/>
                <a:sym typeface="Arial"/>
              </a:rPr>
              <a:t>?</a:t>
            </a:r>
            <a:endParaRPr/>
          </a:p>
          <a:p>
            <a:pPr indent="0" lvl="0" marL="0" marR="0" rtl="0" algn="r">
              <a:spcBef>
                <a:spcPts val="0"/>
              </a:spcBef>
              <a:spcAft>
                <a:spcPts val="0"/>
              </a:spcAft>
              <a:buNone/>
            </a:pPr>
            <a:r>
              <a:rPr lang="en-US" sz="1200">
                <a:solidFill>
                  <a:srgbClr val="CCFFCC"/>
                </a:solidFill>
                <a:latin typeface="Arial"/>
                <a:ea typeface="Arial"/>
                <a:cs typeface="Arial"/>
                <a:sym typeface="Arial"/>
              </a:rPr>
              <a:t>Vorübergehender monokularer Sehverlust</a:t>
            </a:r>
            <a:endParaRPr/>
          </a:p>
        </p:txBody>
      </p:sp>
    </p:spTree>
  </p:cSld>
  <p:clrMapOvr>
    <a:masterClrMapping/>
  </p:clrMapOvr>
</p:sld>
</file>

<file path=ppt/slides/slide1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6" name="Shape 1856"/>
        <p:cNvGrpSpPr/>
        <p:nvPr/>
      </p:nvGrpSpPr>
      <p:grpSpPr>
        <a:xfrm>
          <a:off x="0" y="0"/>
          <a:ext cx="0" cy="0"/>
          <a:chOff x="0" y="0"/>
          <a:chExt cx="0" cy="0"/>
        </a:xfrm>
      </p:grpSpPr>
      <p:graphicFrame>
        <p:nvGraphicFramePr>
          <p:cNvPr id="1857" name="Google Shape;1857;p146"/>
          <p:cNvGraphicFramePr/>
          <p:nvPr/>
        </p:nvGraphicFramePr>
        <p:xfrm>
          <a:off x="457200" y="1676400"/>
          <a:ext cx="3000000" cy="3000000"/>
        </p:xfrm>
        <a:graphic>
          <a:graphicData uri="http://schemas.openxmlformats.org/drawingml/2006/table">
            <a:tbl>
              <a:tblPr>
                <a:noFill/>
                <a:tableStyleId>{02B07537-624C-4EAD-A9AA-E5A35CE8A65F}</a:tableStyleId>
              </a:tblPr>
              <a:tblGrid>
                <a:gridCol w="2743200"/>
                <a:gridCol w="2743200"/>
                <a:gridCol w="2743200"/>
              </a:tblGrid>
              <a:tr h="406400">
                <a:tc>
                  <a:txBody>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BFBFBF"/>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1"/>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PEX</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i="0" lang="en-US" sz="1200" u="none" cap="none" strike="noStrike">
                          <a:solidFill>
                            <a:schemeClr val="dk1"/>
                          </a:solidFill>
                          <a:latin typeface="Arial"/>
                          <a:ea typeface="Arial"/>
                          <a:cs typeface="Arial"/>
                          <a:sym typeface="Arial"/>
                        </a:rPr>
                        <a:t>PDS/PG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Alter</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 &lt; 50 J, meist  &gt; 70 J</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20er – 40er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Geschlechtspräferenz</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F &gt; 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M &gt; F</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Kammerwinkelstatus</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Enger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Weit geöffnet</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Wo ist die Iris durchscheinend?</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Pupillensaum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Radiär, mittlere Peripherie</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Krukenberg-Spindel – 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Sampaolesi-Linie – 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Systemische Erkrankung?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Ja</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Nein</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Erhöhtes Risiko für Komplikationen während der CE?</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Ja</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Nein</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Beschwert sich der Patient über Augenschmerzen?</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Nein</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762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r>
            </a:tbl>
          </a:graphicData>
        </a:graphic>
      </p:graphicFrame>
      <p:sp>
        <p:nvSpPr>
          <p:cNvPr id="1858" name="Google Shape;1858;p146"/>
          <p:cNvSpPr txBox="1"/>
          <p:nvPr>
            <p:ph idx="12" type="sldNum"/>
          </p:nvPr>
        </p:nvSpPr>
        <p:spPr>
          <a:xfrm>
            <a:off x="7010400" y="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1859" name="Google Shape;1859;p146"/>
          <p:cNvSpPr txBox="1"/>
          <p:nvPr/>
        </p:nvSpPr>
        <p:spPr>
          <a:xfrm>
            <a:off x="685800" y="1066800"/>
            <a:ext cx="7772400" cy="32889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Clr>
                <a:srgbClr val="BFBFBF"/>
              </a:buClr>
              <a:buSzPts val="1200"/>
              <a:buFont typeface="Noto Sans Symbols"/>
              <a:buNone/>
            </a:pPr>
            <a:r>
              <a:rPr i="1" lang="en-US" sz="1200">
                <a:solidFill>
                  <a:srgbClr val="BFBFBF"/>
                </a:solidFill>
                <a:latin typeface="Arial"/>
                <a:ea typeface="Arial"/>
                <a:cs typeface="Arial"/>
                <a:sym typeface="Arial"/>
              </a:rPr>
              <a:t>Was ist die Ursache für Schmerzen bei PDS?</a:t>
            </a:r>
            <a:endParaRPr/>
          </a:p>
          <a:p>
            <a:pPr indent="0" lvl="0" marL="0" marR="0" rtl="0" algn="l">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Es wird angenommen, dass sie sekundär zu einem Anstieg des Augeninnendrucks nach einer plötzlichen und erheblichen Freisetzung von Pigmenten auftritt.</a:t>
            </a:r>
            <a:endParaRPr/>
          </a:p>
          <a:p>
            <a:pPr indent="0" lvl="0" marL="0" marR="0" rtl="0" algn="l">
              <a:spcBef>
                <a:spcPts val="0"/>
              </a:spcBef>
              <a:spcAft>
                <a:spcPts val="0"/>
              </a:spcAft>
              <a:buClr>
                <a:schemeClr val="dk1"/>
              </a:buClr>
              <a:buSzPts val="1400"/>
              <a:buFont typeface="Noto Sans Symbols"/>
              <a:buNone/>
            </a:pPr>
            <a:r>
              <a:t/>
            </a:r>
            <a:endParaRPr sz="1400">
              <a:solidFill>
                <a:srgbClr val="BFBFBF"/>
              </a:solidFill>
              <a:latin typeface="Arial"/>
              <a:ea typeface="Arial"/>
              <a:cs typeface="Arial"/>
              <a:sym typeface="Arial"/>
            </a:endParaRPr>
          </a:p>
          <a:p>
            <a:pPr indent="0" lvl="0" marL="0" marR="0" rtl="0" algn="l">
              <a:spcBef>
                <a:spcPts val="0"/>
              </a:spcBef>
              <a:spcAft>
                <a:spcPts val="0"/>
              </a:spcAft>
              <a:buClr>
                <a:srgbClr val="BFBFBF"/>
              </a:buClr>
              <a:buSzPts val="1200"/>
              <a:buFont typeface="Noto Sans Symbols"/>
              <a:buNone/>
            </a:pPr>
            <a:r>
              <a:rPr i="1" lang="en-US" sz="1200">
                <a:solidFill>
                  <a:srgbClr val="BFBFBF"/>
                </a:solidFill>
                <a:latin typeface="Arial"/>
                <a:ea typeface="Arial"/>
                <a:cs typeface="Arial"/>
                <a:sym typeface="Arial"/>
              </a:rPr>
              <a:t>In welchen Situationen ist mit einer plötzlichen und erheblichen Freisetzung von Pigment zu rechnen?</a:t>
            </a:r>
            <a:endParaRPr/>
          </a:p>
          <a:p>
            <a:pPr indent="0" lvl="0" marL="0" marR="0" rtl="0" algn="l">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Das klassische Beispiel ist ein junger erwachsener Mann, der während </a:t>
            </a:r>
            <a:r>
              <a:rPr b="1" lang="en-US" sz="1200">
                <a:solidFill>
                  <a:srgbClr val="BFBFBF"/>
                </a:solidFill>
                <a:latin typeface="Arial"/>
                <a:ea typeface="Arial"/>
                <a:cs typeface="Arial"/>
                <a:sym typeface="Arial"/>
              </a:rPr>
              <a:t>des Sport</a:t>
            </a:r>
            <a:r>
              <a:rPr b="1" lang="en-US" sz="1200">
                <a:solidFill>
                  <a:srgbClr val="BFBFBF"/>
                </a:solidFill>
              </a:rPr>
              <a:t>s</a:t>
            </a:r>
            <a:r>
              <a:rPr b="1" lang="en-US" sz="1200">
                <a:solidFill>
                  <a:srgbClr val="BFBFBF"/>
                </a:solidFill>
                <a:latin typeface="Arial"/>
                <a:ea typeface="Arial"/>
                <a:cs typeface="Arial"/>
                <a:sym typeface="Arial"/>
              </a:rPr>
              <a:t> </a:t>
            </a:r>
            <a:r>
              <a:rPr lang="en-US" sz="1200">
                <a:solidFill>
                  <a:srgbClr val="BFBFBF"/>
                </a:solidFill>
                <a:latin typeface="Arial"/>
                <a:ea typeface="Arial"/>
                <a:cs typeface="Arial"/>
                <a:sym typeface="Arial"/>
              </a:rPr>
              <a:t>oder nach einem emotionalen  Ereignis plötzlich auftretende, aber vorübergehende Augenschmerzen verspürt.</a:t>
            </a:r>
            <a:endParaRPr/>
          </a:p>
          <a:p>
            <a:pPr indent="0" lvl="0" marL="0" marR="0" rtl="0" algn="l">
              <a:spcBef>
                <a:spcPts val="0"/>
              </a:spcBef>
              <a:spcAft>
                <a:spcPts val="0"/>
              </a:spcAft>
              <a:buClr>
                <a:schemeClr val="dk1"/>
              </a:buClr>
              <a:buSzPts val="1400"/>
              <a:buFont typeface="Noto Sans Symbols"/>
              <a:buNone/>
            </a:pPr>
            <a:r>
              <a:t/>
            </a:r>
            <a:endParaRPr sz="1400">
              <a:solidFill>
                <a:srgbClr val="BFBFBF"/>
              </a:solidFill>
              <a:latin typeface="Arial"/>
              <a:ea typeface="Arial"/>
              <a:cs typeface="Arial"/>
              <a:sym typeface="Arial"/>
            </a:endParaRPr>
          </a:p>
          <a:p>
            <a:pPr indent="0" lvl="0" marL="0" marR="0" rtl="0" algn="l">
              <a:spcBef>
                <a:spcPts val="0"/>
              </a:spcBef>
              <a:spcAft>
                <a:spcPts val="0"/>
              </a:spcAft>
              <a:buClr>
                <a:srgbClr val="BFBFBF"/>
              </a:buClr>
              <a:buSzPts val="1200"/>
              <a:buFont typeface="Noto Sans Symbols"/>
              <a:buNone/>
            </a:pPr>
            <a:r>
              <a:rPr i="1" lang="en-US" sz="1200">
                <a:solidFill>
                  <a:srgbClr val="BFBFBF"/>
                </a:solidFill>
                <a:latin typeface="Arial"/>
                <a:ea typeface="Arial"/>
                <a:cs typeface="Arial"/>
                <a:sym typeface="Arial"/>
              </a:rPr>
              <a:t>Warum ist zu erwarten, dass solche Situationen eine Pigmentfreisetzung hervorrufen?</a:t>
            </a:r>
            <a:endParaRPr/>
          </a:p>
          <a:p>
            <a:pPr indent="0" lvl="0" marL="0" marR="0" rtl="0" algn="l">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Das stressreiche Ereignis führt zu einer starken Aktivierung des sympathischen Nervensystems, was wiederum eine rasche Erweiterung der Pupille auslöst</a:t>
            </a:r>
            <a:endParaRPr/>
          </a:p>
          <a:p>
            <a:pPr indent="0" lvl="0" marL="0" marR="0" rtl="0" algn="l">
              <a:spcBef>
                <a:spcPts val="0"/>
              </a:spcBef>
              <a:spcAft>
                <a:spcPts val="0"/>
              </a:spcAft>
              <a:buClr>
                <a:schemeClr val="dk1"/>
              </a:buClr>
              <a:buSzPts val="1400"/>
              <a:buFont typeface="Noto Sans Symbols"/>
              <a:buNone/>
            </a:pPr>
            <a:r>
              <a:t/>
            </a:r>
            <a:endParaRPr sz="1400">
              <a:solidFill>
                <a:srgbClr val="BFBFBF"/>
              </a:solidFill>
              <a:latin typeface="Arial"/>
              <a:ea typeface="Arial"/>
              <a:cs typeface="Arial"/>
              <a:sym typeface="Arial"/>
            </a:endParaRPr>
          </a:p>
          <a:p>
            <a:pPr indent="0" lvl="0" marL="0" marR="0" rtl="0" algn="l">
              <a:spcBef>
                <a:spcPts val="0"/>
              </a:spcBef>
              <a:spcAft>
                <a:spcPts val="0"/>
              </a:spcAft>
              <a:buClr>
                <a:srgbClr val="BFBFBF"/>
              </a:buClr>
              <a:buSzPts val="1200"/>
              <a:buFont typeface="Noto Sans Symbols"/>
              <a:buNone/>
            </a:pPr>
            <a:r>
              <a:rPr i="1" lang="en-US" sz="1200">
                <a:solidFill>
                  <a:srgbClr val="BFBFBF"/>
                </a:solidFill>
                <a:latin typeface="Arial"/>
                <a:ea typeface="Arial"/>
                <a:cs typeface="Arial"/>
                <a:sym typeface="Arial"/>
              </a:rPr>
              <a:t>Wird der Schmerz in den klassischen Szenarien von anderen Symptomen begleitet?</a:t>
            </a:r>
            <a:endParaRPr/>
          </a:p>
          <a:p>
            <a:pPr indent="0" lvl="0" marL="0" marR="0" rtl="0" algn="l">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Ja – verminderte Sehschärfe und/oder Lichthöfe um Lichtquellen</a:t>
            </a:r>
            <a:endParaRPr/>
          </a:p>
          <a:p>
            <a:pPr indent="0" lvl="0" marL="0" marR="0" rtl="0" algn="l">
              <a:spcBef>
                <a:spcPts val="0"/>
              </a:spcBef>
              <a:spcAft>
                <a:spcPts val="0"/>
              </a:spcAft>
              <a:buClr>
                <a:schemeClr val="dk1"/>
              </a:buClr>
              <a:buSzPts val="1400"/>
              <a:buFont typeface="Noto Sans Symbols"/>
              <a:buNone/>
            </a:pPr>
            <a:r>
              <a:t/>
            </a:r>
            <a:endParaRPr sz="1400">
              <a:solidFill>
                <a:srgbClr val="BFBFBF"/>
              </a:solidFill>
              <a:latin typeface="Arial"/>
              <a:ea typeface="Arial"/>
              <a:cs typeface="Arial"/>
              <a:sym typeface="Arial"/>
            </a:endParaRPr>
          </a:p>
          <a:p>
            <a:pPr indent="0" lvl="0" marL="0" marR="0" rtl="0" algn="l">
              <a:spcBef>
                <a:spcPts val="0"/>
              </a:spcBef>
              <a:spcAft>
                <a:spcPts val="0"/>
              </a:spcAft>
              <a:buClr>
                <a:srgbClr val="BFBFBF"/>
              </a:buClr>
              <a:buSzPts val="1200"/>
              <a:buFont typeface="Noto Sans Symbols"/>
              <a:buNone/>
            </a:pPr>
            <a:r>
              <a:rPr i="1" lang="en-US" sz="1200">
                <a:solidFill>
                  <a:srgbClr val="BFBFBF"/>
                </a:solidFill>
                <a:latin typeface="Arial"/>
                <a:ea typeface="Arial"/>
                <a:cs typeface="Arial"/>
                <a:sym typeface="Arial"/>
              </a:rPr>
              <a:t>Was ist der Mechanismus für diese Sehstörungen?</a:t>
            </a:r>
            <a:endParaRPr/>
          </a:p>
          <a:p>
            <a:pPr indent="0" lvl="0" marL="0" marR="0" rtl="0" algn="l">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Ein Hornhautödem als Folge des plötzlichen und dramatischen Anstiegs des Augeninnendrucks</a:t>
            </a:r>
            <a:endParaRPr/>
          </a:p>
        </p:txBody>
      </p:sp>
      <p:sp>
        <p:nvSpPr>
          <p:cNvPr id="1860" name="Google Shape;1860;p146"/>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A</a:t>
            </a:r>
            <a:endParaRPr/>
          </a:p>
        </p:txBody>
      </p:sp>
      <p:sp>
        <p:nvSpPr>
          <p:cNvPr id="1861" name="Google Shape;1861;p146"/>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 </a:t>
            </a:r>
            <a:r>
              <a:rPr b="1" lang="en-US" sz="1200">
                <a:solidFill>
                  <a:schemeClr val="dk1"/>
                </a:solidFill>
                <a:latin typeface="Arial"/>
                <a:ea typeface="Arial"/>
                <a:cs typeface="Arial"/>
                <a:sym typeface="Arial"/>
              </a:rPr>
              <a:t>FITB</a:t>
            </a:r>
            <a:endParaRPr/>
          </a:p>
        </p:txBody>
      </p:sp>
      <p:sp>
        <p:nvSpPr>
          <p:cNvPr id="1862" name="Google Shape;1862;p146"/>
          <p:cNvSpPr/>
          <p:nvPr/>
        </p:nvSpPr>
        <p:spPr>
          <a:xfrm>
            <a:off x="1181100" y="2093843"/>
            <a:ext cx="1066800" cy="450574"/>
          </a:xfrm>
          <a:prstGeom prst="ellipse">
            <a:avLst/>
          </a:prstGeom>
          <a:noFill/>
          <a:ln cap="flat" cmpd="sng" w="25400">
            <a:solidFill>
              <a:srgbClr val="BFBFB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863" name="Google Shape;1863;p146"/>
          <p:cNvSpPr txBox="1"/>
          <p:nvPr/>
        </p:nvSpPr>
        <p:spPr>
          <a:xfrm>
            <a:off x="1219200" y="2667000"/>
            <a:ext cx="5219700" cy="1169551"/>
          </a:xfrm>
          <a:prstGeom prst="rect">
            <a:avLst/>
          </a:prstGeom>
          <a:solidFill>
            <a:srgbClr val="D6ADFF"/>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i="1" lang="en-US" sz="1200">
                <a:solidFill>
                  <a:srgbClr val="A5A5A5"/>
                </a:solidFill>
                <a:latin typeface="Arial"/>
                <a:ea typeface="Arial"/>
                <a:cs typeface="Arial"/>
                <a:sym typeface="Arial"/>
              </a:rPr>
              <a:t>Wenn Sie „Sehstörungen im Zusammenhang mit körperlicher Anstrengung“ hören, sollten Ihnen drei Erkrankungen in den Sinn kommen.  Was sind die beiden anderen?</a:t>
            </a:r>
            <a:endParaRPr/>
          </a:p>
          <a:p>
            <a:pPr indent="0" lvl="0" marL="0" marR="0" rtl="0" algn="l">
              <a:spcBef>
                <a:spcPts val="0"/>
              </a:spcBef>
              <a:spcAft>
                <a:spcPts val="0"/>
              </a:spcAft>
              <a:buNone/>
            </a:pPr>
            <a:r>
              <a:rPr lang="en-US" sz="1200">
                <a:solidFill>
                  <a:srgbClr val="A5A5A5"/>
                </a:solidFill>
                <a:latin typeface="Arial"/>
                <a:ea typeface="Arial"/>
                <a:cs typeface="Arial"/>
                <a:sym typeface="Arial"/>
              </a:rPr>
              <a:t>--PDS</a:t>
            </a:r>
            <a:endParaRPr/>
          </a:p>
          <a:p>
            <a:pPr indent="0" lvl="0" marL="0" marR="0" rtl="0" algn="l">
              <a:spcBef>
                <a:spcPts val="0"/>
              </a:spcBef>
              <a:spcAft>
                <a:spcPts val="0"/>
              </a:spcAft>
              <a:buNone/>
            </a:pPr>
            <a:r>
              <a:rPr lang="en-US" sz="1200">
                <a:solidFill>
                  <a:srgbClr val="A5A5A5"/>
                </a:solidFill>
                <a:latin typeface="Arial"/>
                <a:ea typeface="Arial"/>
                <a:cs typeface="Arial"/>
                <a:sym typeface="Arial"/>
              </a:rPr>
              <a:t>--Vasospasmus</a:t>
            </a:r>
            <a:endParaRPr/>
          </a:p>
          <a:p>
            <a:pPr indent="0" lvl="0" marL="0" marR="0" rtl="0" algn="l">
              <a:spcBef>
                <a:spcPts val="0"/>
              </a:spcBef>
              <a:spcAft>
                <a:spcPts val="0"/>
              </a:spcAft>
              <a:buNone/>
            </a:pPr>
            <a:r>
              <a:rPr b="1" lang="en-US" sz="1200">
                <a:solidFill>
                  <a:srgbClr val="0000FF"/>
                </a:solidFill>
                <a:latin typeface="Arial"/>
                <a:ea typeface="Arial"/>
                <a:cs typeface="Arial"/>
                <a:sym typeface="Arial"/>
              </a:rPr>
              <a:t>--Uhthoff-Phänomen</a:t>
            </a:r>
            <a:endParaRPr/>
          </a:p>
        </p:txBody>
      </p:sp>
      <p:sp>
        <p:nvSpPr>
          <p:cNvPr id="1864" name="Google Shape;1864;p146"/>
          <p:cNvSpPr txBox="1"/>
          <p:nvPr/>
        </p:nvSpPr>
        <p:spPr>
          <a:xfrm>
            <a:off x="3429000" y="3048000"/>
            <a:ext cx="5110553" cy="1600438"/>
          </a:xfrm>
          <a:prstGeom prst="rect">
            <a:avLst/>
          </a:prstGeom>
          <a:solidFill>
            <a:srgbClr val="C8C860"/>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i="1" lang="en-US" sz="1200">
                <a:solidFill>
                  <a:srgbClr val="7F7F7F"/>
                </a:solidFill>
                <a:latin typeface="Arial"/>
                <a:ea typeface="Arial"/>
                <a:cs typeface="Arial"/>
                <a:sym typeface="Arial"/>
              </a:rPr>
              <a:t>Was ist </a:t>
            </a:r>
            <a:r>
              <a:rPr lang="en-US" sz="1200">
                <a:solidFill>
                  <a:srgbClr val="7F7F7F"/>
                </a:solidFill>
                <a:latin typeface="Arial"/>
                <a:ea typeface="Arial"/>
                <a:cs typeface="Arial"/>
                <a:sym typeface="Arial"/>
              </a:rPr>
              <a:t>das Uhthoff-Phänomen</a:t>
            </a:r>
            <a:r>
              <a:rPr i="1" lang="en-US" sz="1200">
                <a:solidFill>
                  <a:srgbClr val="7F7F7F"/>
                </a:solidFill>
                <a:latin typeface="Arial"/>
                <a:ea typeface="Arial"/>
                <a:cs typeface="Arial"/>
                <a:sym typeface="Arial"/>
              </a:rPr>
              <a:t>?</a:t>
            </a:r>
            <a:endParaRPr/>
          </a:p>
          <a:p>
            <a:pPr indent="0" lvl="0" marL="0" marR="0" rtl="0" algn="l">
              <a:spcBef>
                <a:spcPts val="0"/>
              </a:spcBef>
              <a:spcAft>
                <a:spcPts val="0"/>
              </a:spcAft>
              <a:buNone/>
            </a:pPr>
            <a:r>
              <a:rPr b="1" lang="en-US" sz="1200">
                <a:solidFill>
                  <a:schemeClr val="dk1"/>
                </a:solidFill>
                <a:latin typeface="Arial"/>
                <a:ea typeface="Arial"/>
                <a:cs typeface="Arial"/>
                <a:sym typeface="Arial"/>
              </a:rPr>
              <a:t>TMVL </a:t>
            </a:r>
            <a:r>
              <a:rPr lang="en-US" sz="1200">
                <a:solidFill>
                  <a:srgbClr val="7F7F7F"/>
                </a:solidFill>
                <a:latin typeface="Arial"/>
                <a:ea typeface="Arial"/>
                <a:cs typeface="Arial"/>
                <a:sym typeface="Arial"/>
              </a:rPr>
              <a:t>bei einer Optikusneuritis als Folge einer erhöhten Körpertemperatur</a:t>
            </a:r>
            <a:endParaRPr/>
          </a:p>
          <a:p>
            <a:pPr indent="0" lvl="0" marL="0" marR="0" rtl="0" algn="l">
              <a:spcBef>
                <a:spcPts val="0"/>
              </a:spcBef>
              <a:spcAft>
                <a:spcPts val="0"/>
              </a:spcAft>
              <a:buNone/>
            </a:pPr>
            <a:r>
              <a:t/>
            </a:r>
            <a:endParaRPr sz="1400">
              <a:solidFill>
                <a:schemeClr val="dk1"/>
              </a:solidFill>
              <a:latin typeface="Arial"/>
              <a:ea typeface="Arial"/>
              <a:cs typeface="Arial"/>
              <a:sym typeface="Arial"/>
            </a:endParaRPr>
          </a:p>
          <a:p>
            <a:pPr indent="0" lvl="0" marL="0" marR="0" rtl="0" algn="l">
              <a:spcBef>
                <a:spcPts val="0"/>
              </a:spcBef>
              <a:spcAft>
                <a:spcPts val="0"/>
              </a:spcAft>
              <a:buNone/>
            </a:pPr>
            <a:r>
              <a:t/>
            </a:r>
            <a:endParaRPr sz="1400">
              <a:solidFill>
                <a:srgbClr val="C8C860"/>
              </a:solidFill>
              <a:latin typeface="Arial"/>
              <a:ea typeface="Arial"/>
              <a:cs typeface="Arial"/>
              <a:sym typeface="Arial"/>
            </a:endParaRPr>
          </a:p>
          <a:p>
            <a:pPr indent="0" lvl="0" marL="0" marR="0" rtl="0" algn="l">
              <a:spcBef>
                <a:spcPts val="0"/>
              </a:spcBef>
              <a:spcAft>
                <a:spcPts val="0"/>
              </a:spcAft>
              <a:buNone/>
            </a:pPr>
            <a:r>
              <a:rPr i="1" lang="en-US" sz="1200">
                <a:solidFill>
                  <a:srgbClr val="C8C860"/>
                </a:solidFill>
                <a:latin typeface="Arial"/>
                <a:ea typeface="Arial"/>
                <a:cs typeface="Arial"/>
                <a:sym typeface="Arial"/>
              </a:rPr>
              <a:t>Was hat dies mit körperlicher Betätigung zu tun?</a:t>
            </a:r>
            <a:br>
              <a:rPr i="1" lang="en-US" sz="1400">
                <a:solidFill>
                  <a:srgbClr val="C8C860"/>
                </a:solidFill>
                <a:latin typeface="Arial"/>
                <a:ea typeface="Arial"/>
                <a:cs typeface="Arial"/>
                <a:sym typeface="Arial"/>
              </a:rPr>
            </a:br>
            <a:r>
              <a:rPr lang="en-US" sz="1200">
                <a:solidFill>
                  <a:srgbClr val="C8C860"/>
                </a:solidFill>
                <a:latin typeface="Arial"/>
                <a:ea typeface="Arial"/>
                <a:cs typeface="Arial"/>
                <a:sym typeface="Arial"/>
              </a:rPr>
              <a:t>Körperliche Betätigung erhöht die Körpertemperatur (Patienten klagen über verschwommenes Sehen während und nach dem Training)</a:t>
            </a:r>
            <a:endParaRPr/>
          </a:p>
        </p:txBody>
      </p:sp>
      <p:sp>
        <p:nvSpPr>
          <p:cNvPr id="1865" name="Google Shape;1865;p146"/>
          <p:cNvSpPr/>
          <p:nvPr/>
        </p:nvSpPr>
        <p:spPr>
          <a:xfrm>
            <a:off x="1148153" y="3462177"/>
            <a:ext cx="2509447" cy="450574"/>
          </a:xfrm>
          <a:prstGeom prst="ellipse">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866" name="Google Shape;1866;p146"/>
          <p:cNvSpPr/>
          <p:nvPr/>
        </p:nvSpPr>
        <p:spPr>
          <a:xfrm>
            <a:off x="4038600" y="2757500"/>
            <a:ext cx="3581400" cy="1281000"/>
          </a:xfrm>
          <a:prstGeom prst="leftArrow">
            <a:avLst>
              <a:gd fmla="val 50000" name="adj1"/>
              <a:gd fmla="val 50000" name="adj2"/>
            </a:avLst>
          </a:prstGeom>
          <a:solidFill>
            <a:srgbClr val="CCFFCC"/>
          </a:solidFill>
          <a:ln cap="flat" cmpd="sng" w="25400">
            <a:solidFill>
              <a:srgbClr val="949400"/>
            </a:solidFill>
            <a:prstDash val="solid"/>
            <a:round/>
            <a:headEnd len="sm" w="sm" type="none"/>
            <a:tailEnd len="sm" w="sm" type="none"/>
          </a:ln>
        </p:spPr>
        <p:txBody>
          <a:bodyPr anchorCtr="0" anchor="ctr" bIns="12700" lIns="25400" spcFirstLastPara="1" rIns="25400" wrap="square" tIns="12700">
            <a:noAutofit/>
          </a:bodyPr>
          <a:lstStyle/>
          <a:p>
            <a:pPr indent="0" lvl="0" marL="0" marR="0" rtl="0" algn="r">
              <a:spcBef>
                <a:spcPts val="0"/>
              </a:spcBef>
              <a:spcAft>
                <a:spcPts val="0"/>
              </a:spcAft>
              <a:buNone/>
            </a:pPr>
            <a:r>
              <a:rPr i="1" lang="en-US" sz="1200">
                <a:solidFill>
                  <a:srgbClr val="0000FF"/>
                </a:solidFill>
                <a:latin typeface="Arial"/>
                <a:ea typeface="Arial"/>
                <a:cs typeface="Arial"/>
                <a:sym typeface="Arial"/>
              </a:rPr>
              <a:t>Wofür steht die Abkürzung </a:t>
            </a:r>
            <a:r>
              <a:rPr lang="en-US" sz="1200">
                <a:solidFill>
                  <a:srgbClr val="0000FF"/>
                </a:solidFill>
                <a:latin typeface="Arial"/>
                <a:ea typeface="Arial"/>
                <a:cs typeface="Arial"/>
                <a:sym typeface="Arial"/>
              </a:rPr>
              <a:t>TMVL</a:t>
            </a:r>
            <a:r>
              <a:rPr i="1" lang="en-US" sz="1200">
                <a:solidFill>
                  <a:srgbClr val="0000FF"/>
                </a:solidFill>
                <a:latin typeface="Arial"/>
                <a:ea typeface="Arial"/>
                <a:cs typeface="Arial"/>
                <a:sym typeface="Arial"/>
              </a:rPr>
              <a:t>?</a:t>
            </a:r>
            <a:endParaRPr/>
          </a:p>
          <a:p>
            <a:pPr indent="0" lvl="0" marL="0" marR="0" rtl="0" algn="r">
              <a:spcBef>
                <a:spcPts val="0"/>
              </a:spcBef>
              <a:spcAft>
                <a:spcPts val="0"/>
              </a:spcAft>
              <a:buNone/>
            </a:pPr>
            <a:r>
              <a:rPr lang="en-US" sz="1200">
                <a:solidFill>
                  <a:srgbClr val="0000FF"/>
                </a:solidFill>
                <a:latin typeface="Arial"/>
                <a:ea typeface="Arial"/>
                <a:cs typeface="Arial"/>
                <a:sym typeface="Arial"/>
              </a:rPr>
              <a:t>Vorübergehender </a:t>
            </a:r>
            <a:r>
              <a:rPr lang="en-US" sz="1200">
                <a:solidFill>
                  <a:srgbClr val="0000FF"/>
                </a:solidFill>
                <a:latin typeface="Arial"/>
                <a:ea typeface="Arial"/>
                <a:cs typeface="Arial"/>
                <a:sym typeface="Arial"/>
                <a:extLst>
                  <a:ext uri="http://customooxmlschemas.google.com/">
                    <go:slidesCustomData xmlns:go="http://customooxmlschemas.google.com/" textRoundtripDataId="85"/>
                  </a:ext>
                </a:extLst>
              </a:rPr>
              <a:t>monokularer</a:t>
            </a:r>
            <a:r>
              <a:rPr lang="en-US" sz="1200">
                <a:solidFill>
                  <a:srgbClr val="0000FF"/>
                </a:solidFill>
                <a:latin typeface="Arial"/>
                <a:ea typeface="Arial"/>
                <a:cs typeface="Arial"/>
                <a:sym typeface="Arial"/>
              </a:rPr>
              <a:t> Sehverlust</a:t>
            </a:r>
            <a:endParaRPr sz="1200">
              <a:solidFill>
                <a:srgbClr val="0000FF"/>
              </a:solidFill>
              <a:latin typeface="Arial"/>
              <a:ea typeface="Arial"/>
              <a:cs typeface="Arial"/>
              <a:sym typeface="Arial"/>
            </a:endParaRPr>
          </a:p>
          <a:p>
            <a:pPr indent="0" lvl="0" marL="0" marR="0" rtl="0" algn="r">
              <a:spcBef>
                <a:spcPts val="0"/>
              </a:spcBef>
              <a:spcAft>
                <a:spcPts val="0"/>
              </a:spcAft>
              <a:buNone/>
            </a:pPr>
            <a:r>
              <a:rPr lang="en-US" sz="1200">
                <a:solidFill>
                  <a:srgbClr val="0000FF"/>
                </a:solidFill>
              </a:rPr>
              <a:t>(Transient Monocular Visual Loss )</a:t>
            </a:r>
            <a:endParaRPr sz="1200">
              <a:solidFill>
                <a:srgbClr val="0000FF"/>
              </a:solidFill>
            </a:endParaRPr>
          </a:p>
        </p:txBody>
      </p:sp>
    </p:spTree>
  </p:cSld>
  <p:clrMapOvr>
    <a:masterClrMapping/>
  </p:clrMapOvr>
</p:sld>
</file>

<file path=ppt/slides/slide1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1" name="Shape 1871"/>
        <p:cNvGrpSpPr/>
        <p:nvPr/>
      </p:nvGrpSpPr>
      <p:grpSpPr>
        <a:xfrm>
          <a:off x="0" y="0"/>
          <a:ext cx="0" cy="0"/>
          <a:chOff x="0" y="0"/>
          <a:chExt cx="0" cy="0"/>
        </a:xfrm>
      </p:grpSpPr>
      <p:graphicFrame>
        <p:nvGraphicFramePr>
          <p:cNvPr id="1872" name="Google Shape;1872;p147"/>
          <p:cNvGraphicFramePr/>
          <p:nvPr/>
        </p:nvGraphicFramePr>
        <p:xfrm>
          <a:off x="457200" y="1676400"/>
          <a:ext cx="3000000" cy="3000000"/>
        </p:xfrm>
        <a:graphic>
          <a:graphicData uri="http://schemas.openxmlformats.org/drawingml/2006/table">
            <a:tbl>
              <a:tblPr>
                <a:noFill/>
                <a:tableStyleId>{02B07537-624C-4EAD-A9AA-E5A35CE8A65F}</a:tableStyleId>
              </a:tblPr>
              <a:tblGrid>
                <a:gridCol w="2743200"/>
                <a:gridCol w="2743200"/>
                <a:gridCol w="2743200"/>
              </a:tblGrid>
              <a:tr h="406400">
                <a:tc>
                  <a:txBody>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BFBFBF"/>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1"/>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PEX</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i="0" lang="en-US" sz="1200" u="none" cap="none" strike="noStrike">
                          <a:solidFill>
                            <a:schemeClr val="dk1"/>
                          </a:solidFill>
                          <a:latin typeface="Arial"/>
                          <a:ea typeface="Arial"/>
                          <a:cs typeface="Arial"/>
                          <a:sym typeface="Arial"/>
                        </a:rPr>
                        <a:t>PDS/PG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Alter</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 &lt; 50 J, meist  &gt; 70 J</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20er – 40er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Geschlechtspräferenz</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F &gt; 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M &gt; F</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Kammerwinkelstatus</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Enger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Weit geöffnet</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Wo ist die Iris durchscheinend?</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Pupillensaum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Radiär, mittlere Peripherie</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Krukenberg-Spindel – 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Sampaolesi-Linie – 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Systemische Erkrankung?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Ja</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Nein</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Erhöhtes Risiko für Komplikationen während der CE?</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Ja</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Nein</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Beschwert sich der Patient über Augenschmerzen?</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Nein</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762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r>
            </a:tbl>
          </a:graphicData>
        </a:graphic>
      </p:graphicFrame>
      <p:sp>
        <p:nvSpPr>
          <p:cNvPr id="1873" name="Google Shape;1873;p147"/>
          <p:cNvSpPr txBox="1"/>
          <p:nvPr>
            <p:ph idx="12" type="sldNum"/>
          </p:nvPr>
        </p:nvSpPr>
        <p:spPr>
          <a:xfrm>
            <a:off x="7010400" y="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1874" name="Google Shape;1874;p147"/>
          <p:cNvSpPr txBox="1"/>
          <p:nvPr/>
        </p:nvSpPr>
        <p:spPr>
          <a:xfrm>
            <a:off x="685800" y="1066800"/>
            <a:ext cx="7772400" cy="32889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Clr>
                <a:srgbClr val="BFBFBF"/>
              </a:buClr>
              <a:buSzPts val="1200"/>
              <a:buFont typeface="Noto Sans Symbols"/>
              <a:buNone/>
            </a:pPr>
            <a:r>
              <a:rPr i="1" lang="en-US" sz="1200">
                <a:solidFill>
                  <a:srgbClr val="BFBFBF"/>
                </a:solidFill>
                <a:latin typeface="Arial"/>
                <a:ea typeface="Arial"/>
                <a:cs typeface="Arial"/>
                <a:sym typeface="Arial"/>
              </a:rPr>
              <a:t>Was ist die Ursache für Schmerzen bei PDS?</a:t>
            </a:r>
            <a:endParaRPr/>
          </a:p>
          <a:p>
            <a:pPr indent="0" lvl="0" marL="0" marR="0" rtl="0" algn="l">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Es wird angenommen, dass sie sekundär zu einem Anstieg des Augeninnendrucks nach einer plötzlichen und erheblichen Freisetzung von Pigmenten auftritt.</a:t>
            </a:r>
            <a:endParaRPr/>
          </a:p>
          <a:p>
            <a:pPr indent="0" lvl="0" marL="0" marR="0" rtl="0" algn="l">
              <a:spcBef>
                <a:spcPts val="0"/>
              </a:spcBef>
              <a:spcAft>
                <a:spcPts val="0"/>
              </a:spcAft>
              <a:buClr>
                <a:schemeClr val="dk1"/>
              </a:buClr>
              <a:buSzPts val="1400"/>
              <a:buFont typeface="Noto Sans Symbols"/>
              <a:buNone/>
            </a:pPr>
            <a:r>
              <a:t/>
            </a:r>
            <a:endParaRPr sz="1400">
              <a:solidFill>
                <a:srgbClr val="BFBFBF"/>
              </a:solidFill>
              <a:latin typeface="Arial"/>
              <a:ea typeface="Arial"/>
              <a:cs typeface="Arial"/>
              <a:sym typeface="Arial"/>
            </a:endParaRPr>
          </a:p>
          <a:p>
            <a:pPr indent="0" lvl="0" marL="0" marR="0" rtl="0" algn="l">
              <a:spcBef>
                <a:spcPts val="0"/>
              </a:spcBef>
              <a:spcAft>
                <a:spcPts val="0"/>
              </a:spcAft>
              <a:buClr>
                <a:srgbClr val="BFBFBF"/>
              </a:buClr>
              <a:buSzPts val="1200"/>
              <a:buFont typeface="Noto Sans Symbols"/>
              <a:buNone/>
            </a:pPr>
            <a:r>
              <a:rPr i="1" lang="en-US" sz="1200">
                <a:solidFill>
                  <a:srgbClr val="BFBFBF"/>
                </a:solidFill>
                <a:latin typeface="Arial"/>
                <a:ea typeface="Arial"/>
                <a:cs typeface="Arial"/>
                <a:sym typeface="Arial"/>
              </a:rPr>
              <a:t>In welchen Situationen ist mit einer plötzlichen und erheblichen Freisetzung von Pigment zu rechnen?</a:t>
            </a:r>
            <a:endParaRPr/>
          </a:p>
          <a:p>
            <a:pPr indent="0" lvl="0" marL="0" marR="0" rtl="0" algn="l">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Das klassische Beispiel ist ein junger erwachsener Mann, der während </a:t>
            </a:r>
            <a:r>
              <a:rPr b="1" lang="en-US" sz="1200">
                <a:solidFill>
                  <a:srgbClr val="BFBFBF"/>
                </a:solidFill>
                <a:latin typeface="Arial"/>
                <a:ea typeface="Arial"/>
                <a:cs typeface="Arial"/>
                <a:sym typeface="Arial"/>
              </a:rPr>
              <a:t>des Sport</a:t>
            </a:r>
            <a:r>
              <a:rPr b="1" lang="en-US" sz="1200">
                <a:solidFill>
                  <a:srgbClr val="BFBFBF"/>
                </a:solidFill>
              </a:rPr>
              <a:t>s</a:t>
            </a:r>
            <a:r>
              <a:rPr b="1" lang="en-US" sz="1200">
                <a:solidFill>
                  <a:srgbClr val="BFBFBF"/>
                </a:solidFill>
                <a:latin typeface="Arial"/>
                <a:ea typeface="Arial"/>
                <a:cs typeface="Arial"/>
                <a:sym typeface="Arial"/>
              </a:rPr>
              <a:t> </a:t>
            </a:r>
            <a:r>
              <a:rPr lang="en-US" sz="1200">
                <a:solidFill>
                  <a:srgbClr val="BFBFBF"/>
                </a:solidFill>
                <a:latin typeface="Arial"/>
                <a:ea typeface="Arial"/>
                <a:cs typeface="Arial"/>
                <a:sym typeface="Arial"/>
              </a:rPr>
              <a:t>oder nach einem emotionalen  Ereignis plötzlich auftretende, aber vorübergehende Augenschmerzen verspürt.</a:t>
            </a:r>
            <a:endParaRPr/>
          </a:p>
          <a:p>
            <a:pPr indent="0" lvl="0" marL="0" marR="0" rtl="0" algn="l">
              <a:spcBef>
                <a:spcPts val="0"/>
              </a:spcBef>
              <a:spcAft>
                <a:spcPts val="0"/>
              </a:spcAft>
              <a:buClr>
                <a:schemeClr val="dk1"/>
              </a:buClr>
              <a:buSzPts val="1400"/>
              <a:buFont typeface="Noto Sans Symbols"/>
              <a:buNone/>
            </a:pPr>
            <a:r>
              <a:t/>
            </a:r>
            <a:endParaRPr sz="1400">
              <a:solidFill>
                <a:srgbClr val="BFBFBF"/>
              </a:solidFill>
              <a:latin typeface="Arial"/>
              <a:ea typeface="Arial"/>
              <a:cs typeface="Arial"/>
              <a:sym typeface="Arial"/>
            </a:endParaRPr>
          </a:p>
          <a:p>
            <a:pPr indent="0" lvl="0" marL="0" marR="0" rtl="0" algn="l">
              <a:spcBef>
                <a:spcPts val="0"/>
              </a:spcBef>
              <a:spcAft>
                <a:spcPts val="0"/>
              </a:spcAft>
              <a:buClr>
                <a:srgbClr val="BFBFBF"/>
              </a:buClr>
              <a:buSzPts val="1200"/>
              <a:buFont typeface="Noto Sans Symbols"/>
              <a:buNone/>
            </a:pPr>
            <a:r>
              <a:rPr i="1" lang="en-US" sz="1200">
                <a:solidFill>
                  <a:srgbClr val="BFBFBF"/>
                </a:solidFill>
                <a:latin typeface="Arial"/>
                <a:ea typeface="Arial"/>
                <a:cs typeface="Arial"/>
                <a:sym typeface="Arial"/>
              </a:rPr>
              <a:t>Warum ist zu erwarten, dass solche Situationen eine Pigmentfreisetzung hervorrufen?</a:t>
            </a:r>
            <a:endParaRPr/>
          </a:p>
          <a:p>
            <a:pPr indent="0" lvl="0" marL="0" marR="0" rtl="0" algn="l">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Das stressreiche Ereignis führt zu einer starken Aktivierung des sympathischen Nervensystems, was wiederum eine rasche Erweiterung der Pupille auslöst</a:t>
            </a:r>
            <a:endParaRPr/>
          </a:p>
          <a:p>
            <a:pPr indent="0" lvl="0" marL="0" marR="0" rtl="0" algn="l">
              <a:spcBef>
                <a:spcPts val="0"/>
              </a:spcBef>
              <a:spcAft>
                <a:spcPts val="0"/>
              </a:spcAft>
              <a:buClr>
                <a:schemeClr val="dk1"/>
              </a:buClr>
              <a:buSzPts val="1400"/>
              <a:buFont typeface="Noto Sans Symbols"/>
              <a:buNone/>
            </a:pPr>
            <a:r>
              <a:t/>
            </a:r>
            <a:endParaRPr sz="1400">
              <a:solidFill>
                <a:srgbClr val="BFBFBF"/>
              </a:solidFill>
              <a:latin typeface="Arial"/>
              <a:ea typeface="Arial"/>
              <a:cs typeface="Arial"/>
              <a:sym typeface="Arial"/>
            </a:endParaRPr>
          </a:p>
          <a:p>
            <a:pPr indent="0" lvl="0" marL="0" marR="0" rtl="0" algn="l">
              <a:spcBef>
                <a:spcPts val="0"/>
              </a:spcBef>
              <a:spcAft>
                <a:spcPts val="0"/>
              </a:spcAft>
              <a:buClr>
                <a:srgbClr val="BFBFBF"/>
              </a:buClr>
              <a:buSzPts val="1200"/>
              <a:buFont typeface="Noto Sans Symbols"/>
              <a:buNone/>
            </a:pPr>
            <a:r>
              <a:rPr i="1" lang="en-US" sz="1200">
                <a:solidFill>
                  <a:srgbClr val="BFBFBF"/>
                </a:solidFill>
                <a:latin typeface="Arial"/>
                <a:ea typeface="Arial"/>
                <a:cs typeface="Arial"/>
                <a:sym typeface="Arial"/>
              </a:rPr>
              <a:t>Wird der Schmerz in den klassischen Szenarien von anderen Symptomen begleitet?</a:t>
            </a:r>
            <a:endParaRPr/>
          </a:p>
          <a:p>
            <a:pPr indent="0" lvl="0" marL="0" marR="0" rtl="0" algn="l">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Ja – verminderte Sehschärfe und/oder Lichthöfe um Lichtquellen</a:t>
            </a:r>
            <a:endParaRPr/>
          </a:p>
          <a:p>
            <a:pPr indent="0" lvl="0" marL="0" marR="0" rtl="0" algn="l">
              <a:spcBef>
                <a:spcPts val="0"/>
              </a:spcBef>
              <a:spcAft>
                <a:spcPts val="0"/>
              </a:spcAft>
              <a:buClr>
                <a:schemeClr val="dk1"/>
              </a:buClr>
              <a:buSzPts val="1400"/>
              <a:buFont typeface="Noto Sans Symbols"/>
              <a:buNone/>
            </a:pPr>
            <a:r>
              <a:t/>
            </a:r>
            <a:endParaRPr sz="1400">
              <a:solidFill>
                <a:srgbClr val="BFBFBF"/>
              </a:solidFill>
              <a:latin typeface="Arial"/>
              <a:ea typeface="Arial"/>
              <a:cs typeface="Arial"/>
              <a:sym typeface="Arial"/>
            </a:endParaRPr>
          </a:p>
          <a:p>
            <a:pPr indent="0" lvl="0" marL="0" marR="0" rtl="0" algn="l">
              <a:spcBef>
                <a:spcPts val="0"/>
              </a:spcBef>
              <a:spcAft>
                <a:spcPts val="0"/>
              </a:spcAft>
              <a:buClr>
                <a:srgbClr val="BFBFBF"/>
              </a:buClr>
              <a:buSzPts val="1200"/>
              <a:buFont typeface="Noto Sans Symbols"/>
              <a:buNone/>
            </a:pPr>
            <a:r>
              <a:rPr i="1" lang="en-US" sz="1200">
                <a:solidFill>
                  <a:srgbClr val="BFBFBF"/>
                </a:solidFill>
                <a:latin typeface="Arial"/>
                <a:ea typeface="Arial"/>
                <a:cs typeface="Arial"/>
                <a:sym typeface="Arial"/>
              </a:rPr>
              <a:t>Was ist der Mechanismus für diese Sehstörungen?</a:t>
            </a:r>
            <a:endParaRPr/>
          </a:p>
          <a:p>
            <a:pPr indent="0" lvl="0" marL="0" marR="0" rtl="0" algn="l">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Ein Hornhautödem als Folge des plötzlichen und dramatischen Anstiegs des Augeninnendrucks</a:t>
            </a:r>
            <a:endParaRPr/>
          </a:p>
        </p:txBody>
      </p:sp>
      <p:sp>
        <p:nvSpPr>
          <p:cNvPr id="1875" name="Google Shape;1875;p147"/>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Q</a:t>
            </a:r>
            <a:endParaRPr/>
          </a:p>
        </p:txBody>
      </p:sp>
      <p:sp>
        <p:nvSpPr>
          <p:cNvPr id="1876" name="Google Shape;1876;p147"/>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 </a:t>
            </a:r>
            <a:r>
              <a:rPr b="1" lang="en-US" sz="1200">
                <a:solidFill>
                  <a:schemeClr val="dk1"/>
                </a:solidFill>
                <a:latin typeface="Arial"/>
                <a:ea typeface="Arial"/>
                <a:cs typeface="Arial"/>
                <a:sym typeface="Arial"/>
              </a:rPr>
              <a:t>FITB</a:t>
            </a:r>
            <a:endParaRPr/>
          </a:p>
        </p:txBody>
      </p:sp>
      <p:sp>
        <p:nvSpPr>
          <p:cNvPr id="1877" name="Google Shape;1877;p147"/>
          <p:cNvSpPr/>
          <p:nvPr/>
        </p:nvSpPr>
        <p:spPr>
          <a:xfrm>
            <a:off x="1181100" y="2093843"/>
            <a:ext cx="1066800" cy="450574"/>
          </a:xfrm>
          <a:prstGeom prst="ellipse">
            <a:avLst/>
          </a:prstGeom>
          <a:noFill/>
          <a:ln cap="flat" cmpd="sng" w="25400">
            <a:solidFill>
              <a:srgbClr val="BFBFB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878" name="Google Shape;1878;p147"/>
          <p:cNvSpPr txBox="1"/>
          <p:nvPr/>
        </p:nvSpPr>
        <p:spPr>
          <a:xfrm>
            <a:off x="1219200" y="2667000"/>
            <a:ext cx="5219700" cy="1169551"/>
          </a:xfrm>
          <a:prstGeom prst="rect">
            <a:avLst/>
          </a:prstGeom>
          <a:solidFill>
            <a:srgbClr val="D6ADFF"/>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i="1" lang="en-US" sz="1200">
                <a:solidFill>
                  <a:srgbClr val="A5A5A5"/>
                </a:solidFill>
                <a:latin typeface="Arial"/>
                <a:ea typeface="Arial"/>
                <a:cs typeface="Arial"/>
                <a:sym typeface="Arial"/>
              </a:rPr>
              <a:t>Wenn Sie „Sehstörungen im Zusammenhang mit körperlicher Anstrengung“ hören, sollten Ihnen drei Erkrankungen in den Sinn kommen.  Was sind die beiden anderen?</a:t>
            </a:r>
            <a:endParaRPr/>
          </a:p>
          <a:p>
            <a:pPr indent="0" lvl="0" marL="0" marR="0" rtl="0" algn="l">
              <a:spcBef>
                <a:spcPts val="0"/>
              </a:spcBef>
              <a:spcAft>
                <a:spcPts val="0"/>
              </a:spcAft>
              <a:buNone/>
            </a:pPr>
            <a:r>
              <a:rPr lang="en-US" sz="1200">
                <a:solidFill>
                  <a:srgbClr val="A5A5A5"/>
                </a:solidFill>
                <a:latin typeface="Arial"/>
                <a:ea typeface="Arial"/>
                <a:cs typeface="Arial"/>
                <a:sym typeface="Arial"/>
              </a:rPr>
              <a:t>--PDS</a:t>
            </a:r>
            <a:endParaRPr/>
          </a:p>
          <a:p>
            <a:pPr indent="0" lvl="0" marL="0" marR="0" rtl="0" algn="l">
              <a:spcBef>
                <a:spcPts val="0"/>
              </a:spcBef>
              <a:spcAft>
                <a:spcPts val="0"/>
              </a:spcAft>
              <a:buNone/>
            </a:pPr>
            <a:r>
              <a:rPr lang="en-US" sz="1200">
                <a:solidFill>
                  <a:srgbClr val="A5A5A5"/>
                </a:solidFill>
                <a:latin typeface="Arial"/>
                <a:ea typeface="Arial"/>
                <a:cs typeface="Arial"/>
                <a:sym typeface="Arial"/>
              </a:rPr>
              <a:t>--Vasospasmus</a:t>
            </a:r>
            <a:endParaRPr/>
          </a:p>
          <a:p>
            <a:pPr indent="0" lvl="0" marL="0" marR="0" rtl="0" algn="l">
              <a:spcBef>
                <a:spcPts val="0"/>
              </a:spcBef>
              <a:spcAft>
                <a:spcPts val="0"/>
              </a:spcAft>
              <a:buNone/>
            </a:pPr>
            <a:r>
              <a:rPr b="1" lang="en-US" sz="1200">
                <a:solidFill>
                  <a:srgbClr val="0000FF"/>
                </a:solidFill>
                <a:latin typeface="Arial"/>
                <a:ea typeface="Arial"/>
                <a:cs typeface="Arial"/>
                <a:sym typeface="Arial"/>
              </a:rPr>
              <a:t>--Uhthoff-Phänomen</a:t>
            </a:r>
            <a:endParaRPr/>
          </a:p>
        </p:txBody>
      </p:sp>
      <p:sp>
        <p:nvSpPr>
          <p:cNvPr id="1879" name="Google Shape;1879;p147"/>
          <p:cNvSpPr txBox="1"/>
          <p:nvPr/>
        </p:nvSpPr>
        <p:spPr>
          <a:xfrm>
            <a:off x="3429000" y="3048000"/>
            <a:ext cx="5110553" cy="1600438"/>
          </a:xfrm>
          <a:prstGeom prst="rect">
            <a:avLst/>
          </a:prstGeom>
          <a:solidFill>
            <a:srgbClr val="C8C860"/>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i="1" lang="en-US" sz="1200">
                <a:solidFill>
                  <a:schemeClr val="dk1"/>
                </a:solidFill>
                <a:latin typeface="Arial"/>
                <a:ea typeface="Arial"/>
                <a:cs typeface="Arial"/>
                <a:sym typeface="Arial"/>
              </a:rPr>
              <a:t>Was ist </a:t>
            </a:r>
            <a:r>
              <a:rPr lang="en-US" sz="1200">
                <a:solidFill>
                  <a:schemeClr val="dk1"/>
                </a:solidFill>
                <a:latin typeface="Arial"/>
                <a:ea typeface="Arial"/>
                <a:cs typeface="Arial"/>
                <a:sym typeface="Arial"/>
              </a:rPr>
              <a:t>das Uhthoff-Phänomen</a:t>
            </a:r>
            <a:r>
              <a:rPr i="1" lang="en-US" sz="1200">
                <a:solidFill>
                  <a:schemeClr val="dk1"/>
                </a:solidFill>
                <a:latin typeface="Arial"/>
                <a:ea typeface="Arial"/>
                <a:cs typeface="Arial"/>
                <a:sym typeface="Arial"/>
              </a:rPr>
              <a:t>?</a:t>
            </a:r>
            <a:endParaRPr/>
          </a:p>
          <a:p>
            <a:pPr indent="0" lvl="0" marL="0" marR="0" rtl="0" algn="l">
              <a:spcBef>
                <a:spcPts val="0"/>
              </a:spcBef>
              <a:spcAft>
                <a:spcPts val="0"/>
              </a:spcAft>
              <a:buNone/>
            </a:pPr>
            <a:r>
              <a:rPr lang="en-US" sz="1200">
                <a:solidFill>
                  <a:schemeClr val="dk1"/>
                </a:solidFill>
                <a:latin typeface="Arial"/>
                <a:ea typeface="Arial"/>
                <a:cs typeface="Arial"/>
                <a:sym typeface="Arial"/>
              </a:rPr>
              <a:t>TMVL bei einer Optikusneuritis als Folge einer erhöhten Körpertemperatur</a:t>
            </a:r>
            <a:endParaRPr/>
          </a:p>
          <a:p>
            <a:pPr indent="0" lvl="0" marL="0" marR="0" rtl="0" algn="l">
              <a:spcBef>
                <a:spcPts val="0"/>
              </a:spcBef>
              <a:spcAft>
                <a:spcPts val="0"/>
              </a:spcAft>
              <a:buNone/>
            </a:pPr>
            <a:r>
              <a:t/>
            </a:r>
            <a:endParaRPr sz="1400">
              <a:solidFill>
                <a:schemeClr val="dk1"/>
              </a:solidFill>
              <a:latin typeface="Arial"/>
              <a:ea typeface="Arial"/>
              <a:cs typeface="Arial"/>
              <a:sym typeface="Arial"/>
            </a:endParaRPr>
          </a:p>
          <a:p>
            <a:pPr indent="0" lvl="0" marL="0" marR="0" rtl="0" algn="l">
              <a:spcBef>
                <a:spcPts val="0"/>
              </a:spcBef>
              <a:spcAft>
                <a:spcPts val="0"/>
              </a:spcAft>
              <a:buNone/>
            </a:pPr>
            <a:r>
              <a:t/>
            </a:r>
            <a:endParaRPr sz="1400">
              <a:solidFill>
                <a:schemeClr val="dk1"/>
              </a:solidFill>
              <a:latin typeface="Arial"/>
              <a:ea typeface="Arial"/>
              <a:cs typeface="Arial"/>
              <a:sym typeface="Arial"/>
            </a:endParaRPr>
          </a:p>
          <a:p>
            <a:pPr indent="0" lvl="0" marL="0" marR="0" rtl="0" algn="l">
              <a:spcBef>
                <a:spcPts val="0"/>
              </a:spcBef>
              <a:spcAft>
                <a:spcPts val="0"/>
              </a:spcAft>
              <a:buNone/>
            </a:pPr>
            <a:r>
              <a:rPr i="1" lang="en-US" sz="1200">
                <a:solidFill>
                  <a:schemeClr val="dk1"/>
                </a:solidFill>
                <a:latin typeface="Arial"/>
                <a:ea typeface="Arial"/>
                <a:cs typeface="Arial"/>
                <a:sym typeface="Arial"/>
              </a:rPr>
              <a:t>Was hat dies mit körperlicher Betätigung zu tun?</a:t>
            </a:r>
            <a:br>
              <a:rPr i="1" lang="en-US" sz="1400">
                <a:solidFill>
                  <a:srgbClr val="C8C860"/>
                </a:solidFill>
                <a:latin typeface="Arial"/>
                <a:ea typeface="Arial"/>
                <a:cs typeface="Arial"/>
                <a:sym typeface="Arial"/>
              </a:rPr>
            </a:br>
            <a:r>
              <a:rPr lang="en-US" sz="1200">
                <a:solidFill>
                  <a:srgbClr val="C8C860"/>
                </a:solidFill>
                <a:latin typeface="Arial"/>
                <a:ea typeface="Arial"/>
                <a:cs typeface="Arial"/>
                <a:sym typeface="Arial"/>
              </a:rPr>
              <a:t>Körperliche Betätigung erhöht die Körpertemperatur (Patienten klagen über verschwommenes Sehen während und nach dem Training)</a:t>
            </a:r>
            <a:endParaRPr/>
          </a:p>
        </p:txBody>
      </p:sp>
      <p:sp>
        <p:nvSpPr>
          <p:cNvPr id="1880" name="Google Shape;1880;p147"/>
          <p:cNvSpPr/>
          <p:nvPr/>
        </p:nvSpPr>
        <p:spPr>
          <a:xfrm>
            <a:off x="1148153" y="3462177"/>
            <a:ext cx="2509447" cy="450574"/>
          </a:xfrm>
          <a:prstGeom prst="ellipse">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Tree>
  </p:cSld>
  <p:clrMapOvr>
    <a:masterClrMapping/>
  </p:clrMapOvr>
</p:sld>
</file>

<file path=ppt/slides/slide1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5" name="Shape 1885"/>
        <p:cNvGrpSpPr/>
        <p:nvPr/>
      </p:nvGrpSpPr>
      <p:grpSpPr>
        <a:xfrm>
          <a:off x="0" y="0"/>
          <a:ext cx="0" cy="0"/>
          <a:chOff x="0" y="0"/>
          <a:chExt cx="0" cy="0"/>
        </a:xfrm>
      </p:grpSpPr>
      <p:graphicFrame>
        <p:nvGraphicFramePr>
          <p:cNvPr id="1886" name="Google Shape;1886;p148"/>
          <p:cNvGraphicFramePr/>
          <p:nvPr/>
        </p:nvGraphicFramePr>
        <p:xfrm>
          <a:off x="457200" y="1676400"/>
          <a:ext cx="3000000" cy="3000000"/>
        </p:xfrm>
        <a:graphic>
          <a:graphicData uri="http://schemas.openxmlformats.org/drawingml/2006/table">
            <a:tbl>
              <a:tblPr>
                <a:noFill/>
                <a:tableStyleId>{02B07537-624C-4EAD-A9AA-E5A35CE8A65F}</a:tableStyleId>
              </a:tblPr>
              <a:tblGrid>
                <a:gridCol w="2743200"/>
                <a:gridCol w="2743200"/>
                <a:gridCol w="2743200"/>
              </a:tblGrid>
              <a:tr h="406400">
                <a:tc>
                  <a:txBody>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BFBFBF"/>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1"/>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PEX</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i="0" lang="en-US" sz="1200" u="none" cap="none" strike="noStrike">
                          <a:solidFill>
                            <a:schemeClr val="dk1"/>
                          </a:solidFill>
                          <a:latin typeface="Arial"/>
                          <a:ea typeface="Arial"/>
                          <a:cs typeface="Arial"/>
                          <a:sym typeface="Arial"/>
                        </a:rPr>
                        <a:t>PDS/PG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Alter</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 &lt; 50 J, meist  &gt; 70 J</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20er – 40er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Geschlechtspräferenz</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F &gt; 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M &gt; F</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Kammerwinkelstatus</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Enger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Weit geöffnet</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Wo ist die Iris durchscheinend?</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Pupillensaum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Radiär, mittlere Peripherie</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Krukenberg-Spindel – 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Sampaolesi-Linie – 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Systemische Erkrankung?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Ja</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Nein</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Erhöhtes Risiko für Komplikationen während der CE?</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Ja</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Nein</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Beschwert sich der Patient über Augenschmerzen?</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Nein</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762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r>
            </a:tbl>
          </a:graphicData>
        </a:graphic>
      </p:graphicFrame>
      <p:sp>
        <p:nvSpPr>
          <p:cNvPr id="1887" name="Google Shape;1887;p148"/>
          <p:cNvSpPr txBox="1"/>
          <p:nvPr>
            <p:ph idx="12" type="sldNum"/>
          </p:nvPr>
        </p:nvSpPr>
        <p:spPr>
          <a:xfrm>
            <a:off x="7010400" y="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1888" name="Google Shape;1888;p148"/>
          <p:cNvSpPr txBox="1"/>
          <p:nvPr/>
        </p:nvSpPr>
        <p:spPr>
          <a:xfrm>
            <a:off x="685800" y="1066800"/>
            <a:ext cx="7772400" cy="32889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Clr>
                <a:srgbClr val="BFBFBF"/>
              </a:buClr>
              <a:buSzPts val="1200"/>
              <a:buFont typeface="Noto Sans Symbols"/>
              <a:buNone/>
            </a:pPr>
            <a:r>
              <a:rPr i="1" lang="en-US" sz="1200">
                <a:solidFill>
                  <a:srgbClr val="BFBFBF"/>
                </a:solidFill>
                <a:latin typeface="Arial"/>
                <a:ea typeface="Arial"/>
                <a:cs typeface="Arial"/>
                <a:sym typeface="Arial"/>
              </a:rPr>
              <a:t>Was ist die Ursache für Schmerzen bei PDS?</a:t>
            </a:r>
            <a:endParaRPr/>
          </a:p>
          <a:p>
            <a:pPr indent="0" lvl="0" marL="0" marR="0" rtl="0" algn="l">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Es wird angenommen, dass sie sekundär zu einem Anstieg des Augeninnendrucks nach einer plötzlichen und erheblichen Freisetzung von Pigmenten auftritt.</a:t>
            </a:r>
            <a:endParaRPr/>
          </a:p>
          <a:p>
            <a:pPr indent="0" lvl="0" marL="0" marR="0" rtl="0" algn="l">
              <a:spcBef>
                <a:spcPts val="0"/>
              </a:spcBef>
              <a:spcAft>
                <a:spcPts val="0"/>
              </a:spcAft>
              <a:buClr>
                <a:schemeClr val="dk1"/>
              </a:buClr>
              <a:buSzPts val="1400"/>
              <a:buFont typeface="Noto Sans Symbols"/>
              <a:buNone/>
            </a:pPr>
            <a:r>
              <a:t/>
            </a:r>
            <a:endParaRPr sz="1400">
              <a:solidFill>
                <a:srgbClr val="BFBFBF"/>
              </a:solidFill>
              <a:latin typeface="Arial"/>
              <a:ea typeface="Arial"/>
              <a:cs typeface="Arial"/>
              <a:sym typeface="Arial"/>
            </a:endParaRPr>
          </a:p>
          <a:p>
            <a:pPr indent="0" lvl="0" marL="0" marR="0" rtl="0" algn="l">
              <a:spcBef>
                <a:spcPts val="0"/>
              </a:spcBef>
              <a:spcAft>
                <a:spcPts val="0"/>
              </a:spcAft>
              <a:buClr>
                <a:srgbClr val="BFBFBF"/>
              </a:buClr>
              <a:buSzPts val="1200"/>
              <a:buFont typeface="Noto Sans Symbols"/>
              <a:buNone/>
            </a:pPr>
            <a:r>
              <a:rPr i="1" lang="en-US" sz="1200">
                <a:solidFill>
                  <a:srgbClr val="BFBFBF"/>
                </a:solidFill>
                <a:latin typeface="Arial"/>
                <a:ea typeface="Arial"/>
                <a:cs typeface="Arial"/>
                <a:sym typeface="Arial"/>
              </a:rPr>
              <a:t>In welchen Situationen ist mit einer plötzlichen und erheblichen Freisetzung von Pigment zu rechnen?</a:t>
            </a:r>
            <a:endParaRPr/>
          </a:p>
          <a:p>
            <a:pPr indent="0" lvl="0" marL="0" marR="0" rtl="0" algn="l">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Das klassische Beispiel ist ein junger erwachsener Mann, der während </a:t>
            </a:r>
            <a:r>
              <a:rPr b="1" lang="en-US" sz="1200">
                <a:solidFill>
                  <a:srgbClr val="BFBFBF"/>
                </a:solidFill>
                <a:latin typeface="Arial"/>
                <a:ea typeface="Arial"/>
                <a:cs typeface="Arial"/>
                <a:sym typeface="Arial"/>
              </a:rPr>
              <a:t>des Sport</a:t>
            </a:r>
            <a:r>
              <a:rPr b="1" lang="en-US" sz="1200">
                <a:solidFill>
                  <a:srgbClr val="BFBFBF"/>
                </a:solidFill>
              </a:rPr>
              <a:t>s</a:t>
            </a:r>
            <a:r>
              <a:rPr b="1" lang="en-US" sz="1200">
                <a:solidFill>
                  <a:srgbClr val="BFBFBF"/>
                </a:solidFill>
                <a:latin typeface="Arial"/>
                <a:ea typeface="Arial"/>
                <a:cs typeface="Arial"/>
                <a:sym typeface="Arial"/>
              </a:rPr>
              <a:t> </a:t>
            </a:r>
            <a:r>
              <a:rPr lang="en-US" sz="1200">
                <a:solidFill>
                  <a:srgbClr val="BFBFBF"/>
                </a:solidFill>
                <a:latin typeface="Arial"/>
                <a:ea typeface="Arial"/>
                <a:cs typeface="Arial"/>
                <a:sym typeface="Arial"/>
              </a:rPr>
              <a:t>oder nach einem emotionalen  Ereignis plötzlich auftretende, aber vorübergehende </a:t>
            </a:r>
            <a:r>
              <a:rPr lang="en-US" sz="1200">
                <a:solidFill>
                  <a:srgbClr val="BFBFBF"/>
                </a:solidFill>
                <a:latin typeface="Arial"/>
                <a:ea typeface="Arial"/>
                <a:cs typeface="Arial"/>
                <a:sym typeface="Arial"/>
                <a:extLst>
                  <a:ext uri="http://customooxmlschemas.google.com/">
                    <go:slidesCustomData xmlns:go="http://customooxmlschemas.google.com/" textRoundtripDataId="86"/>
                  </a:ext>
                </a:extLst>
              </a:rPr>
              <a:t>Augenschmerzen</a:t>
            </a:r>
            <a:r>
              <a:rPr lang="en-US" sz="1200">
                <a:solidFill>
                  <a:srgbClr val="BFBFBF"/>
                </a:solidFill>
                <a:latin typeface="Arial"/>
                <a:ea typeface="Arial"/>
                <a:cs typeface="Arial"/>
                <a:sym typeface="Arial"/>
              </a:rPr>
              <a:t> verspürt.</a:t>
            </a:r>
            <a:endParaRPr/>
          </a:p>
          <a:p>
            <a:pPr indent="0" lvl="0" marL="0" marR="0" rtl="0" algn="l">
              <a:spcBef>
                <a:spcPts val="0"/>
              </a:spcBef>
              <a:spcAft>
                <a:spcPts val="0"/>
              </a:spcAft>
              <a:buClr>
                <a:schemeClr val="dk1"/>
              </a:buClr>
              <a:buSzPts val="1400"/>
              <a:buFont typeface="Noto Sans Symbols"/>
              <a:buNone/>
            </a:pPr>
            <a:r>
              <a:t/>
            </a:r>
            <a:endParaRPr sz="1400">
              <a:solidFill>
                <a:srgbClr val="BFBFBF"/>
              </a:solidFill>
              <a:latin typeface="Arial"/>
              <a:ea typeface="Arial"/>
              <a:cs typeface="Arial"/>
              <a:sym typeface="Arial"/>
            </a:endParaRPr>
          </a:p>
          <a:p>
            <a:pPr indent="0" lvl="0" marL="0" marR="0" rtl="0" algn="l">
              <a:spcBef>
                <a:spcPts val="0"/>
              </a:spcBef>
              <a:spcAft>
                <a:spcPts val="0"/>
              </a:spcAft>
              <a:buClr>
                <a:srgbClr val="BFBFBF"/>
              </a:buClr>
              <a:buSzPts val="1200"/>
              <a:buFont typeface="Noto Sans Symbols"/>
              <a:buNone/>
            </a:pPr>
            <a:r>
              <a:rPr i="1" lang="en-US" sz="1200">
                <a:solidFill>
                  <a:srgbClr val="BFBFBF"/>
                </a:solidFill>
                <a:latin typeface="Arial"/>
                <a:ea typeface="Arial"/>
                <a:cs typeface="Arial"/>
                <a:sym typeface="Arial"/>
              </a:rPr>
              <a:t>Warum ist zu erwarten, dass solche Situationen eine Pigmentfreisetzung hervorrufen?</a:t>
            </a:r>
            <a:endParaRPr/>
          </a:p>
          <a:p>
            <a:pPr indent="0" lvl="0" marL="0" marR="0" rtl="0" algn="l">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Das stressreiche Ereignis führt zu einer starken Aktivierung des sympathischen Nervensystems, was wiederum eine rasche Erweiterung der Pupille auslöst</a:t>
            </a:r>
            <a:endParaRPr/>
          </a:p>
          <a:p>
            <a:pPr indent="0" lvl="0" marL="0" marR="0" rtl="0" algn="l">
              <a:spcBef>
                <a:spcPts val="0"/>
              </a:spcBef>
              <a:spcAft>
                <a:spcPts val="0"/>
              </a:spcAft>
              <a:buClr>
                <a:schemeClr val="dk1"/>
              </a:buClr>
              <a:buSzPts val="1400"/>
              <a:buFont typeface="Noto Sans Symbols"/>
              <a:buNone/>
            </a:pPr>
            <a:r>
              <a:t/>
            </a:r>
            <a:endParaRPr sz="1400">
              <a:solidFill>
                <a:srgbClr val="BFBFBF"/>
              </a:solidFill>
              <a:latin typeface="Arial"/>
              <a:ea typeface="Arial"/>
              <a:cs typeface="Arial"/>
              <a:sym typeface="Arial"/>
            </a:endParaRPr>
          </a:p>
          <a:p>
            <a:pPr indent="0" lvl="0" marL="0" marR="0" rtl="0" algn="l">
              <a:spcBef>
                <a:spcPts val="0"/>
              </a:spcBef>
              <a:spcAft>
                <a:spcPts val="0"/>
              </a:spcAft>
              <a:buClr>
                <a:srgbClr val="BFBFBF"/>
              </a:buClr>
              <a:buSzPts val="1200"/>
              <a:buFont typeface="Noto Sans Symbols"/>
              <a:buNone/>
            </a:pPr>
            <a:r>
              <a:rPr i="1" lang="en-US" sz="1200">
                <a:solidFill>
                  <a:srgbClr val="BFBFBF"/>
                </a:solidFill>
                <a:latin typeface="Arial"/>
                <a:ea typeface="Arial"/>
                <a:cs typeface="Arial"/>
                <a:sym typeface="Arial"/>
              </a:rPr>
              <a:t>Wird der Schmerz in den klassischen Szenarien von anderen Symptomen begleitet?</a:t>
            </a:r>
            <a:endParaRPr/>
          </a:p>
          <a:p>
            <a:pPr indent="0" lvl="0" marL="0" marR="0" rtl="0" algn="l">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Ja – verminderte Sehschärfe und/oder Lichthöfe um Lichtquellen</a:t>
            </a:r>
            <a:endParaRPr/>
          </a:p>
          <a:p>
            <a:pPr indent="0" lvl="0" marL="0" marR="0" rtl="0" algn="l">
              <a:spcBef>
                <a:spcPts val="0"/>
              </a:spcBef>
              <a:spcAft>
                <a:spcPts val="0"/>
              </a:spcAft>
              <a:buClr>
                <a:schemeClr val="dk1"/>
              </a:buClr>
              <a:buSzPts val="1400"/>
              <a:buFont typeface="Noto Sans Symbols"/>
              <a:buNone/>
            </a:pPr>
            <a:r>
              <a:t/>
            </a:r>
            <a:endParaRPr sz="1400">
              <a:solidFill>
                <a:srgbClr val="BFBFBF"/>
              </a:solidFill>
              <a:latin typeface="Arial"/>
              <a:ea typeface="Arial"/>
              <a:cs typeface="Arial"/>
              <a:sym typeface="Arial"/>
            </a:endParaRPr>
          </a:p>
          <a:p>
            <a:pPr indent="0" lvl="0" marL="0" marR="0" rtl="0" algn="l">
              <a:spcBef>
                <a:spcPts val="0"/>
              </a:spcBef>
              <a:spcAft>
                <a:spcPts val="0"/>
              </a:spcAft>
              <a:buClr>
                <a:srgbClr val="BFBFBF"/>
              </a:buClr>
              <a:buSzPts val="1200"/>
              <a:buFont typeface="Noto Sans Symbols"/>
              <a:buNone/>
            </a:pPr>
            <a:r>
              <a:rPr i="1" lang="en-US" sz="1200">
                <a:solidFill>
                  <a:srgbClr val="BFBFBF"/>
                </a:solidFill>
                <a:latin typeface="Arial"/>
                <a:ea typeface="Arial"/>
                <a:cs typeface="Arial"/>
                <a:sym typeface="Arial"/>
              </a:rPr>
              <a:t>Was ist der Mechanismus für diese Sehstörungen?</a:t>
            </a:r>
            <a:endParaRPr/>
          </a:p>
          <a:p>
            <a:pPr indent="0" lvl="0" marL="0" marR="0" rtl="0" algn="l">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Ein Hornhautödem als Folge des plötzlichen und dramatischen Anstiegs des Augeninnendrucks</a:t>
            </a:r>
            <a:endParaRPr/>
          </a:p>
        </p:txBody>
      </p:sp>
      <p:sp>
        <p:nvSpPr>
          <p:cNvPr id="1889" name="Google Shape;1889;p148"/>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A</a:t>
            </a:r>
            <a:endParaRPr/>
          </a:p>
        </p:txBody>
      </p:sp>
      <p:sp>
        <p:nvSpPr>
          <p:cNvPr id="1890" name="Google Shape;1890;p148"/>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 </a:t>
            </a:r>
            <a:r>
              <a:rPr b="1" lang="en-US" sz="1200">
                <a:solidFill>
                  <a:schemeClr val="dk1"/>
                </a:solidFill>
                <a:latin typeface="Arial"/>
                <a:ea typeface="Arial"/>
                <a:cs typeface="Arial"/>
                <a:sym typeface="Arial"/>
              </a:rPr>
              <a:t>FITB</a:t>
            </a:r>
            <a:endParaRPr/>
          </a:p>
        </p:txBody>
      </p:sp>
      <p:sp>
        <p:nvSpPr>
          <p:cNvPr id="1891" name="Google Shape;1891;p148"/>
          <p:cNvSpPr/>
          <p:nvPr/>
        </p:nvSpPr>
        <p:spPr>
          <a:xfrm>
            <a:off x="1181100" y="2093843"/>
            <a:ext cx="1066800" cy="450574"/>
          </a:xfrm>
          <a:prstGeom prst="ellipse">
            <a:avLst/>
          </a:prstGeom>
          <a:noFill/>
          <a:ln cap="flat" cmpd="sng" w="25400">
            <a:solidFill>
              <a:srgbClr val="BFBFB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892" name="Google Shape;1892;p148"/>
          <p:cNvSpPr txBox="1"/>
          <p:nvPr/>
        </p:nvSpPr>
        <p:spPr>
          <a:xfrm>
            <a:off x="1219200" y="2667000"/>
            <a:ext cx="5219700" cy="1169551"/>
          </a:xfrm>
          <a:prstGeom prst="rect">
            <a:avLst/>
          </a:prstGeom>
          <a:solidFill>
            <a:srgbClr val="D6ADFF"/>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i="1" lang="en-US" sz="1200">
                <a:solidFill>
                  <a:srgbClr val="A5A5A5"/>
                </a:solidFill>
                <a:latin typeface="Arial"/>
                <a:ea typeface="Arial"/>
                <a:cs typeface="Arial"/>
                <a:sym typeface="Arial"/>
              </a:rPr>
              <a:t>Wenn Sie „Sehstörungen im Zusammenhang mit körperlicher Anstrengung“ hören, sollten Ihnen drei Erkrankungen in den Sinn kommen.  Was sind die beiden anderen?</a:t>
            </a:r>
            <a:endParaRPr/>
          </a:p>
          <a:p>
            <a:pPr indent="0" lvl="0" marL="0" marR="0" rtl="0" algn="l">
              <a:spcBef>
                <a:spcPts val="0"/>
              </a:spcBef>
              <a:spcAft>
                <a:spcPts val="0"/>
              </a:spcAft>
              <a:buNone/>
            </a:pPr>
            <a:r>
              <a:rPr lang="en-US" sz="1200">
                <a:solidFill>
                  <a:srgbClr val="A5A5A5"/>
                </a:solidFill>
                <a:latin typeface="Arial"/>
                <a:ea typeface="Arial"/>
                <a:cs typeface="Arial"/>
                <a:sym typeface="Arial"/>
              </a:rPr>
              <a:t>--PDS</a:t>
            </a:r>
            <a:endParaRPr/>
          </a:p>
          <a:p>
            <a:pPr indent="0" lvl="0" marL="0" marR="0" rtl="0" algn="l">
              <a:spcBef>
                <a:spcPts val="0"/>
              </a:spcBef>
              <a:spcAft>
                <a:spcPts val="0"/>
              </a:spcAft>
              <a:buNone/>
            </a:pPr>
            <a:r>
              <a:rPr lang="en-US" sz="1200">
                <a:solidFill>
                  <a:srgbClr val="A5A5A5"/>
                </a:solidFill>
                <a:latin typeface="Arial"/>
                <a:ea typeface="Arial"/>
                <a:cs typeface="Arial"/>
                <a:sym typeface="Arial"/>
              </a:rPr>
              <a:t>--Vasospasmus</a:t>
            </a:r>
            <a:endParaRPr/>
          </a:p>
          <a:p>
            <a:pPr indent="0" lvl="0" marL="0" marR="0" rtl="0" algn="l">
              <a:spcBef>
                <a:spcPts val="0"/>
              </a:spcBef>
              <a:spcAft>
                <a:spcPts val="0"/>
              </a:spcAft>
              <a:buNone/>
            </a:pPr>
            <a:r>
              <a:rPr b="1" lang="en-US" sz="1200">
                <a:solidFill>
                  <a:srgbClr val="0000FF"/>
                </a:solidFill>
                <a:latin typeface="Arial"/>
                <a:ea typeface="Arial"/>
                <a:cs typeface="Arial"/>
                <a:sym typeface="Arial"/>
              </a:rPr>
              <a:t>--Uhthoff-Phänomen</a:t>
            </a:r>
            <a:endParaRPr/>
          </a:p>
        </p:txBody>
      </p:sp>
      <p:sp>
        <p:nvSpPr>
          <p:cNvPr id="1893" name="Google Shape;1893;p148"/>
          <p:cNvSpPr txBox="1"/>
          <p:nvPr/>
        </p:nvSpPr>
        <p:spPr>
          <a:xfrm>
            <a:off x="3429000" y="3048000"/>
            <a:ext cx="5110500" cy="1380300"/>
          </a:xfrm>
          <a:prstGeom prst="rect">
            <a:avLst/>
          </a:prstGeom>
          <a:solidFill>
            <a:srgbClr val="C8C860"/>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i="1" lang="en-US" sz="1200">
                <a:solidFill>
                  <a:schemeClr val="dk1"/>
                </a:solidFill>
                <a:latin typeface="Arial"/>
                <a:ea typeface="Arial"/>
                <a:cs typeface="Arial"/>
                <a:sym typeface="Arial"/>
              </a:rPr>
              <a:t>Was ist </a:t>
            </a:r>
            <a:r>
              <a:rPr lang="en-US" sz="1200">
                <a:solidFill>
                  <a:schemeClr val="dk1"/>
                </a:solidFill>
                <a:latin typeface="Arial"/>
                <a:ea typeface="Arial"/>
                <a:cs typeface="Arial"/>
                <a:sym typeface="Arial"/>
              </a:rPr>
              <a:t>das Uhthoff-Phänomen</a:t>
            </a:r>
            <a:r>
              <a:rPr i="1" lang="en-US" sz="1200">
                <a:solidFill>
                  <a:schemeClr val="dk1"/>
                </a:solidFill>
                <a:latin typeface="Arial"/>
                <a:ea typeface="Arial"/>
                <a:cs typeface="Arial"/>
                <a:sym typeface="Arial"/>
              </a:rPr>
              <a:t>?</a:t>
            </a:r>
            <a:endParaRPr/>
          </a:p>
          <a:p>
            <a:pPr indent="0" lvl="0" marL="0" marR="0" rtl="0" algn="l">
              <a:spcBef>
                <a:spcPts val="0"/>
              </a:spcBef>
              <a:spcAft>
                <a:spcPts val="0"/>
              </a:spcAft>
              <a:buNone/>
            </a:pPr>
            <a:r>
              <a:rPr lang="en-US" sz="1200">
                <a:solidFill>
                  <a:schemeClr val="dk1"/>
                </a:solidFill>
                <a:latin typeface="Arial"/>
                <a:ea typeface="Arial"/>
                <a:cs typeface="Arial"/>
                <a:sym typeface="Arial"/>
              </a:rPr>
              <a:t>TMVL bei einer Optikusneuritis infolge erhöhter Körpertemperatur</a:t>
            </a:r>
            <a:endParaRPr/>
          </a:p>
          <a:p>
            <a:pPr indent="0" lvl="0" marL="0" marR="0" rtl="0" algn="l">
              <a:spcBef>
                <a:spcPts val="0"/>
              </a:spcBef>
              <a:spcAft>
                <a:spcPts val="0"/>
              </a:spcAft>
              <a:buNone/>
            </a:pPr>
            <a:r>
              <a:t/>
            </a:r>
            <a:endParaRPr sz="1400">
              <a:solidFill>
                <a:schemeClr val="dk1"/>
              </a:solidFill>
              <a:latin typeface="Arial"/>
              <a:ea typeface="Arial"/>
              <a:cs typeface="Arial"/>
              <a:sym typeface="Arial"/>
            </a:endParaRPr>
          </a:p>
          <a:p>
            <a:pPr indent="0" lvl="0" marL="0" marR="0" rtl="0" algn="l">
              <a:spcBef>
                <a:spcPts val="0"/>
              </a:spcBef>
              <a:spcAft>
                <a:spcPts val="0"/>
              </a:spcAft>
              <a:buNone/>
            </a:pPr>
            <a:r>
              <a:t/>
            </a:r>
            <a:endParaRPr sz="1400">
              <a:solidFill>
                <a:schemeClr val="dk1"/>
              </a:solidFill>
              <a:latin typeface="Arial"/>
              <a:ea typeface="Arial"/>
              <a:cs typeface="Arial"/>
              <a:sym typeface="Arial"/>
            </a:endParaRPr>
          </a:p>
          <a:p>
            <a:pPr indent="0" lvl="0" marL="0" marR="0" rtl="0" algn="l">
              <a:spcBef>
                <a:spcPts val="0"/>
              </a:spcBef>
              <a:spcAft>
                <a:spcPts val="0"/>
              </a:spcAft>
              <a:buNone/>
            </a:pPr>
            <a:r>
              <a:rPr i="1" lang="en-US" sz="1200">
                <a:solidFill>
                  <a:schemeClr val="dk1"/>
                </a:solidFill>
                <a:latin typeface="Arial"/>
                <a:ea typeface="Arial"/>
                <a:cs typeface="Arial"/>
                <a:sym typeface="Arial"/>
              </a:rPr>
              <a:t>Was hat dies mit körperlicher Betätigung zu tun?</a:t>
            </a:r>
            <a:br>
              <a:rPr i="1" lang="en-US" sz="1400">
                <a:solidFill>
                  <a:schemeClr val="dk1"/>
                </a:solidFill>
                <a:latin typeface="Arial"/>
                <a:ea typeface="Arial"/>
                <a:cs typeface="Arial"/>
                <a:sym typeface="Arial"/>
              </a:rPr>
            </a:br>
            <a:r>
              <a:rPr lang="en-US" sz="1200">
                <a:solidFill>
                  <a:schemeClr val="dk1"/>
                </a:solidFill>
                <a:latin typeface="Arial"/>
                <a:ea typeface="Arial"/>
                <a:cs typeface="Arial"/>
                <a:sym typeface="Arial"/>
              </a:rPr>
              <a:t>Körperliche Betätigung erhöht die Körpertemperatur (Patienten klagen über verschwommenes Sehen während und nach dem Training).</a:t>
            </a:r>
            <a:endParaRPr/>
          </a:p>
        </p:txBody>
      </p:sp>
      <p:sp>
        <p:nvSpPr>
          <p:cNvPr id="1894" name="Google Shape;1894;p148"/>
          <p:cNvSpPr/>
          <p:nvPr/>
        </p:nvSpPr>
        <p:spPr>
          <a:xfrm>
            <a:off x="1148153" y="3462177"/>
            <a:ext cx="2509447" cy="450574"/>
          </a:xfrm>
          <a:prstGeom prst="ellipse">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Tree>
  </p:cSld>
  <p:clrMapOvr>
    <a:masterClrMapping/>
  </p:clrMapOvr>
</p:sld>
</file>

<file path=ppt/slides/slide1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8" name="Shape 1898"/>
        <p:cNvGrpSpPr/>
        <p:nvPr/>
      </p:nvGrpSpPr>
      <p:grpSpPr>
        <a:xfrm>
          <a:off x="0" y="0"/>
          <a:ext cx="0" cy="0"/>
          <a:chOff x="0" y="0"/>
          <a:chExt cx="0" cy="0"/>
        </a:xfrm>
      </p:grpSpPr>
      <p:graphicFrame>
        <p:nvGraphicFramePr>
          <p:cNvPr id="1899" name="Google Shape;1899;p149"/>
          <p:cNvGraphicFramePr/>
          <p:nvPr/>
        </p:nvGraphicFramePr>
        <p:xfrm>
          <a:off x="457200" y="1676400"/>
          <a:ext cx="3000000" cy="3000000"/>
        </p:xfrm>
        <a:graphic>
          <a:graphicData uri="http://schemas.openxmlformats.org/drawingml/2006/table">
            <a:tbl>
              <a:tblPr>
                <a:noFill/>
                <a:tableStyleId>{02B07537-624C-4EAD-A9AA-E5A35CE8A65F}</a:tableStyleId>
              </a:tblPr>
              <a:tblGrid>
                <a:gridCol w="2743200"/>
                <a:gridCol w="2743200"/>
                <a:gridCol w="2743200"/>
              </a:tblGrid>
              <a:tr h="406400">
                <a:tc>
                  <a:txBody>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1"/>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lang="en-US" sz="1200">
                          <a:solidFill>
                            <a:schemeClr val="dk1"/>
                          </a:solidFill>
                        </a:rPr>
                        <a:t>PEX</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i="0" lang="en-US" sz="1200" u="none" cap="none" strike="noStrike">
                          <a:solidFill>
                            <a:schemeClr val="dk1"/>
                          </a:solidFill>
                          <a:latin typeface="Arial"/>
                          <a:ea typeface="Arial"/>
                          <a:cs typeface="Arial"/>
                          <a:sym typeface="Arial"/>
                        </a:rPr>
                        <a:t>PDS/PG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Alter</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Selten &lt; 50 J, meist  &gt; 70 J</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20 – 50 J</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Geschlechtspräferenz</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M&gt;F</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M &gt; F</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i="1" lang="en-US" sz="1200">
                          <a:solidFill>
                            <a:schemeClr val="dk1"/>
                          </a:solidFill>
                        </a:rPr>
                        <a:t>Kammerwinkelstatus</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Enger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Weit geöffnet</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i="1" lang="en-US" sz="1200">
                          <a:solidFill>
                            <a:schemeClr val="dk1"/>
                          </a:solidFill>
                        </a:rPr>
                        <a:t>Wo ist die Iris durchscheinend?</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Pupillensaum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Radiär, mittlere Peripherie</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Krukenberg-Spindel – 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Sampaolesi-Linie – 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Systemische Erkrankung?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Ja</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Nein</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Erhöhtes Risiko für Komplikationen während der CE?</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Ja</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Nein</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Beschwert sich der Patient über Augenschmerzen?</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Nein</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 Entzündung nach CE?</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762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r>
            </a:tbl>
          </a:graphicData>
        </a:graphic>
      </p:graphicFrame>
      <p:sp>
        <p:nvSpPr>
          <p:cNvPr id="1900" name="Google Shape;1900;p149"/>
          <p:cNvSpPr txBox="1"/>
          <p:nvPr>
            <p:ph idx="12" type="sldNum"/>
          </p:nvPr>
        </p:nvSpPr>
        <p:spPr>
          <a:xfrm>
            <a:off x="7010400" y="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1901" name="Google Shape;1901;p149"/>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Q</a:t>
            </a:r>
            <a:endParaRPr/>
          </a:p>
        </p:txBody>
      </p:sp>
      <p:sp>
        <p:nvSpPr>
          <p:cNvPr id="1902" name="Google Shape;1902;p149"/>
          <p:cNvSpPr txBox="1"/>
          <p:nvPr/>
        </p:nvSpPr>
        <p:spPr>
          <a:xfrm>
            <a:off x="3273500" y="5396425"/>
            <a:ext cx="4388700" cy="210300"/>
          </a:xfrm>
          <a:prstGeom prst="rect">
            <a:avLst/>
          </a:prstGeom>
          <a:no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i="1" lang="en-US" sz="1200">
                <a:solidFill>
                  <a:srgbClr val="0000FF"/>
                </a:solidFill>
                <a:latin typeface="Arial"/>
                <a:ea typeface="Arial"/>
                <a:cs typeface="Arial"/>
                <a:sym typeface="Arial"/>
              </a:rPr>
              <a:t>?                                                                 ?</a:t>
            </a:r>
            <a:endParaRPr/>
          </a:p>
        </p:txBody>
      </p:sp>
      <p:sp>
        <p:nvSpPr>
          <p:cNvPr id="1903" name="Google Shape;1903;p149"/>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 </a:t>
            </a:r>
            <a:r>
              <a:rPr b="1" lang="en-US" sz="1200">
                <a:solidFill>
                  <a:schemeClr val="dk1"/>
                </a:solidFill>
                <a:latin typeface="Arial"/>
                <a:ea typeface="Arial"/>
                <a:cs typeface="Arial"/>
                <a:sym typeface="Arial"/>
              </a:rPr>
              <a:t>FITB</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6" name="Shape 296"/>
        <p:cNvGrpSpPr/>
        <p:nvPr/>
      </p:nvGrpSpPr>
      <p:grpSpPr>
        <a:xfrm>
          <a:off x="0" y="0"/>
          <a:ext cx="0" cy="0"/>
          <a:chOff x="0" y="0"/>
          <a:chExt cx="0" cy="0"/>
        </a:xfrm>
      </p:grpSpPr>
      <p:graphicFrame>
        <p:nvGraphicFramePr>
          <p:cNvPr id="297" name="Google Shape;297;p15"/>
          <p:cNvGraphicFramePr/>
          <p:nvPr/>
        </p:nvGraphicFramePr>
        <p:xfrm>
          <a:off x="457200" y="1676400"/>
          <a:ext cx="3000000" cy="3000000"/>
        </p:xfrm>
        <a:graphic>
          <a:graphicData uri="http://schemas.openxmlformats.org/drawingml/2006/table">
            <a:tbl>
              <a:tblPr>
                <a:noFill/>
                <a:tableStyleId>{02B07537-624C-4EAD-A9AA-E5A35CE8A65F}</a:tableStyleId>
              </a:tblPr>
              <a:tblGrid>
                <a:gridCol w="2743200"/>
                <a:gridCol w="2743200"/>
                <a:gridCol w="2743200"/>
              </a:tblGrid>
              <a:tr h="406400">
                <a:tc>
                  <a:txBody>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BFBFBF"/>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1"/>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lang="en-US" sz="1200">
                          <a:solidFill>
                            <a:schemeClr val="dk1"/>
                          </a:solidFill>
                        </a:rPr>
                        <a:t>PEX</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PDS/PG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Alter</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 &lt; 50 J, meist  &gt; 70 J</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20er – 40er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Geschlechtspräferenz</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F &gt; 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M &gt; F</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i="1" lang="en-US" sz="1200">
                          <a:solidFill>
                            <a:schemeClr val="dk1"/>
                          </a:solidFill>
                        </a:rPr>
                        <a:t>Kammerwinkelstatus</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Enger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Weit geöffnet</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762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r>
            </a:tbl>
          </a:graphicData>
        </a:graphic>
      </p:graphicFrame>
      <p:sp>
        <p:nvSpPr>
          <p:cNvPr id="298" name="Google Shape;298;p15"/>
          <p:cNvSpPr txBox="1"/>
          <p:nvPr>
            <p:ph idx="12" type="sldNum"/>
          </p:nvPr>
        </p:nvSpPr>
        <p:spPr>
          <a:xfrm>
            <a:off x="7010400" y="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299" name="Google Shape;299;p15"/>
          <p:cNvSpPr txBox="1"/>
          <p:nvPr/>
        </p:nvSpPr>
        <p:spPr>
          <a:xfrm>
            <a:off x="457200" y="3124200"/>
            <a:ext cx="5791200" cy="1349400"/>
          </a:xfrm>
          <a:prstGeom prst="rect">
            <a:avLst/>
          </a:prstGeom>
          <a:solidFill>
            <a:srgbClr val="C8C860"/>
          </a:solidFill>
          <a:ln>
            <a:noFill/>
          </a:ln>
        </p:spPr>
        <p:txBody>
          <a:bodyPr anchorCtr="0" anchor="t" bIns="12700" lIns="25400" spcFirstLastPara="1" rIns="25400" wrap="square" tIns="12700">
            <a:spAutoFit/>
          </a:bodyPr>
          <a:lstStyle/>
          <a:p>
            <a:pPr indent="0" lvl="0" marL="0" marR="0" rtl="0" algn="l">
              <a:spcBef>
                <a:spcPts val="0"/>
              </a:spcBef>
              <a:spcAft>
                <a:spcPts val="0"/>
              </a:spcAft>
              <a:buClr>
                <a:srgbClr val="7F7F7F"/>
              </a:buClr>
              <a:buSzPts val="1200"/>
              <a:buFont typeface="Noto Sans Symbols"/>
              <a:buNone/>
            </a:pPr>
            <a:r>
              <a:rPr i="1" lang="en-US" sz="1200">
                <a:solidFill>
                  <a:srgbClr val="7F7F7F"/>
                </a:solidFill>
                <a:latin typeface="Arial"/>
                <a:ea typeface="Arial"/>
                <a:cs typeface="Arial"/>
                <a:sym typeface="Arial"/>
              </a:rPr>
              <a:t>Warum ist der Winkel bei </a:t>
            </a:r>
            <a:r>
              <a:rPr i="1" lang="en-US" sz="1200">
                <a:solidFill>
                  <a:srgbClr val="7F7F7F"/>
                </a:solidFill>
              </a:rPr>
              <a:t>PEX</a:t>
            </a:r>
            <a:r>
              <a:rPr i="1" lang="en-US" sz="1200">
                <a:solidFill>
                  <a:srgbClr val="7F7F7F"/>
                </a:solidFill>
                <a:latin typeface="Arial"/>
                <a:ea typeface="Arial"/>
                <a:cs typeface="Arial"/>
                <a:sym typeface="Arial"/>
              </a:rPr>
              <a:t> verengt?</a:t>
            </a:r>
            <a:endParaRPr/>
          </a:p>
          <a:p>
            <a:pPr indent="0" lvl="0" marL="0" marR="0" rtl="0" algn="l">
              <a:spcBef>
                <a:spcPts val="0"/>
              </a:spcBef>
              <a:spcAft>
                <a:spcPts val="0"/>
              </a:spcAft>
              <a:buClr>
                <a:srgbClr val="7F7F7F"/>
              </a:buClr>
              <a:buSzPts val="1200"/>
              <a:buFont typeface="Noto Sans Symbols"/>
              <a:buNone/>
            </a:pPr>
            <a:r>
              <a:rPr lang="en-US" sz="1200">
                <a:solidFill>
                  <a:srgbClr val="7F7F7F"/>
                </a:solidFill>
                <a:latin typeface="Arial"/>
                <a:ea typeface="Arial"/>
                <a:cs typeface="Arial"/>
                <a:sym typeface="Arial"/>
              </a:rPr>
              <a:t>Der beeinträchtigte Zustand der Zonulae ermöglicht es der Linsen-Iris-Membran, sich nach vorne zu bewegen</a:t>
            </a:r>
            <a:endParaRPr/>
          </a:p>
          <a:p>
            <a:pPr indent="0" lvl="0" marL="0" marR="0" rtl="0" algn="l">
              <a:spcBef>
                <a:spcPts val="0"/>
              </a:spcBef>
              <a:spcAft>
                <a:spcPts val="0"/>
              </a:spcAft>
              <a:buClr>
                <a:schemeClr val="dk1"/>
              </a:buClr>
              <a:buSzPts val="1400"/>
              <a:buFont typeface="Noto Sans Symbols"/>
              <a:buNone/>
            </a:pPr>
            <a:r>
              <a:t/>
            </a:r>
            <a:endParaRPr i="1" sz="1400">
              <a:solidFill>
                <a:srgbClr val="7F7F7F"/>
              </a:solidFill>
              <a:latin typeface="Arial"/>
              <a:ea typeface="Arial"/>
              <a:cs typeface="Arial"/>
              <a:sym typeface="Arial"/>
            </a:endParaRPr>
          </a:p>
          <a:p>
            <a:pPr indent="0" lvl="0" marL="0" marR="0" rtl="0" algn="l">
              <a:spcBef>
                <a:spcPts val="0"/>
              </a:spcBef>
              <a:spcAft>
                <a:spcPts val="0"/>
              </a:spcAft>
              <a:buClr>
                <a:srgbClr val="7F7F7F"/>
              </a:buClr>
              <a:buSzPts val="1200"/>
              <a:buFont typeface="Noto Sans Symbols"/>
              <a:buNone/>
            </a:pPr>
            <a:r>
              <a:rPr i="1" lang="en-US" sz="1200">
                <a:solidFill>
                  <a:srgbClr val="7F7F7F"/>
                </a:solidFill>
                <a:latin typeface="Arial"/>
                <a:ea typeface="Arial"/>
                <a:cs typeface="Arial"/>
                <a:sym typeface="Arial"/>
              </a:rPr>
              <a:t>Bedeutet dies, dass es sich um eine </a:t>
            </a:r>
            <a:r>
              <a:rPr i="1" lang="en-US" sz="1200">
                <a:solidFill>
                  <a:srgbClr val="7F7F7F"/>
                </a:solidFill>
              </a:rPr>
              <a:t>PEX</a:t>
            </a:r>
            <a:r>
              <a:rPr i="1" lang="en-US" sz="1200">
                <a:solidFill>
                  <a:srgbClr val="7F7F7F"/>
                </a:solidFill>
                <a:latin typeface="Arial"/>
                <a:ea typeface="Arial"/>
                <a:cs typeface="Arial"/>
                <a:sym typeface="Arial"/>
              </a:rPr>
              <a:t>-Form des Glaukoms handelt?</a:t>
            </a:r>
            <a:endParaRPr/>
          </a:p>
          <a:p>
            <a:pPr indent="0" lvl="0" marL="0" marR="0" rtl="0" algn="l">
              <a:spcBef>
                <a:spcPts val="0"/>
              </a:spcBef>
              <a:spcAft>
                <a:spcPts val="0"/>
              </a:spcAft>
              <a:buClr>
                <a:srgbClr val="7F7F7F"/>
              </a:buClr>
              <a:buSzPts val="1200"/>
              <a:buFont typeface="Noto Sans Symbols"/>
              <a:buNone/>
            </a:pPr>
            <a:r>
              <a:rPr lang="en-US" sz="1200">
                <a:solidFill>
                  <a:srgbClr val="7F7F7F"/>
                </a:solidFill>
                <a:latin typeface="Arial"/>
                <a:ea typeface="Arial"/>
                <a:cs typeface="Arial"/>
                <a:sym typeface="Arial"/>
              </a:rPr>
              <a:t>Trotz des charakteristischen verengten Winkels ist dies nicht der Fall – es handelt sich um ein Offenwinkelglaukom (</a:t>
            </a:r>
            <a:r>
              <a:rPr b="1" lang="en-US" sz="1200">
                <a:solidFill>
                  <a:srgbClr val="0000FF"/>
                </a:solidFill>
              </a:rPr>
              <a:t>OWG</a:t>
            </a:r>
            <a:r>
              <a:rPr lang="en-US" sz="1200">
                <a:solidFill>
                  <a:srgbClr val="7F7F7F"/>
                </a:solidFill>
                <a:latin typeface="Arial"/>
                <a:ea typeface="Arial"/>
                <a:cs typeface="Arial"/>
                <a:sym typeface="Arial"/>
              </a:rPr>
              <a:t>)</a:t>
            </a:r>
            <a:endParaRPr/>
          </a:p>
        </p:txBody>
      </p:sp>
      <p:sp>
        <p:nvSpPr>
          <p:cNvPr id="300" name="Google Shape;300;p15"/>
          <p:cNvSpPr/>
          <p:nvPr/>
        </p:nvSpPr>
        <p:spPr>
          <a:xfrm>
            <a:off x="3023600" y="2676125"/>
            <a:ext cx="1066800" cy="533400"/>
          </a:xfrm>
          <a:prstGeom prst="ellipse">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1" name="Google Shape;301;p15"/>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F</a:t>
            </a:r>
            <a:endParaRPr/>
          </a:p>
        </p:txBody>
      </p:sp>
      <p:sp>
        <p:nvSpPr>
          <p:cNvPr id="302" name="Google Shape;302;p15"/>
          <p:cNvSpPr txBox="1"/>
          <p:nvPr/>
        </p:nvSpPr>
        <p:spPr>
          <a:xfrm>
            <a:off x="1918252" y="4046222"/>
            <a:ext cx="5430000" cy="13494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Clr>
                <a:srgbClr val="0000FF"/>
              </a:buClr>
              <a:buSzPts val="1200"/>
              <a:buFont typeface="Noto Sans Symbols"/>
              <a:buNone/>
            </a:pPr>
            <a:r>
              <a:rPr i="1" lang="en-US" sz="1200">
                <a:solidFill>
                  <a:srgbClr val="0000FF"/>
                </a:solidFill>
                <a:latin typeface="Arial"/>
                <a:ea typeface="Arial"/>
                <a:cs typeface="Arial"/>
                <a:sym typeface="Arial"/>
              </a:rPr>
              <a:t>Bedeutet </a:t>
            </a:r>
            <a:r>
              <a:rPr lang="en-US" sz="1200">
                <a:solidFill>
                  <a:srgbClr val="0000FF"/>
                </a:solidFill>
                <a:latin typeface="Arial"/>
                <a:ea typeface="Arial"/>
                <a:cs typeface="Arial"/>
                <a:sym typeface="Arial"/>
              </a:rPr>
              <a:t>dies</a:t>
            </a:r>
            <a:r>
              <a:rPr i="1" lang="en-US" sz="1200">
                <a:solidFill>
                  <a:srgbClr val="0000FF"/>
                </a:solidFill>
                <a:latin typeface="Arial"/>
                <a:ea typeface="Arial"/>
                <a:cs typeface="Arial"/>
                <a:sym typeface="Arial"/>
              </a:rPr>
              <a:t> also, dass </a:t>
            </a:r>
            <a:r>
              <a:rPr i="1" lang="en-US" sz="1200">
                <a:solidFill>
                  <a:srgbClr val="0000FF"/>
                </a:solidFill>
              </a:rPr>
              <a:t>PEX</a:t>
            </a:r>
            <a:r>
              <a:rPr i="1" lang="en-US" sz="1200">
                <a:solidFill>
                  <a:srgbClr val="0000FF"/>
                </a:solidFill>
                <a:latin typeface="Arial"/>
                <a:ea typeface="Arial"/>
                <a:cs typeface="Arial"/>
                <a:sym typeface="Arial"/>
              </a:rPr>
              <a:t> eine Form des </a:t>
            </a:r>
            <a:r>
              <a:rPr i="1" lang="en-US" sz="1200">
                <a:solidFill>
                  <a:srgbClr val="0000FF"/>
                </a:solidFill>
              </a:rPr>
              <a:t>POWG</a:t>
            </a:r>
            <a:r>
              <a:rPr i="1" lang="en-US" sz="1200">
                <a:solidFill>
                  <a:srgbClr val="0000FF"/>
                </a:solidFill>
                <a:latin typeface="Arial"/>
                <a:ea typeface="Arial"/>
                <a:cs typeface="Arial"/>
                <a:sym typeface="Arial"/>
              </a:rPr>
              <a:t> </a:t>
            </a:r>
            <a:r>
              <a:rPr i="1" lang="en-US" sz="1200">
                <a:solidFill>
                  <a:srgbClr val="0000FF"/>
                </a:solidFill>
                <a:latin typeface="Arial"/>
                <a:ea typeface="Arial"/>
                <a:cs typeface="Arial"/>
                <a:sym typeface="Arial"/>
                <a:extLst>
                  <a:ext uri="http://customooxmlschemas.google.com/">
                    <go:slidesCustomData xmlns:go="http://customooxmlschemas.google.com/" textRoundtripDataId="6"/>
                  </a:ext>
                </a:extLst>
              </a:rPr>
              <a:t>ist</a:t>
            </a:r>
            <a:r>
              <a:rPr i="1" lang="en-US" sz="1200">
                <a:solidFill>
                  <a:srgbClr val="0000FF"/>
                </a:solidFill>
                <a:latin typeface="Arial"/>
                <a:ea typeface="Arial"/>
                <a:cs typeface="Arial"/>
                <a:sym typeface="Arial"/>
              </a:rPr>
              <a:t>?</a:t>
            </a:r>
            <a:endParaRPr i="1" sz="1400">
              <a:solidFill>
                <a:srgbClr val="FFFF84"/>
              </a:solidFill>
              <a:latin typeface="Arial"/>
              <a:ea typeface="Arial"/>
              <a:cs typeface="Arial"/>
              <a:sym typeface="Arial"/>
            </a:endParaRPr>
          </a:p>
          <a:p>
            <a:pPr indent="0" lvl="0" marL="0" marR="0" rtl="0" algn="l">
              <a:spcBef>
                <a:spcPts val="0"/>
              </a:spcBef>
              <a:spcAft>
                <a:spcPts val="0"/>
              </a:spcAft>
              <a:buClr>
                <a:srgbClr val="FFFF84"/>
              </a:buClr>
              <a:buSzPts val="1200"/>
              <a:buFont typeface="Noto Sans Symbols"/>
              <a:buNone/>
            </a:pPr>
            <a:r>
              <a:rPr lang="en-US" sz="1200">
                <a:solidFill>
                  <a:srgbClr val="FFFF84"/>
                </a:solidFill>
                <a:latin typeface="Arial"/>
                <a:ea typeface="Arial"/>
                <a:cs typeface="Arial"/>
                <a:sym typeface="Arial"/>
              </a:rPr>
              <a:t>Es gibt keine „Form des </a:t>
            </a:r>
            <a:r>
              <a:rPr lang="en-US" sz="1200">
                <a:solidFill>
                  <a:srgbClr val="FFFF84"/>
                </a:solidFill>
              </a:rPr>
              <a:t>POWG</a:t>
            </a:r>
            <a:r>
              <a:rPr lang="en-US" sz="1200">
                <a:solidFill>
                  <a:srgbClr val="FFFF84"/>
                </a:solidFill>
                <a:latin typeface="Arial"/>
                <a:ea typeface="Arial"/>
                <a:cs typeface="Arial"/>
                <a:sym typeface="Arial"/>
              </a:rPr>
              <a:t>“. Ein Glaukom ist genau dann ein </a:t>
            </a:r>
            <a:r>
              <a:rPr lang="en-US" sz="1200">
                <a:solidFill>
                  <a:srgbClr val="FFFF84"/>
                </a:solidFill>
              </a:rPr>
              <a:t>POWG</a:t>
            </a:r>
            <a:r>
              <a:rPr lang="en-US" sz="1200">
                <a:solidFill>
                  <a:srgbClr val="FFFF84"/>
                </a:solidFill>
                <a:latin typeface="Arial"/>
                <a:ea typeface="Arial"/>
                <a:cs typeface="Arial"/>
                <a:sym typeface="Arial"/>
              </a:rPr>
              <a:t>, wenn 1) der Winkel offen ist (logisch) und 2) keine Begleiterkrankung vorliegt. Kurz gesagt: </a:t>
            </a:r>
            <a:r>
              <a:rPr lang="en-US" sz="1200">
                <a:solidFill>
                  <a:srgbClr val="FFFF84"/>
                </a:solidFill>
              </a:rPr>
              <a:t>POWG</a:t>
            </a:r>
            <a:r>
              <a:rPr lang="en-US" sz="1200">
                <a:solidFill>
                  <a:srgbClr val="FFFF84"/>
                </a:solidFill>
                <a:latin typeface="Arial"/>
                <a:ea typeface="Arial"/>
                <a:cs typeface="Arial"/>
                <a:sym typeface="Arial"/>
              </a:rPr>
              <a:t> ist eine </a:t>
            </a:r>
            <a:r>
              <a:rPr b="1" lang="en-US" sz="1200">
                <a:solidFill>
                  <a:srgbClr val="FFFF84"/>
                </a:solidFill>
                <a:latin typeface="Arial"/>
                <a:ea typeface="Arial"/>
                <a:cs typeface="Arial"/>
                <a:sym typeface="Arial"/>
              </a:rPr>
              <a:t>Ausschlussdiagnose</a:t>
            </a:r>
            <a:r>
              <a:rPr lang="en-US" sz="1200">
                <a:solidFill>
                  <a:srgbClr val="FFFF84"/>
                </a:solidFill>
                <a:latin typeface="Arial"/>
                <a:ea typeface="Arial"/>
                <a:cs typeface="Arial"/>
                <a:sym typeface="Arial"/>
              </a:rPr>
              <a:t>.</a:t>
            </a:r>
            <a:endParaRPr/>
          </a:p>
          <a:p>
            <a:pPr indent="0" lvl="0" marL="0" marR="0" rtl="0" algn="l">
              <a:spcBef>
                <a:spcPts val="0"/>
              </a:spcBef>
              <a:spcAft>
                <a:spcPts val="0"/>
              </a:spcAft>
              <a:buClr>
                <a:schemeClr val="dk1"/>
              </a:buClr>
              <a:buSzPts val="1400"/>
              <a:buFont typeface="Noto Sans Symbols"/>
              <a:buNone/>
            </a:pPr>
            <a:r>
              <a:t/>
            </a:r>
            <a:endParaRPr i="1" sz="1400">
              <a:solidFill>
                <a:srgbClr val="FFFF84"/>
              </a:solidFill>
              <a:latin typeface="Arial"/>
              <a:ea typeface="Arial"/>
              <a:cs typeface="Arial"/>
              <a:sym typeface="Arial"/>
            </a:endParaRPr>
          </a:p>
          <a:p>
            <a:pPr indent="0" lvl="0" marL="0" marR="0" rtl="0" algn="l">
              <a:spcBef>
                <a:spcPts val="0"/>
              </a:spcBef>
              <a:spcAft>
                <a:spcPts val="0"/>
              </a:spcAft>
              <a:buClr>
                <a:srgbClr val="FFFF84"/>
              </a:buClr>
              <a:buSzPts val="1200"/>
              <a:buFont typeface="Noto Sans Symbols"/>
              <a:buNone/>
            </a:pPr>
            <a:r>
              <a:rPr i="1" lang="en-US" sz="1200">
                <a:solidFill>
                  <a:srgbClr val="FFFF84"/>
                </a:solidFill>
                <a:latin typeface="Arial"/>
                <a:ea typeface="Arial"/>
                <a:cs typeface="Arial"/>
                <a:sym typeface="Arial"/>
              </a:rPr>
              <a:t>Wenn </a:t>
            </a:r>
            <a:r>
              <a:rPr i="1" lang="en-US" sz="1200">
                <a:solidFill>
                  <a:srgbClr val="FFFF84"/>
                </a:solidFill>
              </a:rPr>
              <a:t>PEX</a:t>
            </a:r>
            <a:r>
              <a:rPr i="1" lang="en-US" sz="1200">
                <a:solidFill>
                  <a:srgbClr val="FFFF84"/>
                </a:solidFill>
                <a:latin typeface="Arial"/>
                <a:ea typeface="Arial"/>
                <a:cs typeface="Arial"/>
                <a:sym typeface="Arial"/>
              </a:rPr>
              <a:t> kein </a:t>
            </a:r>
            <a:r>
              <a:rPr i="1" lang="en-US" sz="1200">
                <a:solidFill>
                  <a:srgbClr val="FFFF84"/>
                </a:solidFill>
              </a:rPr>
              <a:t>POWG</a:t>
            </a:r>
            <a:r>
              <a:rPr i="1" lang="en-US" sz="1200">
                <a:solidFill>
                  <a:srgbClr val="FFFF84"/>
                </a:solidFill>
                <a:latin typeface="Arial"/>
                <a:ea typeface="Arial"/>
                <a:cs typeface="Arial"/>
                <a:sym typeface="Arial"/>
              </a:rPr>
              <a:t> ist, was ist es dann?</a:t>
            </a:r>
            <a:endParaRPr/>
          </a:p>
          <a:p>
            <a:pPr indent="0" lvl="0" marL="0" marR="0" rtl="0" algn="l">
              <a:spcBef>
                <a:spcPts val="0"/>
              </a:spcBef>
              <a:spcAft>
                <a:spcPts val="0"/>
              </a:spcAft>
              <a:buClr>
                <a:srgbClr val="FFFF84"/>
              </a:buClr>
              <a:buSzPts val="1200"/>
              <a:buFont typeface="Noto Sans Symbols"/>
              <a:buNone/>
            </a:pPr>
            <a:r>
              <a:rPr lang="en-US" sz="1200">
                <a:solidFill>
                  <a:srgbClr val="FFFF84"/>
                </a:solidFill>
                <a:latin typeface="Arial"/>
                <a:ea typeface="Arial"/>
                <a:cs typeface="Arial"/>
                <a:sym typeface="Arial"/>
              </a:rPr>
              <a:t>Es ist eine Form des </a:t>
            </a:r>
            <a:r>
              <a:rPr b="1" lang="en-US" sz="1200">
                <a:solidFill>
                  <a:srgbClr val="FFFF84"/>
                </a:solidFill>
                <a:latin typeface="Arial"/>
                <a:ea typeface="Arial"/>
                <a:cs typeface="Arial"/>
                <a:sym typeface="Arial"/>
              </a:rPr>
              <a:t>sekundären </a:t>
            </a:r>
            <a:r>
              <a:rPr lang="en-US" sz="1200">
                <a:solidFill>
                  <a:srgbClr val="FFFF84"/>
                </a:solidFill>
              </a:rPr>
              <a:t>OWG</a:t>
            </a:r>
            <a:endParaRPr/>
          </a:p>
        </p:txBody>
      </p:sp>
      <p:sp>
        <p:nvSpPr>
          <p:cNvPr id="303" name="Google Shape;303;p15"/>
          <p:cNvSpPr/>
          <p:nvPr/>
        </p:nvSpPr>
        <p:spPr>
          <a:xfrm>
            <a:off x="3535675" y="3986800"/>
            <a:ext cx="652800" cy="385500"/>
          </a:xfrm>
          <a:prstGeom prst="ellipse">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4" name="Google Shape;304;p15"/>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 </a:t>
            </a:r>
            <a:r>
              <a:rPr b="1" lang="en-US" sz="1200">
                <a:solidFill>
                  <a:schemeClr val="dk1"/>
                </a:solidFill>
                <a:latin typeface="Arial"/>
                <a:ea typeface="Arial"/>
                <a:cs typeface="Arial"/>
                <a:sym typeface="Arial"/>
              </a:rPr>
              <a:t>FITB</a:t>
            </a:r>
            <a:endParaRPr/>
          </a:p>
        </p:txBody>
      </p:sp>
    </p:spTree>
  </p:cSld>
  <p:clrMapOvr>
    <a:masterClrMapping/>
  </p:clrMapOvr>
</p:sld>
</file>

<file path=ppt/slides/slide1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07" name="Shape 1907"/>
        <p:cNvGrpSpPr/>
        <p:nvPr/>
      </p:nvGrpSpPr>
      <p:grpSpPr>
        <a:xfrm>
          <a:off x="0" y="0"/>
          <a:ext cx="0" cy="0"/>
          <a:chOff x="0" y="0"/>
          <a:chExt cx="0" cy="0"/>
        </a:xfrm>
      </p:grpSpPr>
      <p:graphicFrame>
        <p:nvGraphicFramePr>
          <p:cNvPr id="1908" name="Google Shape;1908;p150"/>
          <p:cNvGraphicFramePr/>
          <p:nvPr/>
        </p:nvGraphicFramePr>
        <p:xfrm>
          <a:off x="457200" y="1676400"/>
          <a:ext cx="3000000" cy="3000000"/>
        </p:xfrm>
        <a:graphic>
          <a:graphicData uri="http://schemas.openxmlformats.org/drawingml/2006/table">
            <a:tbl>
              <a:tblPr>
                <a:noFill/>
                <a:tableStyleId>{02B07537-624C-4EAD-A9AA-E5A35CE8A65F}</a:tableStyleId>
              </a:tblPr>
              <a:tblGrid>
                <a:gridCol w="2743200"/>
                <a:gridCol w="2743200"/>
                <a:gridCol w="2743200"/>
              </a:tblGrid>
              <a:tr h="406400">
                <a:tc>
                  <a:txBody>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1"/>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lang="en-US" sz="1200">
                          <a:solidFill>
                            <a:schemeClr val="dk1"/>
                          </a:solidFill>
                        </a:rPr>
                        <a:t>PEX</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i="0" lang="en-US" sz="1200" u="none" cap="none" strike="noStrike">
                          <a:solidFill>
                            <a:schemeClr val="dk1"/>
                          </a:solidFill>
                          <a:latin typeface="Arial"/>
                          <a:ea typeface="Arial"/>
                          <a:cs typeface="Arial"/>
                          <a:sym typeface="Arial"/>
                        </a:rPr>
                        <a:t>PDS/PG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Alter</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Selten &lt; 50 J, meist  &gt; 70 J</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20 – 50 J</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Geschlechtspräferenz</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M&gt;F</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M &gt; F</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i="1" lang="en-US" sz="1200">
                          <a:solidFill>
                            <a:schemeClr val="dk1"/>
                          </a:solidFill>
                        </a:rPr>
                        <a:t>Kammerwinkelstatus</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Enger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Weit geöffnet</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i="1" lang="en-US" sz="1200">
                          <a:solidFill>
                            <a:schemeClr val="dk1"/>
                          </a:solidFill>
                        </a:rPr>
                        <a:t>Wo ist die Iris durchscheinend?</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Pupillensaum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Radiär, mittlere Peripherie</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Krukenberg-Spindel – 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Sampaolesi-Linie – 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Systemische Erkrankung?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Ja</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Nein</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Erhöhtes Risiko für Komplikationen während der CE?</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Ja</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Nein</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Beschwert sich der Patient über Augenschmerzen?</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Nein</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 Entzündung nach CE?</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Ja</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Nein</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762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r>
            </a:tbl>
          </a:graphicData>
        </a:graphic>
      </p:graphicFrame>
      <p:sp>
        <p:nvSpPr>
          <p:cNvPr id="1909" name="Google Shape;1909;p150"/>
          <p:cNvSpPr txBox="1"/>
          <p:nvPr>
            <p:ph idx="12" type="sldNum"/>
          </p:nvPr>
        </p:nvSpPr>
        <p:spPr>
          <a:xfrm>
            <a:off x="7010400" y="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1910" name="Google Shape;1910;p150"/>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A</a:t>
            </a:r>
            <a:endParaRPr/>
          </a:p>
        </p:txBody>
      </p:sp>
      <p:sp>
        <p:nvSpPr>
          <p:cNvPr id="1911" name="Google Shape;1911;p150"/>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 </a:t>
            </a:r>
            <a:r>
              <a:rPr b="1" lang="en-US" sz="1200">
                <a:solidFill>
                  <a:schemeClr val="dk1"/>
                </a:solidFill>
                <a:latin typeface="Arial"/>
                <a:ea typeface="Arial"/>
                <a:cs typeface="Arial"/>
                <a:sym typeface="Arial"/>
              </a:rPr>
              <a:t>FITB</a:t>
            </a:r>
            <a:endParaRPr/>
          </a:p>
        </p:txBody>
      </p:sp>
    </p:spTree>
  </p:cSld>
  <p:clrMapOvr>
    <a:masterClrMapping/>
  </p:clrMapOvr>
</p:sld>
</file>

<file path=ppt/slides/slide1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5" name="Shape 1915"/>
        <p:cNvGrpSpPr/>
        <p:nvPr/>
      </p:nvGrpSpPr>
      <p:grpSpPr>
        <a:xfrm>
          <a:off x="0" y="0"/>
          <a:ext cx="0" cy="0"/>
          <a:chOff x="0" y="0"/>
          <a:chExt cx="0" cy="0"/>
        </a:xfrm>
      </p:grpSpPr>
      <p:graphicFrame>
        <p:nvGraphicFramePr>
          <p:cNvPr id="1916" name="Google Shape;1916;p151"/>
          <p:cNvGraphicFramePr/>
          <p:nvPr/>
        </p:nvGraphicFramePr>
        <p:xfrm>
          <a:off x="457200" y="1676400"/>
          <a:ext cx="3000000" cy="3000000"/>
        </p:xfrm>
        <a:graphic>
          <a:graphicData uri="http://schemas.openxmlformats.org/drawingml/2006/table">
            <a:tbl>
              <a:tblPr>
                <a:noFill/>
                <a:tableStyleId>{02B07537-624C-4EAD-A9AA-E5A35CE8A65F}</a:tableStyleId>
              </a:tblPr>
              <a:tblGrid>
                <a:gridCol w="2743200"/>
                <a:gridCol w="2743200"/>
                <a:gridCol w="2743200"/>
              </a:tblGrid>
              <a:tr h="406400">
                <a:tc>
                  <a:txBody>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1"/>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lang="en-US" sz="1200">
                          <a:solidFill>
                            <a:schemeClr val="dk1"/>
                          </a:solidFill>
                        </a:rPr>
                        <a:t>PEX</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i="0" lang="en-US" sz="1200" u="none" cap="none" strike="noStrike">
                          <a:solidFill>
                            <a:schemeClr val="dk1"/>
                          </a:solidFill>
                          <a:latin typeface="Arial"/>
                          <a:ea typeface="Arial"/>
                          <a:cs typeface="Arial"/>
                          <a:sym typeface="Arial"/>
                        </a:rPr>
                        <a:t>PDS/PG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Alter</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Selten &lt; 50 J, meist  &gt; 70 J</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20 – 50 J</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Geschlechtspräferenz</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M&gt;F</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M &gt; F</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i="1" lang="en-US" sz="1200">
                          <a:solidFill>
                            <a:schemeClr val="dk1"/>
                          </a:solidFill>
                        </a:rPr>
                        <a:t>Kammerwinkelstatus</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Enger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Weit geöffnet</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i="1" lang="en-US" sz="1200">
                          <a:solidFill>
                            <a:schemeClr val="dk1"/>
                          </a:solidFill>
                        </a:rPr>
                        <a:t>Wo ist die Iris durchscheinend?</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Pupillensaum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Radiär, mittlere Peripherie</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Krukenberg-Spindel – 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Sampaolesi-Linie – 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Systemische Erkrankung?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Ja</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Nein</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Erhöhtes Risiko für Komplikationen während der CE?</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Ja</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Nein</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Beschwert sich der Patient über Augenschmerzen?</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Nein</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 Entzündung nach CE?</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Ja</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Nein</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 Risiko für eine Katarakt?</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762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r>
            </a:tbl>
          </a:graphicData>
        </a:graphic>
      </p:graphicFrame>
      <p:sp>
        <p:nvSpPr>
          <p:cNvPr id="1917" name="Google Shape;1917;p151"/>
          <p:cNvSpPr txBox="1"/>
          <p:nvPr>
            <p:ph idx="12" type="sldNum"/>
          </p:nvPr>
        </p:nvSpPr>
        <p:spPr>
          <a:xfrm>
            <a:off x="7010400" y="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1918" name="Google Shape;1918;p151"/>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Q</a:t>
            </a:r>
            <a:endParaRPr/>
          </a:p>
        </p:txBody>
      </p:sp>
      <p:sp>
        <p:nvSpPr>
          <p:cNvPr id="1919" name="Google Shape;1919;p151"/>
          <p:cNvSpPr txBox="1"/>
          <p:nvPr/>
        </p:nvSpPr>
        <p:spPr>
          <a:xfrm>
            <a:off x="3232525" y="5760700"/>
            <a:ext cx="4032300" cy="210300"/>
          </a:xfrm>
          <a:prstGeom prst="rect">
            <a:avLst/>
          </a:prstGeom>
          <a:no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i="1" lang="en-US" sz="1200">
                <a:solidFill>
                  <a:srgbClr val="0000FF"/>
                </a:solidFill>
                <a:latin typeface="Arial"/>
                <a:ea typeface="Arial"/>
                <a:cs typeface="Arial"/>
                <a:sym typeface="Arial"/>
              </a:rPr>
              <a:t>?                                                                   ?</a:t>
            </a:r>
            <a:endParaRPr/>
          </a:p>
        </p:txBody>
      </p:sp>
      <p:sp>
        <p:nvSpPr>
          <p:cNvPr id="1920" name="Google Shape;1920;p151"/>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 </a:t>
            </a:r>
            <a:r>
              <a:rPr b="1" lang="en-US" sz="1200">
                <a:solidFill>
                  <a:schemeClr val="dk1"/>
                </a:solidFill>
                <a:latin typeface="Arial"/>
                <a:ea typeface="Arial"/>
                <a:cs typeface="Arial"/>
                <a:sym typeface="Arial"/>
              </a:rPr>
              <a:t>FITB</a:t>
            </a:r>
            <a:endParaRPr/>
          </a:p>
        </p:txBody>
      </p:sp>
    </p:spTree>
  </p:cSld>
  <p:clrMapOvr>
    <a:masterClrMapping/>
  </p:clrMapOvr>
</p:sld>
</file>

<file path=ppt/slides/slide1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4" name="Shape 1924"/>
        <p:cNvGrpSpPr/>
        <p:nvPr/>
      </p:nvGrpSpPr>
      <p:grpSpPr>
        <a:xfrm>
          <a:off x="0" y="0"/>
          <a:ext cx="0" cy="0"/>
          <a:chOff x="0" y="0"/>
          <a:chExt cx="0" cy="0"/>
        </a:xfrm>
      </p:grpSpPr>
      <p:graphicFrame>
        <p:nvGraphicFramePr>
          <p:cNvPr id="1925" name="Google Shape;1925;p152"/>
          <p:cNvGraphicFramePr/>
          <p:nvPr/>
        </p:nvGraphicFramePr>
        <p:xfrm>
          <a:off x="457200" y="1676400"/>
          <a:ext cx="3000000" cy="3000000"/>
        </p:xfrm>
        <a:graphic>
          <a:graphicData uri="http://schemas.openxmlformats.org/drawingml/2006/table">
            <a:tbl>
              <a:tblPr>
                <a:noFill/>
                <a:tableStyleId>{02B07537-624C-4EAD-A9AA-E5A35CE8A65F}</a:tableStyleId>
              </a:tblPr>
              <a:tblGrid>
                <a:gridCol w="2743200"/>
                <a:gridCol w="2743200"/>
                <a:gridCol w="2743200"/>
              </a:tblGrid>
              <a:tr h="406400">
                <a:tc>
                  <a:txBody>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1"/>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lang="en-US" sz="1200">
                          <a:solidFill>
                            <a:schemeClr val="dk1"/>
                          </a:solidFill>
                        </a:rPr>
                        <a:t>PEX</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i="0" lang="en-US" sz="1200" u="none" cap="none" strike="noStrike">
                          <a:solidFill>
                            <a:schemeClr val="dk1"/>
                          </a:solidFill>
                          <a:latin typeface="Arial"/>
                          <a:ea typeface="Arial"/>
                          <a:cs typeface="Arial"/>
                          <a:sym typeface="Arial"/>
                        </a:rPr>
                        <a:t>PDS/PG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Alter</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Selten &lt; 50 J, meist  &gt; 70 J</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20 – 50 J</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Geschlechtspräferenz</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F &gt; 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M &gt; F</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i="1" lang="en-US" sz="1200">
                          <a:solidFill>
                            <a:schemeClr val="dk1"/>
                          </a:solidFill>
                        </a:rPr>
                        <a:t>Kammerwinkelstatus</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Enger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Weit geöffnet</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i="1" lang="en-US" sz="1200">
                          <a:solidFill>
                            <a:schemeClr val="dk1"/>
                          </a:solidFill>
                        </a:rPr>
                        <a:t>Wo ist die Iris durchscheinend?</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Pupillensaum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Radiär, mittlere Peripherie</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Krukenberg-Spindel – 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Sampaolesi-Linie – 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Systemische Erkrankung?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Ja</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Nein</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Erhöhtes Risiko für Komplikationen während der CE?</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Ja</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Nein</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Beschwert sich der Patient über Augenschmerzen?</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Nein</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 Entzündung nach CE?</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Ja</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Nein</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 Risiko für eine Katarakt?</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Ja</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Nein</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762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r>
            </a:tbl>
          </a:graphicData>
        </a:graphic>
      </p:graphicFrame>
      <p:sp>
        <p:nvSpPr>
          <p:cNvPr id="1926" name="Google Shape;1926;p152"/>
          <p:cNvSpPr txBox="1"/>
          <p:nvPr>
            <p:ph idx="12" type="sldNum"/>
          </p:nvPr>
        </p:nvSpPr>
        <p:spPr>
          <a:xfrm>
            <a:off x="7010400" y="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1927" name="Google Shape;1927;p152"/>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A</a:t>
            </a:r>
            <a:endParaRPr/>
          </a:p>
        </p:txBody>
      </p:sp>
      <p:sp>
        <p:nvSpPr>
          <p:cNvPr id="1928" name="Google Shape;1928;p152"/>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 </a:t>
            </a:r>
            <a:r>
              <a:rPr b="1" lang="en-US" sz="1200">
                <a:solidFill>
                  <a:schemeClr val="dk1"/>
                </a:solidFill>
                <a:latin typeface="Arial"/>
                <a:ea typeface="Arial"/>
                <a:cs typeface="Arial"/>
                <a:sym typeface="Arial"/>
              </a:rPr>
              <a:t>FITB</a:t>
            </a:r>
            <a:endParaRPr/>
          </a:p>
        </p:txBody>
      </p:sp>
    </p:spTree>
  </p:cSld>
  <p:clrMapOvr>
    <a:masterClrMapping/>
  </p:clrMapOvr>
</p:sld>
</file>

<file path=ppt/slides/slide1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2" name="Shape 1932"/>
        <p:cNvGrpSpPr/>
        <p:nvPr/>
      </p:nvGrpSpPr>
      <p:grpSpPr>
        <a:xfrm>
          <a:off x="0" y="0"/>
          <a:ext cx="0" cy="0"/>
          <a:chOff x="0" y="0"/>
          <a:chExt cx="0" cy="0"/>
        </a:xfrm>
      </p:grpSpPr>
      <p:graphicFrame>
        <p:nvGraphicFramePr>
          <p:cNvPr id="1933" name="Google Shape;1933;p153"/>
          <p:cNvGraphicFramePr/>
          <p:nvPr/>
        </p:nvGraphicFramePr>
        <p:xfrm>
          <a:off x="457200" y="1676400"/>
          <a:ext cx="3000000" cy="3000000"/>
        </p:xfrm>
        <a:graphic>
          <a:graphicData uri="http://schemas.openxmlformats.org/drawingml/2006/table">
            <a:tbl>
              <a:tblPr>
                <a:noFill/>
                <a:tableStyleId>{02B07537-624C-4EAD-A9AA-E5A35CE8A65F}</a:tableStyleId>
              </a:tblPr>
              <a:tblGrid>
                <a:gridCol w="2743200"/>
                <a:gridCol w="2743200"/>
                <a:gridCol w="2743200"/>
              </a:tblGrid>
              <a:tr h="406400">
                <a:tc>
                  <a:txBody>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1"/>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lang="en-US" sz="1200">
                          <a:solidFill>
                            <a:schemeClr val="dk1"/>
                          </a:solidFill>
                        </a:rPr>
                        <a:t>PEX</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i="0" lang="en-US" sz="1200" u="none" cap="none" strike="noStrike">
                          <a:solidFill>
                            <a:schemeClr val="dk1"/>
                          </a:solidFill>
                          <a:latin typeface="Arial"/>
                          <a:ea typeface="Arial"/>
                          <a:cs typeface="Arial"/>
                          <a:sym typeface="Arial"/>
                        </a:rPr>
                        <a:t>PDS/PG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Alter</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Selten &lt; 50 J, meist  &gt; 70 J</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20 – 50 J</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Geschlechtspräferenz</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M&gt;F</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M &gt; F</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i="1" lang="en-US" sz="1200">
                          <a:solidFill>
                            <a:schemeClr val="dk1"/>
                          </a:solidFill>
                        </a:rPr>
                        <a:t>Kammerwinkelstatus</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Enger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Weit geöffnet</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i="1" lang="en-US" sz="1200">
                          <a:solidFill>
                            <a:schemeClr val="dk1"/>
                          </a:solidFill>
                        </a:rPr>
                        <a:t>Wo ist die Iris durchscheinend?</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Pupillensaum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Radiär, mittlere Peripherie</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Krukenberg-Spindel – 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Sampaolesi-Linie – 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Systemische Erkrankung?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Ja</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Nein</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Erhöhtes Risiko für Komplikationen während der CE?</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Ja</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Nein</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Beschwert sich der Patient über Augenschmerzen?</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Nein</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 Entzündung nach CE?</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Ja</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Nein</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 Risiko für eine Katarakt?</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Ja</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Nein</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762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Typischer Refraktionsstatus?</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r>
            </a:tbl>
          </a:graphicData>
        </a:graphic>
      </p:graphicFrame>
      <p:sp>
        <p:nvSpPr>
          <p:cNvPr id="1934" name="Google Shape;1934;p153"/>
          <p:cNvSpPr txBox="1"/>
          <p:nvPr>
            <p:ph idx="12" type="sldNum"/>
          </p:nvPr>
        </p:nvSpPr>
        <p:spPr>
          <a:xfrm>
            <a:off x="7010400" y="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1935" name="Google Shape;1935;p153"/>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Q</a:t>
            </a:r>
            <a:endParaRPr/>
          </a:p>
        </p:txBody>
      </p:sp>
      <p:sp>
        <p:nvSpPr>
          <p:cNvPr id="1936" name="Google Shape;1936;p153"/>
          <p:cNvSpPr txBox="1"/>
          <p:nvPr/>
        </p:nvSpPr>
        <p:spPr>
          <a:xfrm>
            <a:off x="3232525" y="6117333"/>
            <a:ext cx="3847200" cy="210300"/>
          </a:xfrm>
          <a:prstGeom prst="rect">
            <a:avLst/>
          </a:prstGeom>
          <a:no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i="1" lang="en-US" sz="1200">
                <a:solidFill>
                  <a:srgbClr val="0000FF"/>
                </a:solidFill>
                <a:latin typeface="Arial"/>
                <a:ea typeface="Arial"/>
                <a:cs typeface="Arial"/>
                <a:sym typeface="Arial"/>
              </a:rPr>
              <a:t>?                                                                   ?</a:t>
            </a:r>
            <a:endParaRPr/>
          </a:p>
        </p:txBody>
      </p:sp>
      <p:sp>
        <p:nvSpPr>
          <p:cNvPr id="1937" name="Google Shape;1937;p153"/>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 </a:t>
            </a:r>
            <a:r>
              <a:rPr b="1" lang="en-US" sz="1200">
                <a:solidFill>
                  <a:schemeClr val="dk1"/>
                </a:solidFill>
                <a:latin typeface="Arial"/>
                <a:ea typeface="Arial"/>
                <a:cs typeface="Arial"/>
                <a:sym typeface="Arial"/>
              </a:rPr>
              <a:t>FITB</a:t>
            </a:r>
            <a:endParaRPr/>
          </a:p>
        </p:txBody>
      </p:sp>
    </p:spTree>
  </p:cSld>
  <p:clrMapOvr>
    <a:masterClrMapping/>
  </p:clrMapOvr>
</p:sld>
</file>

<file path=ppt/slides/slide1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2" name="Shape 1942"/>
        <p:cNvGrpSpPr/>
        <p:nvPr/>
      </p:nvGrpSpPr>
      <p:grpSpPr>
        <a:xfrm>
          <a:off x="0" y="0"/>
          <a:ext cx="0" cy="0"/>
          <a:chOff x="0" y="0"/>
          <a:chExt cx="0" cy="0"/>
        </a:xfrm>
      </p:grpSpPr>
      <p:graphicFrame>
        <p:nvGraphicFramePr>
          <p:cNvPr id="1943" name="Google Shape;1943;p154"/>
          <p:cNvGraphicFramePr/>
          <p:nvPr/>
        </p:nvGraphicFramePr>
        <p:xfrm>
          <a:off x="457200" y="1676400"/>
          <a:ext cx="3000000" cy="3000000"/>
        </p:xfrm>
        <a:graphic>
          <a:graphicData uri="http://schemas.openxmlformats.org/drawingml/2006/table">
            <a:tbl>
              <a:tblPr>
                <a:noFill/>
                <a:tableStyleId>{02B07537-624C-4EAD-A9AA-E5A35CE8A65F}</a:tableStyleId>
              </a:tblPr>
              <a:tblGrid>
                <a:gridCol w="2743200"/>
                <a:gridCol w="2743200"/>
                <a:gridCol w="2743200"/>
              </a:tblGrid>
              <a:tr h="406400">
                <a:tc>
                  <a:txBody>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1"/>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lang="en-US" sz="1200">
                          <a:solidFill>
                            <a:schemeClr val="dk1"/>
                          </a:solidFill>
                        </a:rPr>
                        <a:t>PEX</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i="0" lang="en-US" sz="1200" u="none" cap="none" strike="noStrike">
                          <a:solidFill>
                            <a:schemeClr val="dk1"/>
                          </a:solidFill>
                          <a:latin typeface="Arial"/>
                          <a:ea typeface="Arial"/>
                          <a:cs typeface="Arial"/>
                          <a:sym typeface="Arial"/>
                        </a:rPr>
                        <a:t>PDS/PG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Alter</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Selten &lt; 50 J, meist  &gt; 70 J</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20 – 50 J</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Geschlechtspräferenz</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M&gt;F</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M &gt; F</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i="1" lang="en-US" sz="1200">
                          <a:solidFill>
                            <a:schemeClr val="dk1"/>
                          </a:solidFill>
                        </a:rPr>
                        <a:t>Kammerwinkelstatus</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Enger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Weit geöffnet</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i="1" lang="en-US" sz="1200">
                          <a:solidFill>
                            <a:schemeClr val="dk1"/>
                          </a:solidFill>
                        </a:rPr>
                        <a:t>Wo ist die Iris durchscheinend?</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Pupillensaum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Radiär, mittlere Peripherie</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Krukenberg-Spindel – 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Sampaolesi-Linie – 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Systemische Erkrankung?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Ja</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Nein</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Erhöhtes Risiko für Komplikationen während der CE?</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Ja</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Nein</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Beschwert sich der Patient über Augenschmerzen?</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Nein</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 Entzündung nach CE?</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Ja</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Nein</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 Risiko für eine Katarakt?</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Ja</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Nein</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762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Typischer Refraktionsstatus?</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Keiner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Kurzsichtigkeit</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r>
            </a:tbl>
          </a:graphicData>
        </a:graphic>
      </p:graphicFrame>
      <p:sp>
        <p:nvSpPr>
          <p:cNvPr id="1944" name="Google Shape;1944;p154"/>
          <p:cNvSpPr txBox="1"/>
          <p:nvPr>
            <p:ph idx="12" type="sldNum"/>
          </p:nvPr>
        </p:nvSpPr>
        <p:spPr>
          <a:xfrm>
            <a:off x="7010400" y="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1945" name="Google Shape;1945;p154"/>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A</a:t>
            </a:r>
            <a:endParaRPr/>
          </a:p>
        </p:txBody>
      </p:sp>
      <p:sp>
        <p:nvSpPr>
          <p:cNvPr id="1946" name="Google Shape;1946;p154"/>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 </a:t>
            </a:r>
            <a:r>
              <a:rPr b="1" lang="en-US" sz="1200">
                <a:solidFill>
                  <a:schemeClr val="dk1"/>
                </a:solidFill>
                <a:latin typeface="Arial"/>
                <a:ea typeface="Arial"/>
                <a:cs typeface="Arial"/>
                <a:sym typeface="Arial"/>
              </a:rPr>
              <a:t>FITB</a:t>
            </a:r>
            <a:endParaRPr/>
          </a:p>
        </p:txBody>
      </p:sp>
    </p:spTree>
  </p:cSld>
  <p:clrMapOvr>
    <a:masterClrMapping/>
  </p:clrMapOvr>
</p:sld>
</file>

<file path=ppt/slides/slide1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0" name="Shape 1950"/>
        <p:cNvGrpSpPr/>
        <p:nvPr/>
      </p:nvGrpSpPr>
      <p:grpSpPr>
        <a:xfrm>
          <a:off x="0" y="0"/>
          <a:ext cx="0" cy="0"/>
          <a:chOff x="0" y="0"/>
          <a:chExt cx="0" cy="0"/>
        </a:xfrm>
      </p:grpSpPr>
      <p:graphicFrame>
        <p:nvGraphicFramePr>
          <p:cNvPr id="1951" name="Google Shape;1951;p155"/>
          <p:cNvGraphicFramePr/>
          <p:nvPr/>
        </p:nvGraphicFramePr>
        <p:xfrm>
          <a:off x="457200" y="1676400"/>
          <a:ext cx="3000000" cy="3000000"/>
        </p:xfrm>
        <a:graphic>
          <a:graphicData uri="http://schemas.openxmlformats.org/drawingml/2006/table">
            <a:tbl>
              <a:tblPr>
                <a:noFill/>
                <a:tableStyleId>{02B07537-624C-4EAD-A9AA-E5A35CE8A65F}</a:tableStyleId>
              </a:tblPr>
              <a:tblGrid>
                <a:gridCol w="2743200"/>
                <a:gridCol w="2743200"/>
                <a:gridCol w="2743200"/>
              </a:tblGrid>
              <a:tr h="406400">
                <a:tc>
                  <a:txBody>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1"/>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PEX</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i="0" lang="en-US" sz="1200" u="none" cap="none" strike="noStrike">
                          <a:solidFill>
                            <a:schemeClr val="dk1"/>
                          </a:solidFill>
                          <a:latin typeface="Arial"/>
                          <a:ea typeface="Arial"/>
                          <a:cs typeface="Arial"/>
                          <a:sym typeface="Arial"/>
                        </a:rPr>
                        <a:t>PDS/PG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Alter</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 &lt; 50 J, meist  &gt; 70 J</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20er – 40er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Geschlechtspräferenz</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F &gt; 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M &gt; F</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Kammerwinkelstatus</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Enger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Weit geöffnet</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Wo ist die Iris durchscheinend?</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Pupillensaum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Radiär, mittlere Peripherie</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Krukenberg-Spindel – 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Sampaolesi-Linie – 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Systemische Erkrankung?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Ja</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Nein</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Erhöhtes Risiko für Komplikationen während der CE?</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Ja</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Nein</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Beschwert sich der Patient über Augenschmerzen?</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Nein</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 Entzündung nach CE?</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Ja</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Nein</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 Risiko für eine Katarakt?</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Ja</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Nein</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762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Typischer Refraktionsstatus?</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Keine</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Kurzsichtigkeit</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r>
            </a:tbl>
          </a:graphicData>
        </a:graphic>
      </p:graphicFrame>
      <p:sp>
        <p:nvSpPr>
          <p:cNvPr id="1952" name="Google Shape;1952;p155"/>
          <p:cNvSpPr txBox="1"/>
          <p:nvPr>
            <p:ph idx="12" type="sldNum"/>
          </p:nvPr>
        </p:nvSpPr>
        <p:spPr>
          <a:xfrm>
            <a:off x="7010400" y="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1953" name="Google Shape;1953;p155"/>
          <p:cNvSpPr txBox="1"/>
          <p:nvPr/>
        </p:nvSpPr>
        <p:spPr>
          <a:xfrm>
            <a:off x="4876800" y="5181600"/>
            <a:ext cx="4126930" cy="523220"/>
          </a:xfrm>
          <a:prstGeom prst="rect">
            <a:avLst/>
          </a:prstGeom>
          <a:solidFill>
            <a:srgbClr val="C8C860"/>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i="1" lang="en-US" sz="1200">
                <a:solidFill>
                  <a:schemeClr val="dk1"/>
                </a:solidFill>
                <a:latin typeface="Arial"/>
                <a:ea typeface="Arial"/>
                <a:cs typeface="Arial"/>
                <a:sym typeface="Arial"/>
              </a:rPr>
              <a:t>Sind PDS-Patienten eher leicht oder stark kurzsichtig?</a:t>
            </a:r>
            <a:endParaRPr/>
          </a:p>
          <a:p>
            <a:pPr indent="0" lvl="0" marL="0" marR="0" rtl="0" algn="l">
              <a:spcBef>
                <a:spcPts val="0"/>
              </a:spcBef>
              <a:spcAft>
                <a:spcPts val="0"/>
              </a:spcAft>
              <a:buNone/>
            </a:pPr>
            <a:r>
              <a:rPr lang="en-US" sz="1200">
                <a:solidFill>
                  <a:srgbClr val="C8C860"/>
                </a:solidFill>
                <a:latin typeface="Arial"/>
                <a:ea typeface="Arial"/>
                <a:cs typeface="Arial"/>
                <a:sym typeface="Arial"/>
              </a:rPr>
              <a:t>Stark</a:t>
            </a:r>
            <a:r>
              <a:rPr lang="en-US" sz="1200">
                <a:solidFill>
                  <a:schemeClr val="dk1"/>
                </a:solidFill>
                <a:latin typeface="Arial"/>
                <a:ea typeface="Arial"/>
                <a:cs typeface="Arial"/>
                <a:sym typeface="Arial"/>
              </a:rPr>
              <a:t> </a:t>
            </a:r>
            <a:endParaRPr/>
          </a:p>
        </p:txBody>
      </p:sp>
      <p:sp>
        <p:nvSpPr>
          <p:cNvPr id="1954" name="Google Shape;1954;p155"/>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F</a:t>
            </a:r>
            <a:endParaRPr/>
          </a:p>
        </p:txBody>
      </p:sp>
      <p:sp>
        <p:nvSpPr>
          <p:cNvPr id="1955" name="Google Shape;1955;p155"/>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 </a:t>
            </a:r>
            <a:r>
              <a:rPr b="1" lang="en-US" sz="1200">
                <a:solidFill>
                  <a:schemeClr val="dk1"/>
                </a:solidFill>
                <a:latin typeface="Arial"/>
                <a:ea typeface="Arial"/>
                <a:cs typeface="Arial"/>
                <a:sym typeface="Arial"/>
              </a:rPr>
              <a:t>FITB</a:t>
            </a:r>
            <a:endParaRPr/>
          </a:p>
        </p:txBody>
      </p:sp>
    </p:spTree>
  </p:cSld>
  <p:clrMapOvr>
    <a:masterClrMapping/>
  </p:clrMapOvr>
</p:sld>
</file>

<file path=ppt/slides/slide1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9" name="Shape 1959"/>
        <p:cNvGrpSpPr/>
        <p:nvPr/>
      </p:nvGrpSpPr>
      <p:grpSpPr>
        <a:xfrm>
          <a:off x="0" y="0"/>
          <a:ext cx="0" cy="0"/>
          <a:chOff x="0" y="0"/>
          <a:chExt cx="0" cy="0"/>
        </a:xfrm>
      </p:grpSpPr>
      <p:graphicFrame>
        <p:nvGraphicFramePr>
          <p:cNvPr id="1960" name="Google Shape;1960;p156"/>
          <p:cNvGraphicFramePr/>
          <p:nvPr/>
        </p:nvGraphicFramePr>
        <p:xfrm>
          <a:off x="457200" y="1676400"/>
          <a:ext cx="3000000" cy="3000000"/>
        </p:xfrm>
        <a:graphic>
          <a:graphicData uri="http://schemas.openxmlformats.org/drawingml/2006/table">
            <a:tbl>
              <a:tblPr>
                <a:noFill/>
                <a:tableStyleId>{02B07537-624C-4EAD-A9AA-E5A35CE8A65F}</a:tableStyleId>
              </a:tblPr>
              <a:tblGrid>
                <a:gridCol w="2743200"/>
                <a:gridCol w="2743200"/>
                <a:gridCol w="2743200"/>
              </a:tblGrid>
              <a:tr h="406400">
                <a:tc>
                  <a:txBody>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1"/>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PEX</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i="0" lang="en-US" sz="1200" u="none" cap="none" strike="noStrike">
                          <a:solidFill>
                            <a:schemeClr val="dk1"/>
                          </a:solidFill>
                          <a:latin typeface="Arial"/>
                          <a:ea typeface="Arial"/>
                          <a:cs typeface="Arial"/>
                          <a:sym typeface="Arial"/>
                        </a:rPr>
                        <a:t>PDS/PG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Alter</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 &lt; 50 J, meist  &gt; 70 J</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20er – 40er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Geschlechtspräferenz</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F &gt; 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M &gt; F</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Kammerwinkelstatus</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Enger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Weit geöffnet</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Wo ist die Iris durchscheinend?</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Pupillensaum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Radiär, mittlere Peripherie</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Krukenberg-Spindel – 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Sampaolesi-Linie – 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Systemische Erkrankung?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Ja</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Nein</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Erhöhtes Risiko für Komplikationen während der CE?</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Ja</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Nein</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Beschwert sich der Patient über Augenschmerzen?</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Nein</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 Entzündung nach CE?</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Ja</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Nein</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 Risiko für eine Katarakt?</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Ja</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Nein</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762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Typischer Refraktionsstatus?</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Keine</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Kurzsichtigkeit</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r>
            </a:tbl>
          </a:graphicData>
        </a:graphic>
      </p:graphicFrame>
      <p:sp>
        <p:nvSpPr>
          <p:cNvPr id="1961" name="Google Shape;1961;p156"/>
          <p:cNvSpPr txBox="1"/>
          <p:nvPr>
            <p:ph idx="12" type="sldNum"/>
          </p:nvPr>
        </p:nvSpPr>
        <p:spPr>
          <a:xfrm>
            <a:off x="7010400" y="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1962" name="Google Shape;1962;p156"/>
          <p:cNvSpPr txBox="1"/>
          <p:nvPr/>
        </p:nvSpPr>
        <p:spPr>
          <a:xfrm>
            <a:off x="4876800" y="5181600"/>
            <a:ext cx="4126930" cy="523220"/>
          </a:xfrm>
          <a:prstGeom prst="rect">
            <a:avLst/>
          </a:prstGeom>
          <a:solidFill>
            <a:srgbClr val="C8C860"/>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i="1" lang="en-US" sz="1200">
                <a:solidFill>
                  <a:schemeClr val="dk1"/>
                </a:solidFill>
                <a:latin typeface="Arial"/>
                <a:ea typeface="Arial"/>
                <a:cs typeface="Arial"/>
                <a:sym typeface="Arial"/>
              </a:rPr>
              <a:t>Sind PDS-Patienten eher leicht oder stark kurzsichtig?</a:t>
            </a:r>
            <a:endParaRPr/>
          </a:p>
          <a:p>
            <a:pPr indent="0" lvl="0" marL="0" marR="0" rtl="0" algn="l">
              <a:spcBef>
                <a:spcPts val="0"/>
              </a:spcBef>
              <a:spcAft>
                <a:spcPts val="0"/>
              </a:spcAft>
              <a:buNone/>
            </a:pPr>
            <a:r>
              <a:rPr lang="en-US" sz="1200">
                <a:solidFill>
                  <a:schemeClr val="dk1"/>
                </a:solidFill>
                <a:latin typeface="Arial"/>
                <a:ea typeface="Arial"/>
                <a:cs typeface="Arial"/>
                <a:sym typeface="Arial"/>
              </a:rPr>
              <a:t>Stark </a:t>
            </a:r>
            <a:endParaRPr/>
          </a:p>
        </p:txBody>
      </p:sp>
      <p:sp>
        <p:nvSpPr>
          <p:cNvPr id="1963" name="Google Shape;1963;p156"/>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A</a:t>
            </a:r>
            <a:endParaRPr/>
          </a:p>
        </p:txBody>
      </p:sp>
      <p:sp>
        <p:nvSpPr>
          <p:cNvPr id="1964" name="Google Shape;1964;p156"/>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 </a:t>
            </a:r>
            <a:r>
              <a:rPr b="1" lang="en-US" sz="1200">
                <a:solidFill>
                  <a:schemeClr val="dk1"/>
                </a:solidFill>
                <a:latin typeface="Arial"/>
                <a:ea typeface="Arial"/>
                <a:cs typeface="Arial"/>
                <a:sym typeface="Arial"/>
              </a:rPr>
              <a:t>FITB</a:t>
            </a:r>
            <a:endParaRPr/>
          </a:p>
        </p:txBody>
      </p:sp>
    </p:spTree>
  </p:cSld>
  <p:clrMapOvr>
    <a:masterClrMapping/>
  </p:clrMapOvr>
</p:sld>
</file>

<file path=ppt/slides/slide1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9" name="Shape 1969"/>
        <p:cNvGrpSpPr/>
        <p:nvPr/>
      </p:nvGrpSpPr>
      <p:grpSpPr>
        <a:xfrm>
          <a:off x="0" y="0"/>
          <a:ext cx="0" cy="0"/>
          <a:chOff x="0" y="0"/>
          <a:chExt cx="0" cy="0"/>
        </a:xfrm>
      </p:grpSpPr>
      <p:graphicFrame>
        <p:nvGraphicFramePr>
          <p:cNvPr id="1970" name="Google Shape;1970;p157"/>
          <p:cNvGraphicFramePr/>
          <p:nvPr/>
        </p:nvGraphicFramePr>
        <p:xfrm>
          <a:off x="457200" y="1676400"/>
          <a:ext cx="3000000" cy="3000000"/>
        </p:xfrm>
        <a:graphic>
          <a:graphicData uri="http://schemas.openxmlformats.org/drawingml/2006/table">
            <a:tbl>
              <a:tblPr>
                <a:noFill/>
                <a:tableStyleId>{02B07537-624C-4EAD-A9AA-E5A35CE8A65F}</a:tableStyleId>
              </a:tblPr>
              <a:tblGrid>
                <a:gridCol w="2743200"/>
                <a:gridCol w="2743200"/>
                <a:gridCol w="2743200"/>
              </a:tblGrid>
              <a:tr h="406400">
                <a:tc>
                  <a:txBody>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BFBFBF"/>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1"/>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PEX</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PDS/PG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Alter</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 &lt; 50 J, meist  &gt; 70 J</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20er – 40er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Geschlechtspräferenz</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F &gt; 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M &gt; F</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Kammerwinkelstatus</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Enger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Weit geöffnet</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Wo ist die Iris durchscheinend?</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Pupillensaum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Radiär, mittlere Peripherie</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Krukenberg-Spindel – 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Sampaolesi-Linie – 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Systemische Erkrankung?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Ja</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Nein</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Erhöhtes Risiko für Komplikationen während der CE?</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Ja</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Nein</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Beschwert sich der Patient über Augenschmerzen?</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Nein</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 Entzündung nach CE?</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Ja</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Nein</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 Risiko für eine Katarakt?</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Ja</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Nein</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762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Typischer Refraktionsstatus?</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Keine</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Kurzsichtigkeit</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r>
            </a:tbl>
          </a:graphicData>
        </a:graphic>
      </p:graphicFrame>
      <p:sp>
        <p:nvSpPr>
          <p:cNvPr id="1971" name="Google Shape;1971;p157"/>
          <p:cNvSpPr txBox="1"/>
          <p:nvPr>
            <p:ph idx="12" type="sldNum"/>
          </p:nvPr>
        </p:nvSpPr>
        <p:spPr>
          <a:xfrm>
            <a:off x="7010400" y="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1972" name="Google Shape;1972;p157"/>
          <p:cNvSpPr txBox="1"/>
          <p:nvPr/>
        </p:nvSpPr>
        <p:spPr>
          <a:xfrm>
            <a:off x="396875" y="2743200"/>
            <a:ext cx="8366400" cy="2365200"/>
          </a:xfrm>
          <a:prstGeom prst="rect">
            <a:avLst/>
          </a:prstGeom>
          <a:solidFill>
            <a:srgbClr val="89E0FF"/>
          </a:solidFill>
          <a:ln cap="flat" cmpd="sng" w="9525">
            <a:solidFill>
              <a:schemeClr val="accent1"/>
            </a:solidFill>
            <a:prstDash val="solid"/>
            <a:round/>
            <a:headEnd len="sm" w="sm" type="none"/>
            <a:tailEnd len="sm" w="sm" type="none"/>
          </a:ln>
        </p:spPr>
        <p:txBody>
          <a:bodyPr anchorCtr="0" anchor="t" bIns="12700" lIns="25400" spcFirstLastPara="1" rIns="25400" wrap="square" tIns="12700">
            <a:spAutoFit/>
          </a:bodyPr>
          <a:lstStyle/>
          <a:p>
            <a:pPr indent="0" lvl="0" marL="0" marR="0" rtl="0" algn="l">
              <a:lnSpc>
                <a:spcPct val="166666"/>
              </a:lnSpc>
              <a:spcBef>
                <a:spcPts val="0"/>
              </a:spcBef>
              <a:spcAft>
                <a:spcPts val="0"/>
              </a:spcAft>
              <a:buNone/>
            </a:pPr>
            <a:r>
              <a:rPr lang="en-US" sz="1200">
                <a:solidFill>
                  <a:srgbClr val="0000FF"/>
                </a:solidFill>
              </a:rPr>
              <a:t>PEX</a:t>
            </a:r>
            <a:r>
              <a:rPr lang="en-US" sz="1200">
                <a:solidFill>
                  <a:srgbClr val="0000FF"/>
                </a:solidFill>
                <a:latin typeface="Arial"/>
                <a:ea typeface="Arial"/>
                <a:cs typeface="Arial"/>
                <a:sym typeface="Arial"/>
              </a:rPr>
              <a:t> vs. PDS: Zusammenfassung</a:t>
            </a:r>
            <a:endParaRPr sz="1800">
              <a:solidFill>
                <a:srgbClr val="0000FF"/>
              </a:solidFill>
              <a:latin typeface="Arial"/>
              <a:ea typeface="Arial"/>
              <a:cs typeface="Arial"/>
              <a:sym typeface="Arial"/>
            </a:endParaRPr>
          </a:p>
          <a:p>
            <a:pPr indent="0" lvl="0" marL="0" marR="0" rtl="0" algn="l">
              <a:lnSpc>
                <a:spcPct val="111111"/>
              </a:lnSpc>
              <a:spcBef>
                <a:spcPts val="0"/>
              </a:spcBef>
              <a:spcAft>
                <a:spcPts val="0"/>
              </a:spcAft>
              <a:buNone/>
            </a:pPr>
            <a:r>
              <a:t/>
            </a:r>
            <a:endParaRPr sz="1800">
              <a:solidFill>
                <a:srgbClr val="0000FF"/>
              </a:solidFill>
              <a:latin typeface="Arial"/>
              <a:ea typeface="Arial"/>
              <a:cs typeface="Arial"/>
              <a:sym typeface="Arial"/>
            </a:endParaRPr>
          </a:p>
          <a:p>
            <a:pPr indent="0" lvl="0" marL="0" marR="0" rtl="0" algn="l">
              <a:lnSpc>
                <a:spcPct val="166666"/>
              </a:lnSpc>
              <a:spcBef>
                <a:spcPts val="0"/>
              </a:spcBef>
              <a:spcAft>
                <a:spcPts val="0"/>
              </a:spcAft>
              <a:buNone/>
            </a:pPr>
            <a:r>
              <a:rPr b="1" lang="en-US" sz="1200">
                <a:solidFill>
                  <a:srgbClr val="0000FF"/>
                </a:solidFill>
              </a:rPr>
              <a:t>PEX</a:t>
            </a:r>
            <a:r>
              <a:rPr lang="en-US" sz="1200">
                <a:solidFill>
                  <a:srgbClr val="0000FF"/>
                </a:solidFill>
                <a:latin typeface="Arial"/>
                <a:ea typeface="Arial"/>
                <a:cs typeface="Arial"/>
                <a:sym typeface="Arial"/>
              </a:rPr>
              <a:t>: Eine ältere weiße Frau mit Katarakt, marginaler Iris-TID und erhöhtem Augeninnendruck.</a:t>
            </a:r>
            <a:endParaRPr/>
          </a:p>
          <a:p>
            <a:pPr indent="0" lvl="0" marL="0" marR="0" rtl="0" algn="l">
              <a:lnSpc>
                <a:spcPct val="166666"/>
              </a:lnSpc>
              <a:spcBef>
                <a:spcPts val="0"/>
              </a:spcBef>
              <a:spcAft>
                <a:spcPts val="0"/>
              </a:spcAft>
              <a:buNone/>
            </a:pPr>
            <a:r>
              <a:rPr lang="en-US" sz="1200">
                <a:solidFill>
                  <a:srgbClr val="0000FF"/>
                </a:solidFill>
                <a:latin typeface="Arial"/>
                <a:ea typeface="Arial"/>
                <a:cs typeface="Arial"/>
                <a:sym typeface="Arial"/>
              </a:rPr>
              <a:t>Beachten Sie unbedingt, dass ihre Kataraktoperation wahrscheinlich kompliziert verlaufen wird</a:t>
            </a:r>
            <a:endParaRPr/>
          </a:p>
          <a:p>
            <a:pPr indent="0" lvl="0" marL="0" marR="0" rtl="0" algn="l">
              <a:lnSpc>
                <a:spcPct val="166666"/>
              </a:lnSpc>
              <a:spcBef>
                <a:spcPts val="0"/>
              </a:spcBef>
              <a:spcAft>
                <a:spcPts val="0"/>
              </a:spcAft>
              <a:buNone/>
            </a:pPr>
            <a:r>
              <a:rPr lang="en-US" sz="1200">
                <a:solidFill>
                  <a:srgbClr val="0000FF"/>
                </a:solidFill>
                <a:latin typeface="Arial"/>
                <a:ea typeface="Arial"/>
                <a:cs typeface="Arial"/>
                <a:sym typeface="Arial"/>
              </a:rPr>
              <a:t>aufgrund </a:t>
            </a:r>
            <a:r>
              <a:rPr lang="en-US" sz="1200">
                <a:solidFill>
                  <a:srgbClr val="0000FF"/>
                </a:solidFill>
              </a:rPr>
              <a:t>der</a:t>
            </a:r>
            <a:r>
              <a:rPr lang="en-US" sz="1200">
                <a:solidFill>
                  <a:srgbClr val="0000FF"/>
                </a:solidFill>
                <a:latin typeface="Arial"/>
                <a:ea typeface="Arial"/>
                <a:cs typeface="Arial"/>
                <a:sym typeface="Arial"/>
              </a:rPr>
              <a:t> geschwächten Zonulafasern.</a:t>
            </a:r>
            <a:endParaRPr sz="1800">
              <a:solidFill>
                <a:srgbClr val="89E0FF"/>
              </a:solidFill>
              <a:latin typeface="Arial"/>
              <a:ea typeface="Arial"/>
              <a:cs typeface="Arial"/>
              <a:sym typeface="Arial"/>
            </a:endParaRPr>
          </a:p>
          <a:p>
            <a:pPr indent="0" lvl="0" marL="0" marR="0" rtl="0" algn="l">
              <a:lnSpc>
                <a:spcPct val="111111"/>
              </a:lnSpc>
              <a:spcBef>
                <a:spcPts val="0"/>
              </a:spcBef>
              <a:spcAft>
                <a:spcPts val="0"/>
              </a:spcAft>
              <a:buNone/>
            </a:pPr>
            <a:r>
              <a:t/>
            </a:r>
            <a:endParaRPr sz="1800">
              <a:solidFill>
                <a:srgbClr val="89E0FF"/>
              </a:solidFill>
              <a:latin typeface="Arial"/>
              <a:ea typeface="Arial"/>
              <a:cs typeface="Arial"/>
              <a:sym typeface="Arial"/>
            </a:endParaRPr>
          </a:p>
          <a:p>
            <a:pPr indent="0" lvl="0" marL="0" marR="0" rtl="0" algn="l">
              <a:lnSpc>
                <a:spcPct val="166666"/>
              </a:lnSpc>
              <a:spcBef>
                <a:spcPts val="0"/>
              </a:spcBef>
              <a:spcAft>
                <a:spcPts val="0"/>
              </a:spcAft>
              <a:buNone/>
            </a:pPr>
            <a:r>
              <a:rPr b="1" lang="en-US" sz="1200">
                <a:solidFill>
                  <a:srgbClr val="89E0FF"/>
                </a:solidFill>
                <a:latin typeface="Arial"/>
                <a:ea typeface="Arial"/>
                <a:cs typeface="Arial"/>
                <a:sym typeface="Arial"/>
              </a:rPr>
              <a:t>PDS: </a:t>
            </a:r>
            <a:r>
              <a:rPr lang="en-US" sz="1200">
                <a:solidFill>
                  <a:srgbClr val="89E0FF"/>
                </a:solidFill>
                <a:latin typeface="Arial"/>
                <a:ea typeface="Arial"/>
                <a:cs typeface="Arial"/>
                <a:sym typeface="Arial"/>
              </a:rPr>
              <a:t>Ein junger, kurzsichtiger Mann mit </a:t>
            </a:r>
            <a:r>
              <a:rPr lang="en-US" sz="1200">
                <a:solidFill>
                  <a:srgbClr val="89E0FF"/>
                </a:solidFill>
              </a:rPr>
              <a:t>Radiär, mittlere Peripherie</a:t>
            </a:r>
            <a:r>
              <a:rPr lang="en-US" sz="1200">
                <a:solidFill>
                  <a:srgbClr val="89E0FF"/>
                </a:solidFill>
                <a:latin typeface="Arial"/>
                <a:ea typeface="Arial"/>
                <a:cs typeface="Arial"/>
                <a:sym typeface="Arial"/>
              </a:rPr>
              <a:t>er TID, der über Schmerzen/Halos</a:t>
            </a:r>
            <a:endParaRPr/>
          </a:p>
          <a:p>
            <a:pPr indent="0" lvl="0" marL="0" marR="0" rtl="0" algn="l">
              <a:lnSpc>
                <a:spcPct val="166666"/>
              </a:lnSpc>
              <a:spcBef>
                <a:spcPts val="0"/>
              </a:spcBef>
              <a:spcAft>
                <a:spcPts val="0"/>
              </a:spcAft>
              <a:buNone/>
            </a:pPr>
            <a:r>
              <a:rPr lang="en-US" sz="1200">
                <a:solidFill>
                  <a:srgbClr val="89E0FF"/>
                </a:solidFill>
                <a:latin typeface="Arial"/>
                <a:ea typeface="Arial"/>
                <a:cs typeface="Arial"/>
                <a:sym typeface="Arial"/>
              </a:rPr>
              <a:t>im Zusammenhang mit körperlicher Anstrengung klagt.</a:t>
            </a:r>
            <a:endParaRPr/>
          </a:p>
        </p:txBody>
      </p:sp>
      <p:sp>
        <p:nvSpPr>
          <p:cNvPr id="1973" name="Google Shape;1973;p157"/>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 </a:t>
            </a:r>
            <a:r>
              <a:rPr b="1" lang="en-US" sz="1200">
                <a:solidFill>
                  <a:schemeClr val="dk1"/>
                </a:solidFill>
                <a:latin typeface="Arial"/>
                <a:ea typeface="Arial"/>
                <a:cs typeface="Arial"/>
                <a:sym typeface="Arial"/>
              </a:rPr>
              <a:t>FITB</a:t>
            </a:r>
            <a:endParaRPr/>
          </a:p>
        </p:txBody>
      </p:sp>
    </p:spTree>
  </p:cSld>
  <p:clrMapOvr>
    <a:masterClrMapping/>
  </p:clrMapOvr>
</p:sld>
</file>

<file path=ppt/slides/slide1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8" name="Shape 1978"/>
        <p:cNvGrpSpPr/>
        <p:nvPr/>
      </p:nvGrpSpPr>
      <p:grpSpPr>
        <a:xfrm>
          <a:off x="0" y="0"/>
          <a:ext cx="0" cy="0"/>
          <a:chOff x="0" y="0"/>
          <a:chExt cx="0" cy="0"/>
        </a:xfrm>
      </p:grpSpPr>
      <p:graphicFrame>
        <p:nvGraphicFramePr>
          <p:cNvPr id="1979" name="Google Shape;1979;p158"/>
          <p:cNvGraphicFramePr/>
          <p:nvPr/>
        </p:nvGraphicFramePr>
        <p:xfrm>
          <a:off x="457200" y="1676400"/>
          <a:ext cx="3000000" cy="3000000"/>
        </p:xfrm>
        <a:graphic>
          <a:graphicData uri="http://schemas.openxmlformats.org/drawingml/2006/table">
            <a:tbl>
              <a:tblPr>
                <a:noFill/>
                <a:tableStyleId>{02B07537-624C-4EAD-A9AA-E5A35CE8A65F}</a:tableStyleId>
              </a:tblPr>
              <a:tblGrid>
                <a:gridCol w="2743200"/>
                <a:gridCol w="2743200"/>
                <a:gridCol w="2743200"/>
              </a:tblGrid>
              <a:tr h="406400">
                <a:tc>
                  <a:txBody>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BFBFBF"/>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1"/>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PEX</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PDS/PG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Alter</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 &lt; 50 J, meist  &gt; 70 J</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20er – 40er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Geschlechtspräferenz</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F &gt; 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M &gt; F</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Kammerwinkelstatus</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Enger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Weit geöffnet</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Wo ist die Iris durchscheinend?</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Pupillensaum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Radiär, mittlere Peripherie</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Krukenberg-Spindel – 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Sampaolesi-Linie – 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Systemische Erkrankung?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Ja</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Nein</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Erhöhtes Risiko für Komplikationen während der CE?</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Ja</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Nein</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Beschwert sich der Patient über Augenschmerzen?</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Nein</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 Entzündung nach CE?</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Ja</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Nein</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 Risiko für eine Katarakt?</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Ja</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Nein</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762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Typischer Refraktionsstatus?</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Keine</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Kurzsichtigkeit</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r>
            </a:tbl>
          </a:graphicData>
        </a:graphic>
      </p:graphicFrame>
      <p:sp>
        <p:nvSpPr>
          <p:cNvPr id="1980" name="Google Shape;1980;p158"/>
          <p:cNvSpPr txBox="1"/>
          <p:nvPr>
            <p:ph idx="12" type="sldNum"/>
          </p:nvPr>
        </p:nvSpPr>
        <p:spPr>
          <a:xfrm>
            <a:off x="7010400" y="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1981" name="Google Shape;1981;p158"/>
          <p:cNvSpPr txBox="1"/>
          <p:nvPr/>
        </p:nvSpPr>
        <p:spPr>
          <a:xfrm>
            <a:off x="396875" y="2743200"/>
            <a:ext cx="8366400" cy="2365200"/>
          </a:xfrm>
          <a:prstGeom prst="rect">
            <a:avLst/>
          </a:prstGeom>
          <a:solidFill>
            <a:srgbClr val="89E0FF"/>
          </a:solidFill>
          <a:ln cap="flat" cmpd="sng" w="9525">
            <a:solidFill>
              <a:schemeClr val="accent1"/>
            </a:solidFill>
            <a:prstDash val="solid"/>
            <a:round/>
            <a:headEnd len="sm" w="sm" type="none"/>
            <a:tailEnd len="sm" w="sm" type="none"/>
          </a:ln>
        </p:spPr>
        <p:txBody>
          <a:bodyPr anchorCtr="0" anchor="t" bIns="12700" lIns="25400" spcFirstLastPara="1" rIns="25400" wrap="square" tIns="12700">
            <a:spAutoFit/>
          </a:bodyPr>
          <a:lstStyle/>
          <a:p>
            <a:pPr indent="0" lvl="0" marL="0" marR="0" rtl="0" algn="l">
              <a:lnSpc>
                <a:spcPct val="166666"/>
              </a:lnSpc>
              <a:spcBef>
                <a:spcPts val="0"/>
              </a:spcBef>
              <a:spcAft>
                <a:spcPts val="0"/>
              </a:spcAft>
              <a:buNone/>
            </a:pPr>
            <a:r>
              <a:rPr lang="en-US" sz="1200">
                <a:solidFill>
                  <a:srgbClr val="0000FF"/>
                </a:solidFill>
              </a:rPr>
              <a:t>PEX</a:t>
            </a:r>
            <a:r>
              <a:rPr lang="en-US" sz="1200">
                <a:solidFill>
                  <a:srgbClr val="0000FF"/>
                </a:solidFill>
                <a:latin typeface="Arial"/>
                <a:ea typeface="Arial"/>
                <a:cs typeface="Arial"/>
                <a:sym typeface="Arial"/>
              </a:rPr>
              <a:t> vs. PDS: Zusammenfassung</a:t>
            </a:r>
            <a:endParaRPr sz="1800">
              <a:solidFill>
                <a:srgbClr val="0000FF"/>
              </a:solidFill>
              <a:latin typeface="Arial"/>
              <a:ea typeface="Arial"/>
              <a:cs typeface="Arial"/>
              <a:sym typeface="Arial"/>
            </a:endParaRPr>
          </a:p>
          <a:p>
            <a:pPr indent="0" lvl="0" marL="0" marR="0" rtl="0" algn="l">
              <a:lnSpc>
                <a:spcPct val="111111"/>
              </a:lnSpc>
              <a:spcBef>
                <a:spcPts val="0"/>
              </a:spcBef>
              <a:spcAft>
                <a:spcPts val="0"/>
              </a:spcAft>
              <a:buNone/>
            </a:pPr>
            <a:r>
              <a:t/>
            </a:r>
            <a:endParaRPr sz="1800">
              <a:solidFill>
                <a:srgbClr val="0000FF"/>
              </a:solidFill>
              <a:latin typeface="Arial"/>
              <a:ea typeface="Arial"/>
              <a:cs typeface="Arial"/>
              <a:sym typeface="Arial"/>
            </a:endParaRPr>
          </a:p>
          <a:p>
            <a:pPr indent="0" lvl="0" marL="0" marR="0" rtl="0" algn="l">
              <a:lnSpc>
                <a:spcPct val="166666"/>
              </a:lnSpc>
              <a:spcBef>
                <a:spcPts val="0"/>
              </a:spcBef>
              <a:spcAft>
                <a:spcPts val="0"/>
              </a:spcAft>
              <a:buNone/>
            </a:pPr>
            <a:r>
              <a:rPr b="1" lang="en-US" sz="1200">
                <a:solidFill>
                  <a:srgbClr val="0000FF"/>
                </a:solidFill>
              </a:rPr>
              <a:t>PEX</a:t>
            </a:r>
            <a:r>
              <a:rPr lang="en-US" sz="1200">
                <a:solidFill>
                  <a:srgbClr val="0000FF"/>
                </a:solidFill>
                <a:latin typeface="Arial"/>
                <a:ea typeface="Arial"/>
                <a:cs typeface="Arial"/>
                <a:sym typeface="Arial"/>
              </a:rPr>
              <a:t>: Eine ältere weiße Frau mit Katarakt, marginaler Iris-TID und erhöhtem Augeninnendruck.</a:t>
            </a:r>
            <a:endParaRPr/>
          </a:p>
          <a:p>
            <a:pPr indent="0" lvl="0" marL="0" marR="0" rtl="0" algn="l">
              <a:lnSpc>
                <a:spcPct val="166666"/>
              </a:lnSpc>
              <a:spcBef>
                <a:spcPts val="0"/>
              </a:spcBef>
              <a:spcAft>
                <a:spcPts val="0"/>
              </a:spcAft>
              <a:buNone/>
            </a:pPr>
            <a:r>
              <a:rPr lang="en-US" sz="1200">
                <a:solidFill>
                  <a:srgbClr val="0000FF"/>
                </a:solidFill>
                <a:latin typeface="Arial"/>
                <a:ea typeface="Arial"/>
                <a:cs typeface="Arial"/>
                <a:sym typeface="Arial"/>
              </a:rPr>
              <a:t>Beachten Sie unbedingt, dass ihre Kataraktoperation wahrscheinlich kompliziert verlaufen wird</a:t>
            </a:r>
            <a:endParaRPr/>
          </a:p>
          <a:p>
            <a:pPr indent="0" lvl="0" marL="0" marR="0" rtl="0" algn="l">
              <a:lnSpc>
                <a:spcPct val="166666"/>
              </a:lnSpc>
              <a:spcBef>
                <a:spcPts val="0"/>
              </a:spcBef>
              <a:spcAft>
                <a:spcPts val="0"/>
              </a:spcAft>
              <a:buNone/>
            </a:pPr>
            <a:r>
              <a:rPr lang="en-US" sz="1200">
                <a:solidFill>
                  <a:srgbClr val="0000FF"/>
                </a:solidFill>
                <a:latin typeface="Arial"/>
                <a:ea typeface="Arial"/>
                <a:cs typeface="Arial"/>
                <a:sym typeface="Arial"/>
              </a:rPr>
              <a:t>aufgrund </a:t>
            </a:r>
            <a:r>
              <a:rPr lang="en-US" sz="1200">
                <a:solidFill>
                  <a:srgbClr val="0000FF"/>
                </a:solidFill>
              </a:rPr>
              <a:t>der</a:t>
            </a:r>
            <a:r>
              <a:rPr lang="en-US" sz="1200">
                <a:solidFill>
                  <a:srgbClr val="0000FF"/>
                </a:solidFill>
                <a:latin typeface="Arial"/>
                <a:ea typeface="Arial"/>
                <a:cs typeface="Arial"/>
                <a:sym typeface="Arial"/>
              </a:rPr>
              <a:t> geschwächten Zonulafasern.</a:t>
            </a:r>
            <a:endParaRPr sz="1800">
              <a:solidFill>
                <a:schemeClr val="dk1"/>
              </a:solidFill>
              <a:latin typeface="Arial"/>
              <a:ea typeface="Arial"/>
              <a:cs typeface="Arial"/>
              <a:sym typeface="Arial"/>
            </a:endParaRPr>
          </a:p>
          <a:p>
            <a:pPr indent="0" lvl="0" marL="0" marR="0" rtl="0" algn="l">
              <a:lnSpc>
                <a:spcPct val="111111"/>
              </a:lnSpc>
              <a:spcBef>
                <a:spcPts val="0"/>
              </a:spcBef>
              <a:spcAft>
                <a:spcPts val="0"/>
              </a:spcAft>
              <a:buNone/>
            </a:pPr>
            <a:r>
              <a:t/>
            </a:r>
            <a:endParaRPr sz="1800">
              <a:solidFill>
                <a:schemeClr val="dk1"/>
              </a:solidFill>
              <a:latin typeface="Arial"/>
              <a:ea typeface="Arial"/>
              <a:cs typeface="Arial"/>
              <a:sym typeface="Arial"/>
            </a:endParaRPr>
          </a:p>
          <a:p>
            <a:pPr indent="0" lvl="0" marL="0" marR="0" rtl="0" algn="l">
              <a:lnSpc>
                <a:spcPct val="166666"/>
              </a:lnSpc>
              <a:spcBef>
                <a:spcPts val="0"/>
              </a:spcBef>
              <a:spcAft>
                <a:spcPts val="0"/>
              </a:spcAft>
              <a:buNone/>
            </a:pPr>
            <a:r>
              <a:rPr b="1" lang="en-US" sz="1200">
                <a:solidFill>
                  <a:schemeClr val="dk1"/>
                </a:solidFill>
                <a:latin typeface="Arial"/>
                <a:ea typeface="Arial"/>
                <a:cs typeface="Arial"/>
                <a:sym typeface="Arial"/>
              </a:rPr>
              <a:t>PDS: </a:t>
            </a:r>
            <a:r>
              <a:rPr lang="en-US" sz="1200">
                <a:solidFill>
                  <a:schemeClr val="dk1"/>
                </a:solidFill>
                <a:latin typeface="Arial"/>
                <a:ea typeface="Arial"/>
                <a:cs typeface="Arial"/>
                <a:sym typeface="Arial"/>
              </a:rPr>
              <a:t>Ein junger, kurzsichtiger Mann mit </a:t>
            </a:r>
            <a:r>
              <a:rPr lang="en-US" sz="1200">
                <a:solidFill>
                  <a:schemeClr val="dk1"/>
                </a:solidFill>
              </a:rPr>
              <a:t>radiärer</a:t>
            </a:r>
            <a:r>
              <a:rPr lang="en-US" sz="1200">
                <a:solidFill>
                  <a:schemeClr val="dk1"/>
                </a:solidFill>
                <a:latin typeface="Arial"/>
                <a:ea typeface="Arial"/>
                <a:cs typeface="Arial"/>
                <a:sym typeface="Arial"/>
              </a:rPr>
              <a:t> TID, der über Schmerzen/Halos</a:t>
            </a:r>
            <a:endParaRPr/>
          </a:p>
          <a:p>
            <a:pPr indent="0" lvl="0" marL="0" marR="0" rtl="0" algn="l">
              <a:lnSpc>
                <a:spcPct val="166666"/>
              </a:lnSpc>
              <a:spcBef>
                <a:spcPts val="0"/>
              </a:spcBef>
              <a:spcAft>
                <a:spcPts val="0"/>
              </a:spcAft>
              <a:buNone/>
            </a:pPr>
            <a:r>
              <a:rPr lang="en-US" sz="1200">
                <a:solidFill>
                  <a:schemeClr val="dk1"/>
                </a:solidFill>
                <a:latin typeface="Arial"/>
                <a:ea typeface="Arial"/>
                <a:cs typeface="Arial"/>
                <a:sym typeface="Arial"/>
              </a:rPr>
              <a:t>im Zusammenhang mit körperlicher Anstrengung klagt.</a:t>
            </a:r>
            <a:endParaRPr/>
          </a:p>
        </p:txBody>
      </p:sp>
      <p:sp>
        <p:nvSpPr>
          <p:cNvPr id="1982" name="Google Shape;1982;p158"/>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 </a:t>
            </a:r>
            <a:r>
              <a:rPr b="1" lang="en-US" sz="1200">
                <a:solidFill>
                  <a:schemeClr val="dk1"/>
                </a:solidFill>
                <a:latin typeface="Arial"/>
                <a:ea typeface="Arial"/>
                <a:cs typeface="Arial"/>
                <a:sym typeface="Arial"/>
              </a:rPr>
              <a:t>FITB</a:t>
            </a:r>
            <a:endParaRPr/>
          </a:p>
        </p:txBody>
      </p:sp>
    </p:spTree>
  </p:cSld>
  <p:clrMapOvr>
    <a:masterClrMapping/>
  </p:clrMapOvr>
</p:sld>
</file>

<file path=ppt/slides/slide1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6" name="Shape 1986"/>
        <p:cNvGrpSpPr/>
        <p:nvPr/>
      </p:nvGrpSpPr>
      <p:grpSpPr>
        <a:xfrm>
          <a:off x="0" y="0"/>
          <a:ext cx="0" cy="0"/>
          <a:chOff x="0" y="0"/>
          <a:chExt cx="0" cy="0"/>
        </a:xfrm>
      </p:grpSpPr>
      <p:sp>
        <p:nvSpPr>
          <p:cNvPr id="1987" name="Google Shape;1987;p159"/>
          <p:cNvSpPr txBox="1"/>
          <p:nvPr/>
        </p:nvSpPr>
        <p:spPr>
          <a:xfrm>
            <a:off x="178257" y="981670"/>
            <a:ext cx="8786511" cy="923330"/>
          </a:xfrm>
          <a:prstGeom prst="rect">
            <a:avLst/>
          </a:prstGeom>
          <a:solidFill>
            <a:srgbClr val="C8C860"/>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i="1" lang="en-US" sz="1200">
                <a:solidFill>
                  <a:srgbClr val="0000FF"/>
                </a:solidFill>
                <a:latin typeface="Arial"/>
                <a:ea typeface="Arial"/>
                <a:cs typeface="Arial"/>
                <a:sym typeface="Arial"/>
              </a:rPr>
              <a:t>Das Krankheitsbild eines jungen Erwachsenen mit episodischen einseitigen Schmerzen, verschwommenem Sehen und Halos sowie einem deutlich erhöhten Augeninnendruck sollte an eine andere Erkrankung denken lassen – welche ist das?</a:t>
            </a:r>
            <a:endParaRPr/>
          </a:p>
          <a:p>
            <a:pPr indent="0" lvl="0" marL="0" marR="0" rtl="0" algn="l">
              <a:spcBef>
                <a:spcPts val="0"/>
              </a:spcBef>
              <a:spcAft>
                <a:spcPts val="0"/>
              </a:spcAft>
              <a:buNone/>
            </a:pPr>
            <a:r>
              <a:rPr b="1" lang="en-US" sz="1200">
                <a:solidFill>
                  <a:srgbClr val="C8C860"/>
                </a:solidFill>
                <a:latin typeface="Arial"/>
                <a:ea typeface="Arial"/>
                <a:cs typeface="Arial"/>
                <a:sym typeface="Arial"/>
              </a:rPr>
              <a:t>Das Posner-Schlossman-Syndrom</a:t>
            </a:r>
            <a:r>
              <a:rPr lang="en-US" sz="1200">
                <a:solidFill>
                  <a:srgbClr val="C8C860"/>
                </a:solidFill>
                <a:latin typeface="Arial"/>
                <a:ea typeface="Arial"/>
                <a:cs typeface="Arial"/>
                <a:sym typeface="Arial"/>
              </a:rPr>
              <a:t>. Vergleichen wir also beide:</a:t>
            </a:r>
            <a:endParaRPr b="1" sz="1800">
              <a:solidFill>
                <a:srgbClr val="C8C860"/>
              </a:solidFill>
              <a:latin typeface="Arial"/>
              <a:ea typeface="Arial"/>
              <a:cs typeface="Arial"/>
              <a:sym typeface="Arial"/>
            </a:endParaRPr>
          </a:p>
        </p:txBody>
      </p:sp>
      <p:sp>
        <p:nvSpPr>
          <p:cNvPr id="1988" name="Google Shape;1988;p159"/>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F</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9" name="Shape 309"/>
        <p:cNvGrpSpPr/>
        <p:nvPr/>
      </p:nvGrpSpPr>
      <p:grpSpPr>
        <a:xfrm>
          <a:off x="0" y="0"/>
          <a:ext cx="0" cy="0"/>
          <a:chOff x="0" y="0"/>
          <a:chExt cx="0" cy="0"/>
        </a:xfrm>
      </p:grpSpPr>
      <p:graphicFrame>
        <p:nvGraphicFramePr>
          <p:cNvPr id="310" name="Google Shape;310;p16"/>
          <p:cNvGraphicFramePr/>
          <p:nvPr/>
        </p:nvGraphicFramePr>
        <p:xfrm>
          <a:off x="457200" y="1676400"/>
          <a:ext cx="3000000" cy="3000000"/>
        </p:xfrm>
        <a:graphic>
          <a:graphicData uri="http://schemas.openxmlformats.org/drawingml/2006/table">
            <a:tbl>
              <a:tblPr>
                <a:noFill/>
                <a:tableStyleId>{02B07537-624C-4EAD-A9AA-E5A35CE8A65F}</a:tableStyleId>
              </a:tblPr>
              <a:tblGrid>
                <a:gridCol w="2743200"/>
                <a:gridCol w="2743200"/>
                <a:gridCol w="2743200"/>
              </a:tblGrid>
              <a:tr h="406400">
                <a:tc>
                  <a:txBody>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BFBFBF"/>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1"/>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lang="en-US" sz="1200">
                          <a:solidFill>
                            <a:schemeClr val="dk1"/>
                          </a:solidFill>
                        </a:rPr>
                        <a:t>PEX</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PDS/PG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Alter</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 &lt; 50 J, meist  &gt; 70 J</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20er – 40er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Geschlechtspräferenz</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F &gt; 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M &gt; F</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i="1" lang="en-US" sz="1200">
                          <a:solidFill>
                            <a:schemeClr val="dk1"/>
                          </a:solidFill>
                        </a:rPr>
                        <a:t>Kammerwinkelstatus</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Enger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Weit geöffnet</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762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r>
            </a:tbl>
          </a:graphicData>
        </a:graphic>
      </p:graphicFrame>
      <p:sp>
        <p:nvSpPr>
          <p:cNvPr id="311" name="Google Shape;311;p16"/>
          <p:cNvSpPr txBox="1"/>
          <p:nvPr>
            <p:ph idx="12" type="sldNum"/>
          </p:nvPr>
        </p:nvSpPr>
        <p:spPr>
          <a:xfrm>
            <a:off x="7010400" y="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312" name="Google Shape;312;p16"/>
          <p:cNvSpPr txBox="1"/>
          <p:nvPr/>
        </p:nvSpPr>
        <p:spPr>
          <a:xfrm>
            <a:off x="457200" y="3124200"/>
            <a:ext cx="5791200" cy="1349400"/>
          </a:xfrm>
          <a:prstGeom prst="rect">
            <a:avLst/>
          </a:prstGeom>
          <a:solidFill>
            <a:srgbClr val="C8C860"/>
          </a:solidFill>
          <a:ln>
            <a:noFill/>
          </a:ln>
        </p:spPr>
        <p:txBody>
          <a:bodyPr anchorCtr="0" anchor="t" bIns="12700" lIns="25400" spcFirstLastPara="1" rIns="25400" wrap="square" tIns="12700">
            <a:spAutoFit/>
          </a:bodyPr>
          <a:lstStyle/>
          <a:p>
            <a:pPr indent="0" lvl="0" marL="0" marR="0" rtl="0" algn="l">
              <a:spcBef>
                <a:spcPts val="0"/>
              </a:spcBef>
              <a:spcAft>
                <a:spcPts val="0"/>
              </a:spcAft>
              <a:buClr>
                <a:srgbClr val="7F7F7F"/>
              </a:buClr>
              <a:buSzPts val="1200"/>
              <a:buFont typeface="Noto Sans Symbols"/>
              <a:buNone/>
            </a:pPr>
            <a:r>
              <a:rPr i="1" lang="en-US" sz="1200">
                <a:solidFill>
                  <a:srgbClr val="7F7F7F"/>
                </a:solidFill>
                <a:latin typeface="Arial"/>
                <a:ea typeface="Arial"/>
                <a:cs typeface="Arial"/>
                <a:sym typeface="Arial"/>
              </a:rPr>
              <a:t>Warum ist der Winkel bei </a:t>
            </a:r>
            <a:r>
              <a:rPr i="1" lang="en-US" sz="1200">
                <a:solidFill>
                  <a:srgbClr val="7F7F7F"/>
                </a:solidFill>
              </a:rPr>
              <a:t>PEX</a:t>
            </a:r>
            <a:r>
              <a:rPr i="1" lang="en-US" sz="1200">
                <a:solidFill>
                  <a:srgbClr val="7F7F7F"/>
                </a:solidFill>
                <a:latin typeface="Arial"/>
                <a:ea typeface="Arial"/>
                <a:cs typeface="Arial"/>
                <a:sym typeface="Arial"/>
              </a:rPr>
              <a:t> verengt?</a:t>
            </a:r>
            <a:endParaRPr/>
          </a:p>
          <a:p>
            <a:pPr indent="0" lvl="0" marL="0" marR="0" rtl="0" algn="l">
              <a:spcBef>
                <a:spcPts val="0"/>
              </a:spcBef>
              <a:spcAft>
                <a:spcPts val="0"/>
              </a:spcAft>
              <a:buClr>
                <a:srgbClr val="7F7F7F"/>
              </a:buClr>
              <a:buSzPts val="1200"/>
              <a:buFont typeface="Noto Sans Symbols"/>
              <a:buNone/>
            </a:pPr>
            <a:r>
              <a:rPr lang="en-US" sz="1200">
                <a:solidFill>
                  <a:srgbClr val="7F7F7F"/>
                </a:solidFill>
                <a:latin typeface="Arial"/>
                <a:ea typeface="Arial"/>
                <a:cs typeface="Arial"/>
                <a:sym typeface="Arial"/>
              </a:rPr>
              <a:t>Der beeinträchtigte Zustand der Zonulae ermöglicht es der Linsen-Iris-Membran, sich nach vorne zu bewegen</a:t>
            </a:r>
            <a:endParaRPr/>
          </a:p>
          <a:p>
            <a:pPr indent="0" lvl="0" marL="0" marR="0" rtl="0" algn="l">
              <a:spcBef>
                <a:spcPts val="0"/>
              </a:spcBef>
              <a:spcAft>
                <a:spcPts val="0"/>
              </a:spcAft>
              <a:buClr>
                <a:schemeClr val="dk1"/>
              </a:buClr>
              <a:buSzPts val="1400"/>
              <a:buFont typeface="Noto Sans Symbols"/>
              <a:buNone/>
            </a:pPr>
            <a:r>
              <a:t/>
            </a:r>
            <a:endParaRPr i="1" sz="1400">
              <a:solidFill>
                <a:srgbClr val="7F7F7F"/>
              </a:solidFill>
              <a:latin typeface="Arial"/>
              <a:ea typeface="Arial"/>
              <a:cs typeface="Arial"/>
              <a:sym typeface="Arial"/>
            </a:endParaRPr>
          </a:p>
          <a:p>
            <a:pPr indent="0" lvl="0" marL="0" marR="0" rtl="0" algn="l">
              <a:spcBef>
                <a:spcPts val="0"/>
              </a:spcBef>
              <a:spcAft>
                <a:spcPts val="0"/>
              </a:spcAft>
              <a:buClr>
                <a:srgbClr val="7F7F7F"/>
              </a:buClr>
              <a:buSzPts val="1200"/>
              <a:buFont typeface="Noto Sans Symbols"/>
              <a:buNone/>
            </a:pPr>
            <a:r>
              <a:rPr i="1" lang="en-US" sz="1200">
                <a:solidFill>
                  <a:srgbClr val="7F7F7F"/>
                </a:solidFill>
                <a:latin typeface="Arial"/>
                <a:ea typeface="Arial"/>
                <a:cs typeface="Arial"/>
                <a:sym typeface="Arial"/>
              </a:rPr>
              <a:t>Bedeutet dies, dass es sich um eine </a:t>
            </a:r>
            <a:r>
              <a:rPr i="1" lang="en-US" sz="1200">
                <a:solidFill>
                  <a:srgbClr val="7F7F7F"/>
                </a:solidFill>
              </a:rPr>
              <a:t>PEX</a:t>
            </a:r>
            <a:r>
              <a:rPr i="1" lang="en-US" sz="1200">
                <a:solidFill>
                  <a:srgbClr val="7F7F7F"/>
                </a:solidFill>
                <a:latin typeface="Arial"/>
                <a:ea typeface="Arial"/>
                <a:cs typeface="Arial"/>
                <a:sym typeface="Arial"/>
              </a:rPr>
              <a:t>-Form des Glaukoms handelt?</a:t>
            </a:r>
            <a:endParaRPr/>
          </a:p>
          <a:p>
            <a:pPr indent="0" lvl="0" marL="0" marR="0" rtl="0" algn="l">
              <a:spcBef>
                <a:spcPts val="0"/>
              </a:spcBef>
              <a:spcAft>
                <a:spcPts val="0"/>
              </a:spcAft>
              <a:buClr>
                <a:srgbClr val="7F7F7F"/>
              </a:buClr>
              <a:buSzPts val="1200"/>
              <a:buFont typeface="Noto Sans Symbols"/>
              <a:buNone/>
            </a:pPr>
            <a:r>
              <a:rPr lang="en-US" sz="1200">
                <a:solidFill>
                  <a:srgbClr val="7F7F7F"/>
                </a:solidFill>
                <a:latin typeface="Arial"/>
                <a:ea typeface="Arial"/>
                <a:cs typeface="Arial"/>
                <a:sym typeface="Arial"/>
              </a:rPr>
              <a:t>Trotz des charakteristischen verengten Winkels ist dies nicht der Fall – es handelt sich um ein Offenwinkelglaukom (</a:t>
            </a:r>
            <a:r>
              <a:rPr b="1" lang="en-US" sz="1200">
                <a:solidFill>
                  <a:srgbClr val="0000FF"/>
                </a:solidFill>
              </a:rPr>
              <a:t>OWG</a:t>
            </a:r>
            <a:r>
              <a:rPr lang="en-US" sz="1200">
                <a:solidFill>
                  <a:srgbClr val="7F7F7F"/>
                </a:solidFill>
                <a:latin typeface="Arial"/>
                <a:ea typeface="Arial"/>
                <a:cs typeface="Arial"/>
                <a:sym typeface="Arial"/>
              </a:rPr>
              <a:t>)</a:t>
            </a:r>
            <a:endParaRPr/>
          </a:p>
        </p:txBody>
      </p:sp>
      <p:sp>
        <p:nvSpPr>
          <p:cNvPr id="313" name="Google Shape;313;p16"/>
          <p:cNvSpPr/>
          <p:nvPr/>
        </p:nvSpPr>
        <p:spPr>
          <a:xfrm>
            <a:off x="3060175" y="2757500"/>
            <a:ext cx="1066800" cy="533400"/>
          </a:xfrm>
          <a:prstGeom prst="ellipse">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4" name="Google Shape;314;p16"/>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A</a:t>
            </a:r>
            <a:endParaRPr/>
          </a:p>
        </p:txBody>
      </p:sp>
      <p:sp>
        <p:nvSpPr>
          <p:cNvPr id="315" name="Google Shape;315;p16"/>
          <p:cNvSpPr txBox="1"/>
          <p:nvPr/>
        </p:nvSpPr>
        <p:spPr>
          <a:xfrm>
            <a:off x="1918252" y="4046222"/>
            <a:ext cx="5430000" cy="13494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Clr>
                <a:srgbClr val="0000FF"/>
              </a:buClr>
              <a:buSzPts val="1200"/>
              <a:buFont typeface="Noto Sans Symbols"/>
              <a:buNone/>
            </a:pPr>
            <a:r>
              <a:rPr i="1" lang="en-US" sz="1200">
                <a:solidFill>
                  <a:srgbClr val="0000FF"/>
                </a:solidFill>
                <a:latin typeface="Arial"/>
                <a:ea typeface="Arial"/>
                <a:cs typeface="Arial"/>
                <a:sym typeface="Arial"/>
              </a:rPr>
              <a:t>Bedeutet </a:t>
            </a:r>
            <a:r>
              <a:rPr lang="en-US" sz="1200">
                <a:solidFill>
                  <a:srgbClr val="0000FF"/>
                </a:solidFill>
                <a:latin typeface="Arial"/>
                <a:ea typeface="Arial"/>
                <a:cs typeface="Arial"/>
                <a:sym typeface="Arial"/>
              </a:rPr>
              <a:t>dies</a:t>
            </a:r>
            <a:r>
              <a:rPr i="1" lang="en-US" sz="1200">
                <a:solidFill>
                  <a:srgbClr val="0000FF"/>
                </a:solidFill>
                <a:latin typeface="Arial"/>
                <a:ea typeface="Arial"/>
                <a:cs typeface="Arial"/>
                <a:sym typeface="Arial"/>
              </a:rPr>
              <a:t> also, dass </a:t>
            </a:r>
            <a:r>
              <a:rPr i="1" lang="en-US" sz="1200">
                <a:solidFill>
                  <a:srgbClr val="0000FF"/>
                </a:solidFill>
              </a:rPr>
              <a:t>PEX</a:t>
            </a:r>
            <a:r>
              <a:rPr i="1" lang="en-US" sz="1200">
                <a:solidFill>
                  <a:srgbClr val="0000FF"/>
                </a:solidFill>
                <a:latin typeface="Arial"/>
                <a:ea typeface="Arial"/>
                <a:cs typeface="Arial"/>
                <a:sym typeface="Arial"/>
              </a:rPr>
              <a:t> eine Form des </a:t>
            </a:r>
            <a:r>
              <a:rPr i="1" lang="en-US" sz="1200">
                <a:solidFill>
                  <a:srgbClr val="0000FF"/>
                </a:solidFill>
              </a:rPr>
              <a:t>POWG</a:t>
            </a:r>
            <a:r>
              <a:rPr i="1" lang="en-US" sz="1200">
                <a:solidFill>
                  <a:srgbClr val="0000FF"/>
                </a:solidFill>
                <a:latin typeface="Arial"/>
                <a:ea typeface="Arial"/>
                <a:cs typeface="Arial"/>
                <a:sym typeface="Arial"/>
              </a:rPr>
              <a:t> ist?</a:t>
            </a:r>
            <a:endParaRPr/>
          </a:p>
          <a:p>
            <a:pPr indent="0" lvl="0" marL="0" marR="0" rtl="0" algn="l">
              <a:spcBef>
                <a:spcPts val="0"/>
              </a:spcBef>
              <a:spcAft>
                <a:spcPts val="0"/>
              </a:spcAft>
              <a:buClr>
                <a:srgbClr val="0000FF"/>
              </a:buClr>
              <a:buSzPts val="1200"/>
              <a:buFont typeface="Noto Sans Symbols"/>
              <a:buNone/>
            </a:pPr>
            <a:r>
              <a:rPr lang="en-US" sz="1200">
                <a:solidFill>
                  <a:srgbClr val="0000FF"/>
                </a:solidFill>
                <a:latin typeface="Arial"/>
                <a:ea typeface="Arial"/>
                <a:cs typeface="Arial"/>
                <a:sym typeface="Arial"/>
              </a:rPr>
              <a:t>Es gibt keine „Form des </a:t>
            </a:r>
            <a:r>
              <a:rPr lang="en-US" sz="1200">
                <a:solidFill>
                  <a:srgbClr val="0000FF"/>
                </a:solidFill>
              </a:rPr>
              <a:t>POWG</a:t>
            </a:r>
            <a:r>
              <a:rPr lang="en-US" sz="1200">
                <a:solidFill>
                  <a:srgbClr val="0000FF"/>
                </a:solidFill>
                <a:latin typeface="Arial"/>
                <a:ea typeface="Arial"/>
                <a:cs typeface="Arial"/>
                <a:sym typeface="Arial"/>
              </a:rPr>
              <a:t>“. Ein Glaukom ist genau dann ein </a:t>
            </a:r>
            <a:r>
              <a:rPr lang="en-US" sz="1200">
                <a:solidFill>
                  <a:srgbClr val="0000FF"/>
                </a:solidFill>
              </a:rPr>
              <a:t>POWG</a:t>
            </a:r>
            <a:r>
              <a:rPr lang="en-US" sz="1200">
                <a:solidFill>
                  <a:srgbClr val="0000FF"/>
                </a:solidFill>
                <a:latin typeface="Arial"/>
                <a:ea typeface="Arial"/>
                <a:cs typeface="Arial"/>
                <a:sym typeface="Arial"/>
              </a:rPr>
              <a:t>, wenn 1) der Winkel offen ist (logisch) und 2) keine Begleiterkrankung vorliegt. </a:t>
            </a:r>
            <a:r>
              <a:rPr lang="en-US" sz="1200">
                <a:solidFill>
                  <a:srgbClr val="FFFF84"/>
                </a:solidFill>
                <a:latin typeface="Arial"/>
                <a:ea typeface="Arial"/>
                <a:cs typeface="Arial"/>
                <a:sym typeface="Arial"/>
              </a:rPr>
              <a:t>Kurz gesagt: </a:t>
            </a:r>
            <a:r>
              <a:rPr lang="en-US" sz="1200">
                <a:solidFill>
                  <a:srgbClr val="FFFF84"/>
                </a:solidFill>
              </a:rPr>
              <a:t>POWG</a:t>
            </a:r>
            <a:r>
              <a:rPr lang="en-US" sz="1200">
                <a:solidFill>
                  <a:srgbClr val="FFFF84"/>
                </a:solidFill>
                <a:latin typeface="Arial"/>
                <a:ea typeface="Arial"/>
                <a:cs typeface="Arial"/>
                <a:sym typeface="Arial"/>
              </a:rPr>
              <a:t> ist eine </a:t>
            </a:r>
            <a:r>
              <a:rPr b="1" lang="en-US" sz="1200">
                <a:solidFill>
                  <a:srgbClr val="FFFF84"/>
                </a:solidFill>
                <a:latin typeface="Arial"/>
                <a:ea typeface="Arial"/>
                <a:cs typeface="Arial"/>
                <a:sym typeface="Arial"/>
              </a:rPr>
              <a:t>Ausschlussdiagnose</a:t>
            </a:r>
            <a:r>
              <a:rPr lang="en-US" sz="1200">
                <a:solidFill>
                  <a:srgbClr val="FFFF84"/>
                </a:solidFill>
                <a:latin typeface="Arial"/>
                <a:ea typeface="Arial"/>
                <a:cs typeface="Arial"/>
                <a:sym typeface="Arial"/>
              </a:rPr>
              <a:t>.</a:t>
            </a:r>
            <a:endParaRPr/>
          </a:p>
          <a:p>
            <a:pPr indent="0" lvl="0" marL="0" marR="0" rtl="0" algn="l">
              <a:spcBef>
                <a:spcPts val="0"/>
              </a:spcBef>
              <a:spcAft>
                <a:spcPts val="0"/>
              </a:spcAft>
              <a:buClr>
                <a:schemeClr val="dk1"/>
              </a:buClr>
              <a:buSzPts val="1400"/>
              <a:buFont typeface="Noto Sans Symbols"/>
              <a:buNone/>
            </a:pPr>
            <a:r>
              <a:t/>
            </a:r>
            <a:endParaRPr i="1" sz="1400">
              <a:solidFill>
                <a:srgbClr val="FFFF84"/>
              </a:solidFill>
              <a:latin typeface="Arial"/>
              <a:ea typeface="Arial"/>
              <a:cs typeface="Arial"/>
              <a:sym typeface="Arial"/>
            </a:endParaRPr>
          </a:p>
          <a:p>
            <a:pPr indent="0" lvl="0" marL="0" marR="0" rtl="0" algn="l">
              <a:spcBef>
                <a:spcPts val="0"/>
              </a:spcBef>
              <a:spcAft>
                <a:spcPts val="0"/>
              </a:spcAft>
              <a:buClr>
                <a:srgbClr val="FFFF84"/>
              </a:buClr>
              <a:buSzPts val="1200"/>
              <a:buFont typeface="Noto Sans Symbols"/>
              <a:buNone/>
            </a:pPr>
            <a:r>
              <a:rPr i="1" lang="en-US" sz="1200">
                <a:solidFill>
                  <a:srgbClr val="FFFF84"/>
                </a:solidFill>
                <a:latin typeface="Arial"/>
                <a:ea typeface="Arial"/>
                <a:cs typeface="Arial"/>
                <a:sym typeface="Arial"/>
              </a:rPr>
              <a:t>Wenn </a:t>
            </a:r>
            <a:r>
              <a:rPr i="1" lang="en-US" sz="1200">
                <a:solidFill>
                  <a:srgbClr val="FFFF84"/>
                </a:solidFill>
              </a:rPr>
              <a:t>PEX</a:t>
            </a:r>
            <a:r>
              <a:rPr i="1" lang="en-US" sz="1200">
                <a:solidFill>
                  <a:srgbClr val="FFFF84"/>
                </a:solidFill>
                <a:latin typeface="Arial"/>
                <a:ea typeface="Arial"/>
                <a:cs typeface="Arial"/>
                <a:sym typeface="Arial"/>
              </a:rPr>
              <a:t> kein </a:t>
            </a:r>
            <a:r>
              <a:rPr i="1" lang="en-US" sz="1200">
                <a:solidFill>
                  <a:srgbClr val="FFFF84"/>
                </a:solidFill>
              </a:rPr>
              <a:t>POWG</a:t>
            </a:r>
            <a:r>
              <a:rPr i="1" lang="en-US" sz="1200">
                <a:solidFill>
                  <a:srgbClr val="FFFF84"/>
                </a:solidFill>
                <a:latin typeface="Arial"/>
                <a:ea typeface="Arial"/>
                <a:cs typeface="Arial"/>
                <a:sym typeface="Arial"/>
              </a:rPr>
              <a:t> ist, was ist es dann?</a:t>
            </a:r>
            <a:endParaRPr/>
          </a:p>
          <a:p>
            <a:pPr indent="0" lvl="0" marL="0" marR="0" rtl="0" algn="l">
              <a:spcBef>
                <a:spcPts val="0"/>
              </a:spcBef>
              <a:spcAft>
                <a:spcPts val="0"/>
              </a:spcAft>
              <a:buClr>
                <a:srgbClr val="FFFF84"/>
              </a:buClr>
              <a:buSzPts val="1200"/>
              <a:buFont typeface="Noto Sans Symbols"/>
              <a:buNone/>
            </a:pPr>
            <a:r>
              <a:rPr lang="en-US" sz="1200">
                <a:solidFill>
                  <a:srgbClr val="FFFF84"/>
                </a:solidFill>
                <a:latin typeface="Arial"/>
                <a:ea typeface="Arial"/>
                <a:cs typeface="Arial"/>
                <a:sym typeface="Arial"/>
              </a:rPr>
              <a:t>Es ist eine Form des </a:t>
            </a:r>
            <a:r>
              <a:rPr b="1" lang="en-US" sz="1200">
                <a:solidFill>
                  <a:srgbClr val="FFFF84"/>
                </a:solidFill>
                <a:latin typeface="Arial"/>
                <a:ea typeface="Arial"/>
                <a:cs typeface="Arial"/>
                <a:sym typeface="Arial"/>
              </a:rPr>
              <a:t>sekundären </a:t>
            </a:r>
            <a:r>
              <a:rPr lang="en-US" sz="1200">
                <a:solidFill>
                  <a:srgbClr val="FFFF84"/>
                </a:solidFill>
              </a:rPr>
              <a:t>OWG</a:t>
            </a:r>
            <a:endParaRPr/>
          </a:p>
        </p:txBody>
      </p:sp>
      <p:sp>
        <p:nvSpPr>
          <p:cNvPr id="316" name="Google Shape;316;p16"/>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 </a:t>
            </a:r>
            <a:r>
              <a:rPr b="1" lang="en-US" sz="1200">
                <a:solidFill>
                  <a:schemeClr val="dk1"/>
                </a:solidFill>
                <a:latin typeface="Arial"/>
                <a:ea typeface="Arial"/>
                <a:cs typeface="Arial"/>
                <a:sym typeface="Arial"/>
              </a:rPr>
              <a:t>FITB</a:t>
            </a:r>
            <a:endParaRPr/>
          </a:p>
        </p:txBody>
      </p:sp>
    </p:spTree>
  </p:cSld>
  <p:clrMapOvr>
    <a:masterClrMapping/>
  </p:clrMapOvr>
</p:sld>
</file>

<file path=ppt/slides/slide1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2" name="Shape 1992"/>
        <p:cNvGrpSpPr/>
        <p:nvPr/>
      </p:nvGrpSpPr>
      <p:grpSpPr>
        <a:xfrm>
          <a:off x="0" y="0"/>
          <a:ext cx="0" cy="0"/>
          <a:chOff x="0" y="0"/>
          <a:chExt cx="0" cy="0"/>
        </a:xfrm>
      </p:grpSpPr>
      <p:sp>
        <p:nvSpPr>
          <p:cNvPr id="1993" name="Google Shape;1993;p160"/>
          <p:cNvSpPr txBox="1"/>
          <p:nvPr/>
        </p:nvSpPr>
        <p:spPr>
          <a:xfrm>
            <a:off x="178257" y="981670"/>
            <a:ext cx="8786511" cy="923330"/>
          </a:xfrm>
          <a:prstGeom prst="rect">
            <a:avLst/>
          </a:prstGeom>
          <a:solidFill>
            <a:srgbClr val="C8C860"/>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i="1" lang="en-US" sz="1200">
                <a:solidFill>
                  <a:srgbClr val="0000FF"/>
                </a:solidFill>
                <a:latin typeface="Arial"/>
                <a:ea typeface="Arial"/>
                <a:cs typeface="Arial"/>
                <a:sym typeface="Arial"/>
              </a:rPr>
              <a:t>Das Krankheitsbild eines jungen Erwachsenen mit episodischen einseitigen Schmerzen, verschwommenem Sehen und Halos sowie einem deutlich erhöhten Augeninnendruck sollte an eine andere Erkrankung denken lassen – um </a:t>
            </a:r>
            <a:r>
              <a:rPr i="1" lang="en-US" sz="1200">
                <a:solidFill>
                  <a:srgbClr val="0000FF"/>
                </a:solidFill>
                <a:latin typeface="Arial"/>
                <a:ea typeface="Arial"/>
                <a:cs typeface="Arial"/>
                <a:sym typeface="Arial"/>
                <a:extLst>
                  <a:ext uri="http://customooxmlschemas.google.com/">
                    <go:slidesCustomData xmlns:go="http://customooxmlschemas.google.com/" textRoundtripDataId="87"/>
                  </a:ext>
                </a:extLst>
              </a:rPr>
              <a:t>welche</a:t>
            </a:r>
            <a:r>
              <a:rPr i="1" lang="en-US" sz="1200">
                <a:solidFill>
                  <a:srgbClr val="0000FF"/>
                </a:solidFill>
                <a:latin typeface="Arial"/>
                <a:ea typeface="Arial"/>
                <a:cs typeface="Arial"/>
                <a:sym typeface="Arial"/>
              </a:rPr>
              <a:t> handelt es sich?</a:t>
            </a:r>
            <a:endParaRPr/>
          </a:p>
          <a:p>
            <a:pPr indent="0" lvl="0" marL="0" marR="0" rtl="0" algn="l">
              <a:spcBef>
                <a:spcPts val="0"/>
              </a:spcBef>
              <a:spcAft>
                <a:spcPts val="0"/>
              </a:spcAft>
              <a:buNone/>
            </a:pPr>
            <a:r>
              <a:rPr b="1" lang="en-US" sz="1200">
                <a:solidFill>
                  <a:srgbClr val="0000FF"/>
                </a:solidFill>
                <a:latin typeface="Arial"/>
                <a:ea typeface="Arial"/>
                <a:cs typeface="Arial"/>
                <a:sym typeface="Arial"/>
              </a:rPr>
              <a:t>Posner-Schlossman-Syndrom</a:t>
            </a:r>
            <a:r>
              <a:rPr lang="en-US" sz="1200">
                <a:solidFill>
                  <a:srgbClr val="0000FF"/>
                </a:solidFill>
                <a:latin typeface="Arial"/>
                <a:ea typeface="Arial"/>
                <a:cs typeface="Arial"/>
                <a:sym typeface="Arial"/>
              </a:rPr>
              <a:t> </a:t>
            </a:r>
            <a:endParaRPr b="1" sz="1800">
              <a:solidFill>
                <a:srgbClr val="0000FF"/>
              </a:solidFill>
              <a:latin typeface="Arial"/>
              <a:ea typeface="Arial"/>
              <a:cs typeface="Arial"/>
              <a:sym typeface="Arial"/>
            </a:endParaRPr>
          </a:p>
        </p:txBody>
      </p:sp>
      <p:sp>
        <p:nvSpPr>
          <p:cNvPr id="1994" name="Google Shape;1994;p160"/>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A</a:t>
            </a:r>
            <a:endParaRPr/>
          </a:p>
        </p:txBody>
      </p:sp>
    </p:spTree>
  </p:cSld>
  <p:clrMapOvr>
    <a:masterClrMapping/>
  </p:clrMapOvr>
</p:sld>
</file>

<file path=ppt/slides/slide1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8" name="Shape 1998"/>
        <p:cNvGrpSpPr/>
        <p:nvPr/>
      </p:nvGrpSpPr>
      <p:grpSpPr>
        <a:xfrm>
          <a:off x="0" y="0"/>
          <a:ext cx="0" cy="0"/>
          <a:chOff x="0" y="0"/>
          <a:chExt cx="0" cy="0"/>
        </a:xfrm>
      </p:grpSpPr>
      <p:sp>
        <p:nvSpPr>
          <p:cNvPr id="1999" name="Google Shape;1999;p161"/>
          <p:cNvSpPr txBox="1"/>
          <p:nvPr/>
        </p:nvSpPr>
        <p:spPr>
          <a:xfrm>
            <a:off x="4626608" y="1981201"/>
            <a:ext cx="2571538" cy="430887"/>
          </a:xfrm>
          <a:prstGeom prst="rect">
            <a:avLst/>
          </a:prstGeom>
          <a:no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lang="en-US" sz="1200">
                <a:solidFill>
                  <a:srgbClr val="0000FF"/>
                </a:solidFill>
                <a:latin typeface="Arial"/>
                <a:ea typeface="Arial"/>
                <a:cs typeface="Arial"/>
                <a:sym typeface="Arial"/>
              </a:rPr>
              <a:t>Nichtgranulomatös</a:t>
            </a:r>
            <a:endParaRPr sz="2200">
              <a:solidFill>
                <a:srgbClr val="0000FF"/>
              </a:solidFill>
              <a:latin typeface="Arial"/>
              <a:ea typeface="Arial"/>
              <a:cs typeface="Arial"/>
              <a:sym typeface="Arial"/>
            </a:endParaRPr>
          </a:p>
        </p:txBody>
      </p:sp>
      <p:sp>
        <p:nvSpPr>
          <p:cNvPr id="2000" name="Google Shape;2000;p161"/>
          <p:cNvSpPr txBox="1"/>
          <p:nvPr/>
        </p:nvSpPr>
        <p:spPr>
          <a:xfrm>
            <a:off x="178257" y="990443"/>
            <a:ext cx="8786400" cy="579900"/>
          </a:xfrm>
          <a:prstGeom prst="rect">
            <a:avLst/>
          </a:prstGeom>
          <a:solidFill>
            <a:srgbClr val="C8C860"/>
          </a:solidFill>
          <a:ln>
            <a:noFill/>
          </a:ln>
        </p:spPr>
        <p:txBody>
          <a:bodyPr anchorCtr="0" anchor="t" bIns="12700" lIns="25400" spcFirstLastPara="1" rIns="25400" wrap="square" tIns="12700">
            <a:spAutoFit/>
          </a:bodyPr>
          <a:lstStyle/>
          <a:p>
            <a:pPr indent="0" lvl="0" marL="0" rtl="0" algn="l">
              <a:spcBef>
                <a:spcPts val="0"/>
              </a:spcBef>
              <a:spcAft>
                <a:spcPts val="0"/>
              </a:spcAft>
              <a:buClr>
                <a:schemeClr val="dk1"/>
              </a:buClr>
              <a:buFont typeface="Arial"/>
              <a:buNone/>
            </a:pPr>
            <a:r>
              <a:rPr i="1" lang="en-US" sz="1200">
                <a:solidFill>
                  <a:srgbClr val="0000FF"/>
                </a:solidFill>
              </a:rPr>
              <a:t>Das Krankheitsbild eines jungen Erwachsenen mit episodischen einseitigen Schmerzen, verschwommenem Sehen und Halos sowie einem deutlich erhöhten Augeninnendruck sollte an eine andere Erkrankung denken lassen – um </a:t>
            </a:r>
            <a:r>
              <a:rPr i="1" lang="en-US" sz="1200">
                <a:solidFill>
                  <a:srgbClr val="0000FF"/>
                </a:solidFill>
                <a:extLst>
                  <a:ext uri="http://customooxmlschemas.google.com/">
                    <go:slidesCustomData xmlns:go="http://customooxmlschemas.google.com/" textRoundtripDataId="88"/>
                  </a:ext>
                </a:extLst>
              </a:rPr>
              <a:t>welche</a:t>
            </a:r>
            <a:r>
              <a:rPr i="1" lang="en-US" sz="1200">
                <a:solidFill>
                  <a:srgbClr val="0000FF"/>
                </a:solidFill>
              </a:rPr>
              <a:t> handelt es sich?</a:t>
            </a:r>
            <a:endParaRPr>
              <a:solidFill>
                <a:schemeClr val="dk1"/>
              </a:solidFill>
            </a:endParaRPr>
          </a:p>
          <a:p>
            <a:pPr indent="0" lvl="0" marL="0" rtl="0" algn="l">
              <a:spcBef>
                <a:spcPts val="0"/>
              </a:spcBef>
              <a:spcAft>
                <a:spcPts val="0"/>
              </a:spcAft>
              <a:buClr>
                <a:schemeClr val="dk1"/>
              </a:buClr>
              <a:buFont typeface="Arial"/>
              <a:buNone/>
            </a:pPr>
            <a:r>
              <a:rPr b="1" lang="en-US" sz="1200">
                <a:solidFill>
                  <a:srgbClr val="0000FF"/>
                </a:solidFill>
              </a:rPr>
              <a:t>Posner-Schlossman-Syndrom</a:t>
            </a:r>
            <a:r>
              <a:rPr lang="en-US" sz="1200">
                <a:solidFill>
                  <a:srgbClr val="0000FF"/>
                </a:solidFill>
              </a:rPr>
              <a:t> </a:t>
            </a:r>
            <a:endParaRPr i="1" sz="1200">
              <a:solidFill>
                <a:srgbClr val="0000FF"/>
              </a:solidFill>
            </a:endParaRPr>
          </a:p>
        </p:txBody>
      </p:sp>
      <p:graphicFrame>
        <p:nvGraphicFramePr>
          <p:cNvPr id="2001" name="Google Shape;2001;p161"/>
          <p:cNvGraphicFramePr/>
          <p:nvPr/>
        </p:nvGraphicFramePr>
        <p:xfrm>
          <a:off x="243618" y="2518533"/>
          <a:ext cx="3000000" cy="3000000"/>
        </p:xfrm>
        <a:graphic>
          <a:graphicData uri="http://schemas.openxmlformats.org/drawingml/2006/table">
            <a:tbl>
              <a:tblPr bandRow="1" firstRow="1">
                <a:noFill/>
                <a:tableStyleId>{5F2907C9-6ACA-4F95-B2FA-3E911253BBE3}</a:tableStyleId>
              </a:tblPr>
              <a:tblGrid>
                <a:gridCol w="2907050"/>
                <a:gridCol w="2907050"/>
                <a:gridCol w="2907050"/>
              </a:tblGrid>
              <a:tr h="370850">
                <a:tc>
                  <a:txBody>
                    <a:bodyPr/>
                    <a:lstStyle/>
                    <a:p>
                      <a:pPr indent="0" lvl="0" marL="0" marR="0" rtl="0" algn="ctr">
                        <a:spcBef>
                          <a:spcPts val="0"/>
                        </a:spcBef>
                        <a:spcAft>
                          <a:spcPts val="0"/>
                        </a:spcAft>
                        <a:buNone/>
                      </a:pPr>
                      <a:r>
                        <a:rPr b="1" lang="en-US" sz="1200" u="none" cap="none" strike="noStrike">
                          <a:solidFill>
                            <a:schemeClr val="dk1"/>
                          </a:solidFill>
                        </a:rPr>
                        <a:t>Geschlechtsprävalenz</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FFFF47"/>
                          </a:solidFill>
                        </a:rPr>
                        <a:t>Keine</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FFFF47"/>
                          </a:solidFill>
                        </a:rPr>
                        <a:t>Männlich</a:t>
                      </a:r>
                      <a:endParaRPr/>
                    </a:p>
                  </a:txBody>
                  <a:tcPr marT="45725" marB="45725" marR="91450" marL="91450" anchor="ctr">
                    <a:solidFill>
                      <a:srgbClr val="FFFF47"/>
                    </a:solidFill>
                  </a:tcPr>
                </a:tc>
              </a:tr>
              <a:tr h="370850">
                <a:tc>
                  <a:txBody>
                    <a:bodyPr/>
                    <a:lstStyle/>
                    <a:p>
                      <a:pPr indent="0" lvl="0" marL="0" marR="0" rtl="0" algn="ctr">
                        <a:spcBef>
                          <a:spcPts val="0"/>
                        </a:spcBef>
                        <a:spcAft>
                          <a:spcPts val="0"/>
                        </a:spcAft>
                        <a:buNone/>
                      </a:pPr>
                      <a:r>
                        <a:rPr b="1" lang="en-US" sz="1200" u="none" cap="none" strike="noStrike">
                          <a:solidFill>
                            <a:srgbClr val="FFFF47"/>
                          </a:solidFill>
                        </a:rPr>
                        <a:t>Refraktionsstatus</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FFFF47"/>
                          </a:solidFill>
                        </a:rPr>
                        <a:t>Keine Tendenz</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FFFF47"/>
                          </a:solidFill>
                        </a:rPr>
                        <a:t>Kurzsichtig</a:t>
                      </a:r>
                      <a:endParaRPr/>
                    </a:p>
                  </a:txBody>
                  <a:tcPr marT="45725" marB="45725" marR="91450" marL="91450" anchor="ctr">
                    <a:solidFill>
                      <a:srgbClr val="FFFF47"/>
                    </a:solidFill>
                  </a:tcPr>
                </a:tc>
              </a:tr>
              <a:tr h="370850">
                <a:tc>
                  <a:txBody>
                    <a:bodyPr/>
                    <a:lstStyle/>
                    <a:p>
                      <a:pPr indent="0" lvl="0" marL="0" marR="0" rtl="0" algn="ctr">
                        <a:spcBef>
                          <a:spcPts val="0"/>
                        </a:spcBef>
                        <a:spcAft>
                          <a:spcPts val="0"/>
                        </a:spcAft>
                        <a:buNone/>
                      </a:pPr>
                      <a:r>
                        <a:rPr b="1" lang="en-US" sz="1200" u="none" cap="none" strike="noStrike">
                          <a:solidFill>
                            <a:srgbClr val="FFFF47"/>
                          </a:solidFill>
                        </a:rPr>
                        <a:t>Auslösende Faktoren</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FFFF47"/>
                          </a:solidFill>
                        </a:rPr>
                        <a:t>Keine</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FFFF47"/>
                          </a:solidFill>
                        </a:rPr>
                        <a:t>Körperliche Anstrengung; emotionales Ereignis</a:t>
                      </a:r>
                      <a:endParaRPr/>
                    </a:p>
                  </a:txBody>
                  <a:tcPr marT="45725" marB="45725" marR="91450" marL="91450" anchor="ctr">
                    <a:solidFill>
                      <a:srgbClr val="FFFF47"/>
                    </a:solidFill>
                  </a:tcPr>
                </a:tc>
              </a:tr>
              <a:tr h="370850">
                <a:tc>
                  <a:txBody>
                    <a:bodyPr/>
                    <a:lstStyle/>
                    <a:p>
                      <a:pPr indent="0" lvl="0" marL="0" marR="0" rtl="0" algn="ctr">
                        <a:spcBef>
                          <a:spcPts val="0"/>
                        </a:spcBef>
                        <a:spcAft>
                          <a:spcPts val="0"/>
                        </a:spcAft>
                        <a:buNone/>
                      </a:pPr>
                      <a:r>
                        <a:rPr b="1" lang="en-US" sz="1200" u="none" cap="none" strike="noStrike">
                          <a:solidFill>
                            <a:srgbClr val="FFFF47"/>
                          </a:solidFill>
                        </a:rPr>
                        <a:t>Endothelbefunde</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lang="en-US" sz="1200">
                          <a:solidFill>
                            <a:srgbClr val="FFFF47"/>
                          </a:solidFill>
                        </a:rPr>
                        <a:t>KP (Keratic precipitate)</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FFFF47"/>
                          </a:solidFill>
                        </a:rPr>
                        <a:t>Krukenberg-Spindel</a:t>
                      </a:r>
                      <a:endParaRPr/>
                    </a:p>
                  </a:txBody>
                  <a:tcPr marT="45725" marB="45725" marR="91450" marL="91450" anchor="ctr">
                    <a:solidFill>
                      <a:srgbClr val="FFFF47"/>
                    </a:solidFill>
                  </a:tcPr>
                </a:tc>
              </a:tr>
              <a:tr h="370850">
                <a:tc>
                  <a:txBody>
                    <a:bodyPr/>
                    <a:lstStyle/>
                    <a:p>
                      <a:pPr indent="0" lvl="0" marL="0" marR="0" rtl="0" algn="ctr">
                        <a:spcBef>
                          <a:spcPts val="0"/>
                        </a:spcBef>
                        <a:spcAft>
                          <a:spcPts val="0"/>
                        </a:spcAft>
                        <a:buNone/>
                      </a:pPr>
                      <a:r>
                        <a:rPr b="1" lang="en-US" sz="1200">
                          <a:solidFill>
                            <a:srgbClr val="FFFF47"/>
                          </a:solidFill>
                        </a:rPr>
                        <a:t>VK-</a:t>
                      </a:r>
                      <a:r>
                        <a:rPr b="1" lang="en-US" sz="1200" u="none" cap="none" strike="noStrike">
                          <a:solidFill>
                            <a:srgbClr val="FFFF47"/>
                          </a:solidFill>
                        </a:rPr>
                        <a:t>Befunde</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lang="en-US" sz="1200">
                          <a:solidFill>
                            <a:srgbClr val="FFFF47"/>
                          </a:solidFill>
                        </a:rPr>
                        <a:t>Zellen</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FFFF47"/>
                          </a:solidFill>
                        </a:rPr>
                        <a:t>Pigment</a:t>
                      </a:r>
                      <a:endParaRPr/>
                    </a:p>
                  </a:txBody>
                  <a:tcPr marT="45725" marB="45725" marR="91450" marL="91450" anchor="ctr">
                    <a:solidFill>
                      <a:srgbClr val="FFFF47"/>
                    </a:solidFill>
                  </a:tcPr>
                </a:tc>
              </a:tr>
              <a:tr h="370850">
                <a:tc>
                  <a:txBody>
                    <a:bodyPr/>
                    <a:lstStyle/>
                    <a:p>
                      <a:pPr indent="0" lvl="0" marL="0" marR="0" rtl="0" algn="ctr">
                        <a:spcBef>
                          <a:spcPts val="0"/>
                        </a:spcBef>
                        <a:spcAft>
                          <a:spcPts val="0"/>
                        </a:spcAft>
                        <a:buNone/>
                      </a:pPr>
                      <a:r>
                        <a:rPr b="1" lang="en-US" sz="1200" u="none" cap="none" strike="noStrike">
                          <a:solidFill>
                            <a:srgbClr val="FFFF47"/>
                          </a:solidFill>
                        </a:rPr>
                        <a:t>Gonioskopische Befunde</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FFFF47"/>
                          </a:solidFill>
                        </a:rPr>
                        <a:t>Möglicherweise „KP“</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lang="en-US" sz="1200">
                          <a:solidFill>
                            <a:srgbClr val="FFFF47"/>
                          </a:solidFill>
                        </a:rPr>
                        <a:t>Starke Pigmentierung des Trabekelmaschenwerks</a:t>
                      </a:r>
                      <a:r>
                        <a:rPr b="0" lang="en-US" sz="1200" u="none" cap="none" strike="noStrike">
                          <a:solidFill>
                            <a:srgbClr val="FFFF47"/>
                          </a:solidFill>
                        </a:rPr>
                        <a:t>; +/- Sampaolesi-Linie</a:t>
                      </a:r>
                      <a:endParaRPr/>
                    </a:p>
                  </a:txBody>
                  <a:tcPr marT="45725" marB="45725" marR="91450" marL="91450" anchor="ctr">
                    <a:solidFill>
                      <a:srgbClr val="FFFF47"/>
                    </a:solidFill>
                  </a:tcPr>
                </a:tc>
              </a:tr>
              <a:tr h="370850">
                <a:tc>
                  <a:txBody>
                    <a:bodyPr/>
                    <a:lstStyle/>
                    <a:p>
                      <a:pPr indent="0" lvl="0" marL="0" marR="0" rtl="0" algn="ctr">
                        <a:spcBef>
                          <a:spcPts val="0"/>
                        </a:spcBef>
                        <a:spcAft>
                          <a:spcPts val="0"/>
                        </a:spcAft>
                        <a:buNone/>
                      </a:pPr>
                      <a:r>
                        <a:rPr b="1" lang="en-US" sz="1200" u="none" cap="none" strike="noStrike">
                          <a:solidFill>
                            <a:srgbClr val="FFFF47"/>
                          </a:solidFill>
                        </a:rPr>
                        <a:t>Befunde an der Iris</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FFFF47"/>
                          </a:solidFill>
                        </a:rPr>
                        <a:t>Keine</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lang="en-US" sz="1200">
                          <a:solidFill>
                            <a:srgbClr val="FFFF47"/>
                          </a:solidFill>
                        </a:rPr>
                        <a:t>Radiär, mittlere Peripherie</a:t>
                      </a:r>
                      <a:r>
                        <a:rPr b="0" lang="en-US" sz="1200" u="none" cap="none" strike="noStrike">
                          <a:solidFill>
                            <a:srgbClr val="FFFF47"/>
                          </a:solidFill>
                        </a:rPr>
                        <a:t>e TID; konkave Wölbung</a:t>
                      </a:r>
                      <a:endParaRPr/>
                    </a:p>
                  </a:txBody>
                  <a:tcPr marT="45725" marB="45725" marR="91450" marL="91450" anchor="ctr">
                    <a:solidFill>
                      <a:srgbClr val="FFFF47"/>
                    </a:solidFill>
                  </a:tcPr>
                </a:tc>
              </a:tr>
              <a:tr h="370850">
                <a:tc>
                  <a:txBody>
                    <a:bodyPr/>
                    <a:lstStyle/>
                    <a:p>
                      <a:pPr indent="0" lvl="0" marL="0" marR="0" rtl="0" algn="ctr">
                        <a:spcBef>
                          <a:spcPts val="0"/>
                        </a:spcBef>
                        <a:spcAft>
                          <a:spcPts val="0"/>
                        </a:spcAft>
                        <a:buNone/>
                      </a:pPr>
                      <a:r>
                        <a:rPr b="1" lang="en-US" sz="1200" u="none" cap="none" strike="noStrike">
                          <a:solidFill>
                            <a:srgbClr val="FFFF47"/>
                          </a:solidFill>
                        </a:rPr>
                        <a:t>Befunde der Linse</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FFFF47"/>
                          </a:solidFill>
                        </a:rPr>
                        <a:t>Keine</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FFFF47"/>
                          </a:solidFill>
                        </a:rPr>
                        <a:t>Scheie-Streifen</a:t>
                      </a:r>
                      <a:endParaRPr b="0" sz="1600" u="none" cap="none" strike="noStrike">
                        <a:solidFill>
                          <a:srgbClr val="FFFF47"/>
                        </a:solidFill>
                      </a:endParaRPr>
                    </a:p>
                  </a:txBody>
                  <a:tcPr marT="45725" marB="45725" marR="91450" marL="91450" anchor="ctr">
                    <a:solidFill>
                      <a:srgbClr val="FFFF47"/>
                    </a:solidFill>
                  </a:tcPr>
                </a:tc>
              </a:tr>
            </a:tbl>
          </a:graphicData>
        </a:graphic>
      </p:graphicFrame>
      <p:graphicFrame>
        <p:nvGraphicFramePr>
          <p:cNvPr id="2002" name="Google Shape;2002;p161"/>
          <p:cNvGraphicFramePr/>
          <p:nvPr/>
        </p:nvGraphicFramePr>
        <p:xfrm>
          <a:off x="229593" y="1981201"/>
          <a:ext cx="3000000" cy="3000000"/>
        </p:xfrm>
        <a:graphic>
          <a:graphicData uri="http://schemas.openxmlformats.org/drawingml/2006/table">
            <a:tbl>
              <a:tblPr bandRow="1" firstRow="1">
                <a:noFill/>
                <a:tableStyleId>{5F2907C9-6ACA-4F95-B2FA-3E911253BBE3}</a:tableStyleId>
              </a:tblPr>
              <a:tblGrid>
                <a:gridCol w="2920225"/>
                <a:gridCol w="2920225"/>
                <a:gridCol w="2920225"/>
              </a:tblGrid>
              <a:tr h="534875">
                <a:tc>
                  <a:txBody>
                    <a:bodyPr/>
                    <a:lstStyle/>
                    <a:p>
                      <a:pPr indent="0" lvl="0" marL="0" marR="0" rtl="0" algn="ctr">
                        <a:spcBef>
                          <a:spcPts val="0"/>
                        </a:spcBef>
                        <a:spcAft>
                          <a:spcPts val="0"/>
                        </a:spcAft>
                        <a:buNone/>
                      </a:pPr>
                      <a:r>
                        <a:rPr i="1" lang="en-US" sz="1200" u="none" cap="none" strike="noStrike">
                          <a:solidFill>
                            <a:schemeClr val="dk1"/>
                          </a:solidFill>
                        </a:rPr>
                        <a:t>Merkmale</a:t>
                      </a:r>
                      <a:endParaRPr/>
                    </a:p>
                  </a:txBody>
                  <a:tcPr marT="45725" marB="45725" marR="91450" marL="91450" anchor="ctr">
                    <a:solidFill>
                      <a:srgbClr val="00B0F0"/>
                    </a:solidFill>
                  </a:tcPr>
                </a:tc>
                <a:tc>
                  <a:txBody>
                    <a:bodyPr/>
                    <a:lstStyle/>
                    <a:p>
                      <a:pPr indent="0" lvl="0" marL="0" marR="0" rtl="0" algn="ctr">
                        <a:spcBef>
                          <a:spcPts val="0"/>
                        </a:spcBef>
                        <a:spcAft>
                          <a:spcPts val="0"/>
                        </a:spcAft>
                        <a:buNone/>
                      </a:pPr>
                      <a:r>
                        <a:rPr lang="en-US" sz="1200" u="none" cap="none" strike="noStrike">
                          <a:solidFill>
                            <a:schemeClr val="lt1"/>
                          </a:solidFill>
                        </a:rPr>
                        <a:t>Posner-Schlossman</a:t>
                      </a:r>
                      <a:endParaRPr sz="1800" u="none" cap="none" strike="noStrike">
                        <a:solidFill>
                          <a:schemeClr val="lt1"/>
                        </a:solidFill>
                      </a:endParaRPr>
                    </a:p>
                  </a:txBody>
                  <a:tcPr marT="45725" marB="45725" marR="91450" marL="91450" anchor="ctr">
                    <a:solidFill>
                      <a:srgbClr val="00B0F0"/>
                    </a:solidFill>
                  </a:tcPr>
                </a:tc>
                <a:tc>
                  <a:txBody>
                    <a:bodyPr/>
                    <a:lstStyle/>
                    <a:p>
                      <a:pPr indent="0" lvl="0" marL="0" marR="0" rtl="0" algn="ctr">
                        <a:spcBef>
                          <a:spcPts val="0"/>
                        </a:spcBef>
                        <a:spcAft>
                          <a:spcPts val="0"/>
                        </a:spcAft>
                        <a:buNone/>
                      </a:pPr>
                      <a:r>
                        <a:rPr lang="en-US" sz="1200"/>
                        <a:t>Pigmentdispersion</a:t>
                      </a:r>
                      <a:endParaRPr/>
                    </a:p>
                  </a:txBody>
                  <a:tcPr marT="45725" marB="45725" marR="91450" marL="91450" anchor="ctr">
                    <a:solidFill>
                      <a:srgbClr val="00B0F0"/>
                    </a:solidFill>
                  </a:tcPr>
                </a:tc>
              </a:tr>
            </a:tbl>
          </a:graphicData>
        </a:graphic>
      </p:graphicFrame>
      <p:sp>
        <p:nvSpPr>
          <p:cNvPr id="2003" name="Google Shape;2003;p161"/>
          <p:cNvSpPr/>
          <p:nvPr/>
        </p:nvSpPr>
        <p:spPr>
          <a:xfrm>
            <a:off x="188360" y="1981202"/>
            <a:ext cx="8767200" cy="3756600"/>
          </a:xfrm>
          <a:prstGeom prst="rect">
            <a:avLst/>
          </a:prstGeom>
          <a:noFill/>
          <a:ln cap="flat" cmpd="sng" w="3175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004" name="Google Shape;2004;p161"/>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Q</a:t>
            </a:r>
            <a:endParaRPr/>
          </a:p>
        </p:txBody>
      </p:sp>
      <p:sp>
        <p:nvSpPr>
          <p:cNvPr id="2005" name="Google Shape;2005;p161"/>
          <p:cNvSpPr txBox="1"/>
          <p:nvPr/>
        </p:nvSpPr>
        <p:spPr>
          <a:xfrm>
            <a:off x="4495800" y="2542591"/>
            <a:ext cx="3204723" cy="338554"/>
          </a:xfrm>
          <a:prstGeom prst="rect">
            <a:avLst/>
          </a:prstGeom>
          <a:no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i="1" lang="en-US" sz="1200">
                <a:solidFill>
                  <a:srgbClr val="0000FF"/>
                </a:solidFill>
                <a:latin typeface="Arial"/>
                <a:ea typeface="Arial"/>
                <a:cs typeface="Arial"/>
                <a:sym typeface="Arial"/>
              </a:rPr>
              <a:t>?                                                ?</a:t>
            </a:r>
            <a:endParaRPr/>
          </a:p>
        </p:txBody>
      </p:sp>
    </p:spTree>
  </p:cSld>
  <p:clrMapOvr>
    <a:masterClrMapping/>
  </p:clrMapOvr>
</p:sld>
</file>

<file path=ppt/slides/slide1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9" name="Shape 2009"/>
        <p:cNvGrpSpPr/>
        <p:nvPr/>
      </p:nvGrpSpPr>
      <p:grpSpPr>
        <a:xfrm>
          <a:off x="0" y="0"/>
          <a:ext cx="0" cy="0"/>
          <a:chOff x="0" y="0"/>
          <a:chExt cx="0" cy="0"/>
        </a:xfrm>
      </p:grpSpPr>
      <p:sp>
        <p:nvSpPr>
          <p:cNvPr id="2010" name="Google Shape;2010;p162"/>
          <p:cNvSpPr txBox="1"/>
          <p:nvPr/>
        </p:nvSpPr>
        <p:spPr>
          <a:xfrm>
            <a:off x="4626608" y="1981201"/>
            <a:ext cx="2571538" cy="430887"/>
          </a:xfrm>
          <a:prstGeom prst="rect">
            <a:avLst/>
          </a:prstGeom>
          <a:no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lang="en-US" sz="1200">
                <a:solidFill>
                  <a:srgbClr val="0000FF"/>
                </a:solidFill>
                <a:latin typeface="Arial"/>
                <a:ea typeface="Arial"/>
                <a:cs typeface="Arial"/>
                <a:sym typeface="Arial"/>
              </a:rPr>
              <a:t>Nichtgranulomatös</a:t>
            </a:r>
            <a:endParaRPr sz="2200">
              <a:solidFill>
                <a:srgbClr val="0000FF"/>
              </a:solidFill>
              <a:latin typeface="Arial"/>
              <a:ea typeface="Arial"/>
              <a:cs typeface="Arial"/>
              <a:sym typeface="Arial"/>
            </a:endParaRPr>
          </a:p>
        </p:txBody>
      </p:sp>
      <p:sp>
        <p:nvSpPr>
          <p:cNvPr id="2011" name="Google Shape;2011;p162"/>
          <p:cNvSpPr txBox="1"/>
          <p:nvPr/>
        </p:nvSpPr>
        <p:spPr>
          <a:xfrm>
            <a:off x="178257" y="990443"/>
            <a:ext cx="8786511" cy="923330"/>
          </a:xfrm>
          <a:prstGeom prst="rect">
            <a:avLst/>
          </a:prstGeom>
          <a:solidFill>
            <a:srgbClr val="C8C860"/>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i="1" lang="en-US" sz="1200">
                <a:solidFill>
                  <a:srgbClr val="0000FF"/>
                </a:solidFill>
                <a:latin typeface="Arial"/>
                <a:ea typeface="Arial"/>
                <a:cs typeface="Arial"/>
                <a:sym typeface="Arial"/>
              </a:rPr>
              <a:t>Das Bild eines jungen Erwachsenen mit episodischen einseitigen Schmerzen, verschwommenem Sehen und Halos sowie deutlich erhöhtem Augeninnendruck sollte an eine andere Erkrankung denken lassen – welche ist das?</a:t>
            </a:r>
            <a:endParaRPr/>
          </a:p>
          <a:p>
            <a:pPr indent="0" lvl="0" marL="0" marR="0" rtl="0" algn="l">
              <a:spcBef>
                <a:spcPts val="0"/>
              </a:spcBef>
              <a:spcAft>
                <a:spcPts val="0"/>
              </a:spcAft>
              <a:buNone/>
            </a:pPr>
            <a:r>
              <a:rPr b="1" lang="en-US" sz="1200">
                <a:solidFill>
                  <a:srgbClr val="0000FF"/>
                </a:solidFill>
                <a:latin typeface="Arial"/>
                <a:ea typeface="Arial"/>
                <a:cs typeface="Arial"/>
                <a:sym typeface="Arial"/>
              </a:rPr>
              <a:t>Das Posner-Schlossman-Syndrom</a:t>
            </a:r>
            <a:r>
              <a:rPr lang="en-US" sz="1200">
                <a:solidFill>
                  <a:srgbClr val="0000FF"/>
                </a:solidFill>
                <a:latin typeface="Arial"/>
                <a:ea typeface="Arial"/>
                <a:cs typeface="Arial"/>
                <a:sym typeface="Arial"/>
              </a:rPr>
              <a:t>. Vergleichen und kontrastieren wir also beide:</a:t>
            </a:r>
            <a:endParaRPr b="1" sz="1800">
              <a:solidFill>
                <a:srgbClr val="0000FF"/>
              </a:solidFill>
              <a:latin typeface="Arial"/>
              <a:ea typeface="Arial"/>
              <a:cs typeface="Arial"/>
              <a:sym typeface="Arial"/>
            </a:endParaRPr>
          </a:p>
        </p:txBody>
      </p:sp>
      <p:graphicFrame>
        <p:nvGraphicFramePr>
          <p:cNvPr id="2012" name="Google Shape;2012;p162"/>
          <p:cNvGraphicFramePr/>
          <p:nvPr/>
        </p:nvGraphicFramePr>
        <p:xfrm>
          <a:off x="243618" y="2518533"/>
          <a:ext cx="3000000" cy="3000000"/>
        </p:xfrm>
        <a:graphic>
          <a:graphicData uri="http://schemas.openxmlformats.org/drawingml/2006/table">
            <a:tbl>
              <a:tblPr bandRow="1" firstRow="1">
                <a:noFill/>
                <a:tableStyleId>{5F2907C9-6ACA-4F95-B2FA-3E911253BBE3}</a:tableStyleId>
              </a:tblPr>
              <a:tblGrid>
                <a:gridCol w="2907050"/>
                <a:gridCol w="2907050"/>
                <a:gridCol w="2907050"/>
              </a:tblGrid>
              <a:tr h="370850">
                <a:tc>
                  <a:txBody>
                    <a:bodyPr/>
                    <a:lstStyle/>
                    <a:p>
                      <a:pPr indent="0" lvl="0" marL="0" marR="0" rtl="0" algn="ctr">
                        <a:spcBef>
                          <a:spcPts val="0"/>
                        </a:spcBef>
                        <a:spcAft>
                          <a:spcPts val="0"/>
                        </a:spcAft>
                        <a:buNone/>
                      </a:pPr>
                      <a:r>
                        <a:rPr b="1" lang="en-US" sz="1200" u="none" cap="none" strike="noStrike">
                          <a:solidFill>
                            <a:schemeClr val="dk1"/>
                          </a:solidFill>
                        </a:rPr>
                        <a:t>Geschlechtspräferenz</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0000FF"/>
                          </a:solidFill>
                        </a:rPr>
                        <a:t>Keine</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0000FF"/>
                          </a:solidFill>
                        </a:rPr>
                        <a:t>Männlich</a:t>
                      </a:r>
                      <a:endParaRPr/>
                    </a:p>
                  </a:txBody>
                  <a:tcPr marT="45725" marB="45725" marR="91450" marL="91450" anchor="ctr">
                    <a:solidFill>
                      <a:srgbClr val="FFFF47"/>
                    </a:solidFill>
                  </a:tcPr>
                </a:tc>
              </a:tr>
              <a:tr h="370850">
                <a:tc>
                  <a:txBody>
                    <a:bodyPr/>
                    <a:lstStyle/>
                    <a:p>
                      <a:pPr indent="0" lvl="0" marL="0" marR="0" rtl="0" algn="ctr">
                        <a:spcBef>
                          <a:spcPts val="0"/>
                        </a:spcBef>
                        <a:spcAft>
                          <a:spcPts val="0"/>
                        </a:spcAft>
                        <a:buNone/>
                      </a:pPr>
                      <a:r>
                        <a:rPr b="1" lang="en-US" sz="1200" u="none" cap="none" strike="noStrike">
                          <a:solidFill>
                            <a:srgbClr val="FFFF47"/>
                          </a:solidFill>
                        </a:rPr>
                        <a:t>Refraktionsstatus</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FFFF47"/>
                          </a:solidFill>
                        </a:rPr>
                        <a:t>Keine Tendenz</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FFFF47"/>
                          </a:solidFill>
                        </a:rPr>
                        <a:t>Kurzsichtig</a:t>
                      </a:r>
                      <a:endParaRPr/>
                    </a:p>
                  </a:txBody>
                  <a:tcPr marT="45725" marB="45725" marR="91450" marL="91450" anchor="ctr">
                    <a:solidFill>
                      <a:srgbClr val="FFFF47"/>
                    </a:solidFill>
                  </a:tcPr>
                </a:tc>
              </a:tr>
              <a:tr h="370850">
                <a:tc>
                  <a:txBody>
                    <a:bodyPr/>
                    <a:lstStyle/>
                    <a:p>
                      <a:pPr indent="0" lvl="0" marL="0" marR="0" rtl="0" algn="ctr">
                        <a:spcBef>
                          <a:spcPts val="0"/>
                        </a:spcBef>
                        <a:spcAft>
                          <a:spcPts val="0"/>
                        </a:spcAft>
                        <a:buNone/>
                      </a:pPr>
                      <a:r>
                        <a:rPr b="1" lang="en-US" sz="1200" u="none" cap="none" strike="noStrike">
                          <a:solidFill>
                            <a:srgbClr val="FFFF47"/>
                          </a:solidFill>
                        </a:rPr>
                        <a:t>Auslösende Faktoren</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FFFF47"/>
                          </a:solidFill>
                        </a:rPr>
                        <a:t>Keine</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FFFF47"/>
                          </a:solidFill>
                        </a:rPr>
                        <a:t>Körperliche Anstrengung; emotionales Ereignis</a:t>
                      </a:r>
                      <a:endParaRPr/>
                    </a:p>
                  </a:txBody>
                  <a:tcPr marT="45725" marB="45725" marR="91450" marL="91450" anchor="ctr">
                    <a:solidFill>
                      <a:srgbClr val="FFFF47"/>
                    </a:solidFill>
                  </a:tcPr>
                </a:tc>
              </a:tr>
              <a:tr h="370850">
                <a:tc>
                  <a:txBody>
                    <a:bodyPr/>
                    <a:lstStyle/>
                    <a:p>
                      <a:pPr indent="0" lvl="0" marL="0" marR="0" rtl="0" algn="ctr">
                        <a:spcBef>
                          <a:spcPts val="0"/>
                        </a:spcBef>
                        <a:spcAft>
                          <a:spcPts val="0"/>
                        </a:spcAft>
                        <a:buNone/>
                      </a:pPr>
                      <a:r>
                        <a:rPr b="1" lang="en-US" sz="1200" u="none" cap="none" strike="noStrike">
                          <a:solidFill>
                            <a:srgbClr val="FFFF47"/>
                          </a:solidFill>
                        </a:rPr>
                        <a:t>Endothelbefunde</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FFFF47"/>
                          </a:solidFill>
                        </a:rPr>
                        <a:t>KP</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FFFF47"/>
                          </a:solidFill>
                        </a:rPr>
                        <a:t>Krukenberg-Spindel</a:t>
                      </a:r>
                      <a:endParaRPr/>
                    </a:p>
                  </a:txBody>
                  <a:tcPr marT="45725" marB="45725" marR="91450" marL="91450" anchor="ctr">
                    <a:solidFill>
                      <a:srgbClr val="FFFF47"/>
                    </a:solidFill>
                  </a:tcPr>
                </a:tc>
              </a:tr>
              <a:tr h="370850">
                <a:tc>
                  <a:txBody>
                    <a:bodyPr/>
                    <a:lstStyle/>
                    <a:p>
                      <a:pPr indent="0" lvl="0" marL="0" marR="0" rtl="0" algn="ctr">
                        <a:spcBef>
                          <a:spcPts val="0"/>
                        </a:spcBef>
                        <a:spcAft>
                          <a:spcPts val="0"/>
                        </a:spcAft>
                        <a:buNone/>
                      </a:pPr>
                      <a:r>
                        <a:rPr b="1" lang="en-US" sz="1200">
                          <a:solidFill>
                            <a:srgbClr val="FFFF47"/>
                          </a:solidFill>
                        </a:rPr>
                        <a:t>VK-</a:t>
                      </a:r>
                      <a:r>
                        <a:rPr b="1" lang="en-US" sz="1200" u="none" cap="none" strike="noStrike">
                          <a:solidFill>
                            <a:srgbClr val="FFFF47"/>
                          </a:solidFill>
                        </a:rPr>
                        <a:t>Befunde</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lang="en-US" sz="1200">
                          <a:solidFill>
                            <a:srgbClr val="FFFF47"/>
                          </a:solidFill>
                        </a:rPr>
                        <a:t>Zellen</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FFFF47"/>
                          </a:solidFill>
                        </a:rPr>
                        <a:t>Pigment</a:t>
                      </a:r>
                      <a:endParaRPr/>
                    </a:p>
                  </a:txBody>
                  <a:tcPr marT="45725" marB="45725" marR="91450" marL="91450" anchor="ctr">
                    <a:solidFill>
                      <a:srgbClr val="FFFF47"/>
                    </a:solidFill>
                  </a:tcPr>
                </a:tc>
              </a:tr>
              <a:tr h="370850">
                <a:tc>
                  <a:txBody>
                    <a:bodyPr/>
                    <a:lstStyle/>
                    <a:p>
                      <a:pPr indent="0" lvl="0" marL="0" marR="0" rtl="0" algn="ctr">
                        <a:spcBef>
                          <a:spcPts val="0"/>
                        </a:spcBef>
                        <a:spcAft>
                          <a:spcPts val="0"/>
                        </a:spcAft>
                        <a:buNone/>
                      </a:pPr>
                      <a:r>
                        <a:rPr b="1" lang="en-US" sz="1200" u="none" cap="none" strike="noStrike">
                          <a:solidFill>
                            <a:srgbClr val="FFFF47"/>
                          </a:solidFill>
                        </a:rPr>
                        <a:t>Gonioskopische Befunde</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FFFF47"/>
                          </a:solidFill>
                        </a:rPr>
                        <a:t>Möglicherweise „KP“</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lang="en-US" sz="1200">
                          <a:solidFill>
                            <a:srgbClr val="FFFF47"/>
                          </a:solidFill>
                        </a:rPr>
                        <a:t>Starke Pigmentierung des Trabekelmaschenwerks</a:t>
                      </a:r>
                      <a:r>
                        <a:rPr b="0" lang="en-US" sz="1200" u="none" cap="none" strike="noStrike">
                          <a:solidFill>
                            <a:srgbClr val="FFFF47"/>
                          </a:solidFill>
                        </a:rPr>
                        <a:t>; +/- Sampaolesi-Linie</a:t>
                      </a:r>
                      <a:endParaRPr/>
                    </a:p>
                  </a:txBody>
                  <a:tcPr marT="45725" marB="45725" marR="91450" marL="91450" anchor="ctr">
                    <a:solidFill>
                      <a:srgbClr val="FFFF47"/>
                    </a:solidFill>
                  </a:tcPr>
                </a:tc>
              </a:tr>
              <a:tr h="370850">
                <a:tc>
                  <a:txBody>
                    <a:bodyPr/>
                    <a:lstStyle/>
                    <a:p>
                      <a:pPr indent="0" lvl="0" marL="0" marR="0" rtl="0" algn="ctr">
                        <a:spcBef>
                          <a:spcPts val="0"/>
                        </a:spcBef>
                        <a:spcAft>
                          <a:spcPts val="0"/>
                        </a:spcAft>
                        <a:buNone/>
                      </a:pPr>
                      <a:r>
                        <a:rPr b="1" lang="en-US" sz="1200" u="none" cap="none" strike="noStrike">
                          <a:solidFill>
                            <a:srgbClr val="FFFF47"/>
                          </a:solidFill>
                        </a:rPr>
                        <a:t>Befunde an der Iris</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FFFF47"/>
                          </a:solidFill>
                        </a:rPr>
                        <a:t>Keine</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lang="en-US" sz="1200">
                          <a:solidFill>
                            <a:srgbClr val="FFFF47"/>
                          </a:solidFill>
                        </a:rPr>
                        <a:t>Radiär, mittlere Peripherie</a:t>
                      </a:r>
                      <a:r>
                        <a:rPr b="0" lang="en-US" sz="1200" u="none" cap="none" strike="noStrike">
                          <a:solidFill>
                            <a:srgbClr val="FFFF47"/>
                          </a:solidFill>
                        </a:rPr>
                        <a:t>e TID; konkave Wölbung</a:t>
                      </a:r>
                      <a:endParaRPr/>
                    </a:p>
                  </a:txBody>
                  <a:tcPr marT="45725" marB="45725" marR="91450" marL="91450" anchor="ctr">
                    <a:solidFill>
                      <a:srgbClr val="FFFF47"/>
                    </a:solidFill>
                  </a:tcPr>
                </a:tc>
              </a:tr>
              <a:tr h="370850">
                <a:tc>
                  <a:txBody>
                    <a:bodyPr/>
                    <a:lstStyle/>
                    <a:p>
                      <a:pPr indent="0" lvl="0" marL="0" marR="0" rtl="0" algn="ctr">
                        <a:spcBef>
                          <a:spcPts val="0"/>
                        </a:spcBef>
                        <a:spcAft>
                          <a:spcPts val="0"/>
                        </a:spcAft>
                        <a:buNone/>
                      </a:pPr>
                      <a:r>
                        <a:rPr b="1" lang="en-US" sz="1200" u="none" cap="none" strike="noStrike">
                          <a:solidFill>
                            <a:srgbClr val="FFFF47"/>
                          </a:solidFill>
                        </a:rPr>
                        <a:t>Befunde an der Linse</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FFFF47"/>
                          </a:solidFill>
                        </a:rPr>
                        <a:t>Keine</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FFFF47"/>
                          </a:solidFill>
                        </a:rPr>
                        <a:t>Scheie-Streifen</a:t>
                      </a:r>
                      <a:endParaRPr b="0" sz="1600" u="none" cap="none" strike="noStrike">
                        <a:solidFill>
                          <a:srgbClr val="FFFF47"/>
                        </a:solidFill>
                      </a:endParaRPr>
                    </a:p>
                  </a:txBody>
                  <a:tcPr marT="45725" marB="45725" marR="91450" marL="91450" anchor="ctr">
                    <a:solidFill>
                      <a:srgbClr val="FFFF47"/>
                    </a:solidFill>
                  </a:tcPr>
                </a:tc>
              </a:tr>
            </a:tbl>
          </a:graphicData>
        </a:graphic>
      </p:graphicFrame>
      <p:graphicFrame>
        <p:nvGraphicFramePr>
          <p:cNvPr id="2013" name="Google Shape;2013;p162"/>
          <p:cNvGraphicFramePr/>
          <p:nvPr/>
        </p:nvGraphicFramePr>
        <p:xfrm>
          <a:off x="229593" y="1981201"/>
          <a:ext cx="3000000" cy="3000000"/>
        </p:xfrm>
        <a:graphic>
          <a:graphicData uri="http://schemas.openxmlformats.org/drawingml/2006/table">
            <a:tbl>
              <a:tblPr bandRow="1" firstRow="1">
                <a:noFill/>
                <a:tableStyleId>{5F2907C9-6ACA-4F95-B2FA-3E911253BBE3}</a:tableStyleId>
              </a:tblPr>
              <a:tblGrid>
                <a:gridCol w="2920225"/>
                <a:gridCol w="2920225"/>
                <a:gridCol w="2920225"/>
              </a:tblGrid>
              <a:tr h="534875">
                <a:tc>
                  <a:txBody>
                    <a:bodyPr/>
                    <a:lstStyle/>
                    <a:p>
                      <a:pPr indent="0" lvl="0" marL="0" marR="0" rtl="0" algn="ctr">
                        <a:spcBef>
                          <a:spcPts val="0"/>
                        </a:spcBef>
                        <a:spcAft>
                          <a:spcPts val="0"/>
                        </a:spcAft>
                        <a:buNone/>
                      </a:pPr>
                      <a:r>
                        <a:rPr i="1" lang="en-US" sz="1200" u="none" cap="none" strike="noStrike">
                          <a:solidFill>
                            <a:schemeClr val="dk1"/>
                          </a:solidFill>
                        </a:rPr>
                        <a:t>Merkmale</a:t>
                      </a:r>
                      <a:endParaRPr/>
                    </a:p>
                  </a:txBody>
                  <a:tcPr marT="45725" marB="45725" marR="91450" marL="91450" anchor="ctr">
                    <a:solidFill>
                      <a:srgbClr val="00B0F0"/>
                    </a:solidFill>
                  </a:tcPr>
                </a:tc>
                <a:tc>
                  <a:txBody>
                    <a:bodyPr/>
                    <a:lstStyle/>
                    <a:p>
                      <a:pPr indent="0" lvl="0" marL="0" marR="0" rtl="0" algn="ctr">
                        <a:spcBef>
                          <a:spcPts val="0"/>
                        </a:spcBef>
                        <a:spcAft>
                          <a:spcPts val="0"/>
                        </a:spcAft>
                        <a:buNone/>
                      </a:pPr>
                      <a:r>
                        <a:rPr lang="en-US" sz="1200" u="none" cap="none" strike="noStrike">
                          <a:solidFill>
                            <a:schemeClr val="lt1"/>
                          </a:solidFill>
                        </a:rPr>
                        <a:t>Posner-Schlossman</a:t>
                      </a:r>
                      <a:endParaRPr sz="1800" u="none" cap="none" strike="noStrike">
                        <a:solidFill>
                          <a:schemeClr val="lt1"/>
                        </a:solidFill>
                      </a:endParaRPr>
                    </a:p>
                  </a:txBody>
                  <a:tcPr marT="45725" marB="45725" marR="91450" marL="91450" anchor="ctr">
                    <a:solidFill>
                      <a:srgbClr val="00B0F0"/>
                    </a:solidFill>
                  </a:tcPr>
                </a:tc>
                <a:tc>
                  <a:txBody>
                    <a:bodyPr/>
                    <a:lstStyle/>
                    <a:p>
                      <a:pPr indent="0" lvl="0" marL="0" marR="0" rtl="0" algn="ctr">
                        <a:spcBef>
                          <a:spcPts val="0"/>
                        </a:spcBef>
                        <a:spcAft>
                          <a:spcPts val="0"/>
                        </a:spcAft>
                        <a:buNone/>
                      </a:pPr>
                      <a:r>
                        <a:rPr lang="en-US" sz="1200"/>
                        <a:t>Pigmentdispersion</a:t>
                      </a:r>
                      <a:endParaRPr/>
                    </a:p>
                  </a:txBody>
                  <a:tcPr marT="45725" marB="45725" marR="91450" marL="91450" anchor="ctr">
                    <a:solidFill>
                      <a:srgbClr val="00B0F0"/>
                    </a:solidFill>
                  </a:tcPr>
                </a:tc>
              </a:tr>
            </a:tbl>
          </a:graphicData>
        </a:graphic>
      </p:graphicFrame>
      <p:sp>
        <p:nvSpPr>
          <p:cNvPr id="2014" name="Google Shape;2014;p162"/>
          <p:cNvSpPr/>
          <p:nvPr/>
        </p:nvSpPr>
        <p:spPr>
          <a:xfrm>
            <a:off x="197497" y="1958477"/>
            <a:ext cx="8767271" cy="3756523"/>
          </a:xfrm>
          <a:prstGeom prst="rect">
            <a:avLst/>
          </a:prstGeom>
          <a:noFill/>
          <a:ln cap="flat" cmpd="sng" w="3175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015" name="Google Shape;2015;p162"/>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A</a:t>
            </a:r>
            <a:endParaRPr/>
          </a:p>
        </p:txBody>
      </p:sp>
    </p:spTree>
  </p:cSld>
  <p:clrMapOvr>
    <a:masterClrMapping/>
  </p:clrMapOvr>
</p:sld>
</file>

<file path=ppt/slides/slide1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9" name="Shape 2019"/>
        <p:cNvGrpSpPr/>
        <p:nvPr/>
      </p:nvGrpSpPr>
      <p:grpSpPr>
        <a:xfrm>
          <a:off x="0" y="0"/>
          <a:ext cx="0" cy="0"/>
          <a:chOff x="0" y="0"/>
          <a:chExt cx="0" cy="0"/>
        </a:xfrm>
      </p:grpSpPr>
      <p:sp>
        <p:nvSpPr>
          <p:cNvPr id="2020" name="Google Shape;2020;p163"/>
          <p:cNvSpPr txBox="1"/>
          <p:nvPr/>
        </p:nvSpPr>
        <p:spPr>
          <a:xfrm>
            <a:off x="4626608" y="1981201"/>
            <a:ext cx="2571538" cy="430887"/>
          </a:xfrm>
          <a:prstGeom prst="rect">
            <a:avLst/>
          </a:prstGeom>
          <a:no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lang="en-US" sz="1200">
                <a:solidFill>
                  <a:srgbClr val="0000FF"/>
                </a:solidFill>
                <a:latin typeface="Arial"/>
                <a:ea typeface="Arial"/>
                <a:cs typeface="Arial"/>
                <a:sym typeface="Arial"/>
              </a:rPr>
              <a:t>Nichtgranulomatös</a:t>
            </a:r>
            <a:endParaRPr sz="2200">
              <a:solidFill>
                <a:srgbClr val="0000FF"/>
              </a:solidFill>
              <a:latin typeface="Arial"/>
              <a:ea typeface="Arial"/>
              <a:cs typeface="Arial"/>
              <a:sym typeface="Arial"/>
            </a:endParaRPr>
          </a:p>
        </p:txBody>
      </p:sp>
      <p:sp>
        <p:nvSpPr>
          <p:cNvPr id="2021" name="Google Shape;2021;p163"/>
          <p:cNvSpPr txBox="1"/>
          <p:nvPr/>
        </p:nvSpPr>
        <p:spPr>
          <a:xfrm>
            <a:off x="178257" y="990443"/>
            <a:ext cx="8786511" cy="923330"/>
          </a:xfrm>
          <a:prstGeom prst="rect">
            <a:avLst/>
          </a:prstGeom>
          <a:solidFill>
            <a:srgbClr val="C8C860"/>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i="1" lang="en-US" sz="1200">
                <a:solidFill>
                  <a:srgbClr val="0000FF"/>
                </a:solidFill>
                <a:latin typeface="Arial"/>
                <a:ea typeface="Arial"/>
                <a:cs typeface="Arial"/>
                <a:sym typeface="Arial"/>
              </a:rPr>
              <a:t>Das Bild eines jungen Erwachsenen mit episodischen einseitigen Schmerzen, verschwommenem Sehen und Halos sowie deutlich erhöhtem Augeninnendruck sollte an eine andere Erkrankung denken lassen – welche ist das?</a:t>
            </a:r>
            <a:endParaRPr/>
          </a:p>
          <a:p>
            <a:pPr indent="0" lvl="0" marL="0" marR="0" rtl="0" algn="l">
              <a:spcBef>
                <a:spcPts val="0"/>
              </a:spcBef>
              <a:spcAft>
                <a:spcPts val="0"/>
              </a:spcAft>
              <a:buNone/>
            </a:pPr>
            <a:r>
              <a:rPr b="1" lang="en-US" sz="1200">
                <a:solidFill>
                  <a:srgbClr val="0000FF"/>
                </a:solidFill>
                <a:latin typeface="Arial"/>
                <a:ea typeface="Arial"/>
                <a:cs typeface="Arial"/>
                <a:sym typeface="Arial"/>
              </a:rPr>
              <a:t>Das Posner-Schlossman-Syndrom</a:t>
            </a:r>
            <a:r>
              <a:rPr lang="en-US" sz="1200">
                <a:solidFill>
                  <a:srgbClr val="0000FF"/>
                </a:solidFill>
                <a:latin typeface="Arial"/>
                <a:ea typeface="Arial"/>
                <a:cs typeface="Arial"/>
                <a:sym typeface="Arial"/>
              </a:rPr>
              <a:t>. Vergleichen und kontrastieren wir also beide:</a:t>
            </a:r>
            <a:endParaRPr b="1" sz="1800">
              <a:solidFill>
                <a:srgbClr val="0000FF"/>
              </a:solidFill>
              <a:latin typeface="Arial"/>
              <a:ea typeface="Arial"/>
              <a:cs typeface="Arial"/>
              <a:sym typeface="Arial"/>
            </a:endParaRPr>
          </a:p>
        </p:txBody>
      </p:sp>
      <p:graphicFrame>
        <p:nvGraphicFramePr>
          <p:cNvPr id="2022" name="Google Shape;2022;p163"/>
          <p:cNvGraphicFramePr/>
          <p:nvPr/>
        </p:nvGraphicFramePr>
        <p:xfrm>
          <a:off x="243618" y="2518533"/>
          <a:ext cx="3000000" cy="3000000"/>
        </p:xfrm>
        <a:graphic>
          <a:graphicData uri="http://schemas.openxmlformats.org/drawingml/2006/table">
            <a:tbl>
              <a:tblPr bandRow="1" firstRow="1">
                <a:noFill/>
                <a:tableStyleId>{5F2907C9-6ACA-4F95-B2FA-3E911253BBE3}</a:tableStyleId>
              </a:tblPr>
              <a:tblGrid>
                <a:gridCol w="2907050"/>
                <a:gridCol w="2907050"/>
                <a:gridCol w="2907050"/>
              </a:tblGrid>
              <a:tr h="370850">
                <a:tc>
                  <a:txBody>
                    <a:bodyPr/>
                    <a:lstStyle/>
                    <a:p>
                      <a:pPr indent="0" lvl="0" marL="0" marR="0" rtl="0" algn="ctr">
                        <a:spcBef>
                          <a:spcPts val="0"/>
                        </a:spcBef>
                        <a:spcAft>
                          <a:spcPts val="0"/>
                        </a:spcAft>
                        <a:buNone/>
                      </a:pPr>
                      <a:r>
                        <a:rPr b="1" lang="en-US" sz="1200" u="none" cap="none" strike="noStrike">
                          <a:solidFill>
                            <a:schemeClr val="dk1"/>
                          </a:solidFill>
                        </a:rPr>
                        <a:t>Geschlechtspräferenz</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0000FF"/>
                          </a:solidFill>
                        </a:rPr>
                        <a:t>Keine</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0000FF"/>
                          </a:solidFill>
                        </a:rPr>
                        <a:t>Männlich</a:t>
                      </a:r>
                      <a:endParaRPr/>
                    </a:p>
                  </a:txBody>
                  <a:tcPr marT="45725" marB="45725" marR="91450" marL="91450" anchor="ctr">
                    <a:solidFill>
                      <a:srgbClr val="FFFF47"/>
                    </a:solidFill>
                  </a:tcPr>
                </a:tc>
              </a:tr>
              <a:tr h="370850">
                <a:tc>
                  <a:txBody>
                    <a:bodyPr/>
                    <a:lstStyle/>
                    <a:p>
                      <a:pPr indent="0" lvl="0" marL="0" marR="0" rtl="0" algn="ctr">
                        <a:spcBef>
                          <a:spcPts val="0"/>
                        </a:spcBef>
                        <a:spcAft>
                          <a:spcPts val="0"/>
                        </a:spcAft>
                        <a:buNone/>
                      </a:pPr>
                      <a:r>
                        <a:rPr b="1" lang="en-US" sz="1200" u="none" cap="none" strike="noStrike">
                          <a:solidFill>
                            <a:schemeClr val="dk1"/>
                          </a:solidFill>
                        </a:rPr>
                        <a:t>Refraktionsstatus</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FFFF47"/>
                          </a:solidFill>
                        </a:rPr>
                        <a:t>Keine Tendenz</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FFFF47"/>
                          </a:solidFill>
                        </a:rPr>
                        <a:t>Kurzsichtig</a:t>
                      </a:r>
                      <a:endParaRPr/>
                    </a:p>
                  </a:txBody>
                  <a:tcPr marT="45725" marB="45725" marR="91450" marL="91450" anchor="ctr">
                    <a:solidFill>
                      <a:srgbClr val="FFFF47"/>
                    </a:solidFill>
                  </a:tcPr>
                </a:tc>
              </a:tr>
              <a:tr h="370850">
                <a:tc>
                  <a:txBody>
                    <a:bodyPr/>
                    <a:lstStyle/>
                    <a:p>
                      <a:pPr indent="0" lvl="0" marL="0" marR="0" rtl="0" algn="ctr">
                        <a:spcBef>
                          <a:spcPts val="0"/>
                        </a:spcBef>
                        <a:spcAft>
                          <a:spcPts val="0"/>
                        </a:spcAft>
                        <a:buNone/>
                      </a:pPr>
                      <a:r>
                        <a:rPr b="1" lang="en-US" sz="1200" u="none" cap="none" strike="noStrike">
                          <a:solidFill>
                            <a:srgbClr val="FFFF47"/>
                          </a:solidFill>
                        </a:rPr>
                        <a:t>Auslösende Faktoren</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FFFF47"/>
                          </a:solidFill>
                        </a:rPr>
                        <a:t>Keine</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FFFF47"/>
                          </a:solidFill>
                        </a:rPr>
                        <a:t>Körperliche Anstrengung; emotionales Ereignis</a:t>
                      </a:r>
                      <a:endParaRPr/>
                    </a:p>
                  </a:txBody>
                  <a:tcPr marT="45725" marB="45725" marR="91450" marL="91450" anchor="ctr">
                    <a:solidFill>
                      <a:srgbClr val="FFFF47"/>
                    </a:solidFill>
                  </a:tcPr>
                </a:tc>
              </a:tr>
              <a:tr h="370850">
                <a:tc>
                  <a:txBody>
                    <a:bodyPr/>
                    <a:lstStyle/>
                    <a:p>
                      <a:pPr indent="0" lvl="0" marL="0" marR="0" rtl="0" algn="ctr">
                        <a:spcBef>
                          <a:spcPts val="0"/>
                        </a:spcBef>
                        <a:spcAft>
                          <a:spcPts val="0"/>
                        </a:spcAft>
                        <a:buNone/>
                      </a:pPr>
                      <a:r>
                        <a:rPr b="1" lang="en-US" sz="1200" u="none" cap="none" strike="noStrike">
                          <a:solidFill>
                            <a:srgbClr val="FFFF47"/>
                          </a:solidFill>
                        </a:rPr>
                        <a:t>Endothelbefunde</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FFFF47"/>
                          </a:solidFill>
                        </a:rPr>
                        <a:t>KP</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FFFF47"/>
                          </a:solidFill>
                        </a:rPr>
                        <a:t>Krukenberg-Spindel</a:t>
                      </a:r>
                      <a:endParaRPr/>
                    </a:p>
                  </a:txBody>
                  <a:tcPr marT="45725" marB="45725" marR="91450" marL="91450" anchor="ctr">
                    <a:solidFill>
                      <a:srgbClr val="FFFF47"/>
                    </a:solidFill>
                  </a:tcPr>
                </a:tc>
              </a:tr>
              <a:tr h="370850">
                <a:tc>
                  <a:txBody>
                    <a:bodyPr/>
                    <a:lstStyle/>
                    <a:p>
                      <a:pPr indent="0" lvl="0" marL="0" marR="0" rtl="0" algn="ctr">
                        <a:spcBef>
                          <a:spcPts val="0"/>
                        </a:spcBef>
                        <a:spcAft>
                          <a:spcPts val="0"/>
                        </a:spcAft>
                        <a:buNone/>
                      </a:pPr>
                      <a:r>
                        <a:rPr b="1" lang="en-US" sz="1200">
                          <a:solidFill>
                            <a:srgbClr val="FFFF47"/>
                          </a:solidFill>
                        </a:rPr>
                        <a:t>VK-</a:t>
                      </a:r>
                      <a:r>
                        <a:rPr b="1" lang="en-US" sz="1200" u="none" cap="none" strike="noStrike">
                          <a:solidFill>
                            <a:srgbClr val="FFFF47"/>
                          </a:solidFill>
                        </a:rPr>
                        <a:t>Befunde</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lang="en-US" sz="1200">
                          <a:solidFill>
                            <a:srgbClr val="FFFF47"/>
                          </a:solidFill>
                        </a:rPr>
                        <a:t>Zellen</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FFFF47"/>
                          </a:solidFill>
                        </a:rPr>
                        <a:t>Pigment</a:t>
                      </a:r>
                      <a:endParaRPr/>
                    </a:p>
                  </a:txBody>
                  <a:tcPr marT="45725" marB="45725" marR="91450" marL="91450" anchor="ctr">
                    <a:solidFill>
                      <a:srgbClr val="FFFF47"/>
                    </a:solidFill>
                  </a:tcPr>
                </a:tc>
              </a:tr>
              <a:tr h="370850">
                <a:tc>
                  <a:txBody>
                    <a:bodyPr/>
                    <a:lstStyle/>
                    <a:p>
                      <a:pPr indent="0" lvl="0" marL="0" marR="0" rtl="0" algn="ctr">
                        <a:spcBef>
                          <a:spcPts val="0"/>
                        </a:spcBef>
                        <a:spcAft>
                          <a:spcPts val="0"/>
                        </a:spcAft>
                        <a:buNone/>
                      </a:pPr>
                      <a:r>
                        <a:rPr b="1" lang="en-US" sz="1200" u="none" cap="none" strike="noStrike">
                          <a:solidFill>
                            <a:srgbClr val="FFFF47"/>
                          </a:solidFill>
                        </a:rPr>
                        <a:t>Gonioskopische Befunde</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FFFF47"/>
                          </a:solidFill>
                        </a:rPr>
                        <a:t>Möglicherweise „KP“</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lang="en-US" sz="1200">
                          <a:solidFill>
                            <a:srgbClr val="FFFF47"/>
                          </a:solidFill>
                        </a:rPr>
                        <a:t>Starke Pigmentierung des Trabekelmaschenwerks</a:t>
                      </a:r>
                      <a:r>
                        <a:rPr b="0" lang="en-US" sz="1200" u="none" cap="none" strike="noStrike">
                          <a:solidFill>
                            <a:srgbClr val="FFFF47"/>
                          </a:solidFill>
                        </a:rPr>
                        <a:t>; +/- Sampaolesi-Linie</a:t>
                      </a:r>
                      <a:endParaRPr/>
                    </a:p>
                  </a:txBody>
                  <a:tcPr marT="45725" marB="45725" marR="91450" marL="91450" anchor="ctr">
                    <a:solidFill>
                      <a:srgbClr val="FFFF47"/>
                    </a:solidFill>
                  </a:tcPr>
                </a:tc>
              </a:tr>
              <a:tr h="370850">
                <a:tc>
                  <a:txBody>
                    <a:bodyPr/>
                    <a:lstStyle/>
                    <a:p>
                      <a:pPr indent="0" lvl="0" marL="0" marR="0" rtl="0" algn="ctr">
                        <a:spcBef>
                          <a:spcPts val="0"/>
                        </a:spcBef>
                        <a:spcAft>
                          <a:spcPts val="0"/>
                        </a:spcAft>
                        <a:buNone/>
                      </a:pPr>
                      <a:r>
                        <a:rPr b="1" lang="en-US" sz="1200" u="none" cap="none" strike="noStrike">
                          <a:solidFill>
                            <a:srgbClr val="FFFF47"/>
                          </a:solidFill>
                        </a:rPr>
                        <a:t>Befunde an der Iris</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FFFF47"/>
                          </a:solidFill>
                        </a:rPr>
                        <a:t>Keine</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lang="en-US" sz="1200">
                          <a:solidFill>
                            <a:srgbClr val="FFFF47"/>
                          </a:solidFill>
                        </a:rPr>
                        <a:t>Radiär, mittlere Peripherie</a:t>
                      </a:r>
                      <a:r>
                        <a:rPr b="0" lang="en-US" sz="1200" u="none" cap="none" strike="noStrike">
                          <a:solidFill>
                            <a:srgbClr val="FFFF47"/>
                          </a:solidFill>
                        </a:rPr>
                        <a:t>e TID; konkave Wölbung</a:t>
                      </a:r>
                      <a:endParaRPr/>
                    </a:p>
                  </a:txBody>
                  <a:tcPr marT="45725" marB="45725" marR="91450" marL="91450" anchor="ctr">
                    <a:solidFill>
                      <a:srgbClr val="FFFF47"/>
                    </a:solidFill>
                  </a:tcPr>
                </a:tc>
              </a:tr>
              <a:tr h="370850">
                <a:tc>
                  <a:txBody>
                    <a:bodyPr/>
                    <a:lstStyle/>
                    <a:p>
                      <a:pPr indent="0" lvl="0" marL="0" marR="0" rtl="0" algn="ctr">
                        <a:spcBef>
                          <a:spcPts val="0"/>
                        </a:spcBef>
                        <a:spcAft>
                          <a:spcPts val="0"/>
                        </a:spcAft>
                        <a:buNone/>
                      </a:pPr>
                      <a:r>
                        <a:rPr b="1" lang="en-US" sz="1200" u="none" cap="none" strike="noStrike">
                          <a:solidFill>
                            <a:srgbClr val="FFFF47"/>
                          </a:solidFill>
                        </a:rPr>
                        <a:t>Befunde an der Linse</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FFFF47"/>
                          </a:solidFill>
                        </a:rPr>
                        <a:t>Keine</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FFFF47"/>
                          </a:solidFill>
                        </a:rPr>
                        <a:t>Scheie-Streifen</a:t>
                      </a:r>
                      <a:endParaRPr b="0" sz="1600" u="none" cap="none" strike="noStrike">
                        <a:solidFill>
                          <a:srgbClr val="FFFF47"/>
                        </a:solidFill>
                      </a:endParaRPr>
                    </a:p>
                  </a:txBody>
                  <a:tcPr marT="45725" marB="45725" marR="91450" marL="91450" anchor="ctr">
                    <a:solidFill>
                      <a:srgbClr val="FFFF47"/>
                    </a:solidFill>
                  </a:tcPr>
                </a:tc>
              </a:tr>
            </a:tbl>
          </a:graphicData>
        </a:graphic>
      </p:graphicFrame>
      <p:graphicFrame>
        <p:nvGraphicFramePr>
          <p:cNvPr id="2023" name="Google Shape;2023;p163"/>
          <p:cNvGraphicFramePr/>
          <p:nvPr/>
        </p:nvGraphicFramePr>
        <p:xfrm>
          <a:off x="229593" y="1981201"/>
          <a:ext cx="3000000" cy="3000000"/>
        </p:xfrm>
        <a:graphic>
          <a:graphicData uri="http://schemas.openxmlformats.org/drawingml/2006/table">
            <a:tbl>
              <a:tblPr bandRow="1" firstRow="1">
                <a:noFill/>
                <a:tableStyleId>{5F2907C9-6ACA-4F95-B2FA-3E911253BBE3}</a:tableStyleId>
              </a:tblPr>
              <a:tblGrid>
                <a:gridCol w="2920225"/>
                <a:gridCol w="2920225"/>
                <a:gridCol w="2920225"/>
              </a:tblGrid>
              <a:tr h="534875">
                <a:tc>
                  <a:txBody>
                    <a:bodyPr/>
                    <a:lstStyle/>
                    <a:p>
                      <a:pPr indent="0" lvl="0" marL="0" marR="0" rtl="0" algn="ctr">
                        <a:spcBef>
                          <a:spcPts val="0"/>
                        </a:spcBef>
                        <a:spcAft>
                          <a:spcPts val="0"/>
                        </a:spcAft>
                        <a:buNone/>
                      </a:pPr>
                      <a:r>
                        <a:rPr i="1" lang="en-US" sz="1200" u="none" cap="none" strike="noStrike">
                          <a:solidFill>
                            <a:schemeClr val="dk1"/>
                          </a:solidFill>
                        </a:rPr>
                        <a:t>Merkmale</a:t>
                      </a:r>
                      <a:endParaRPr/>
                    </a:p>
                  </a:txBody>
                  <a:tcPr marT="45725" marB="45725" marR="91450" marL="91450" anchor="ctr">
                    <a:solidFill>
                      <a:srgbClr val="00B0F0"/>
                    </a:solidFill>
                  </a:tcPr>
                </a:tc>
                <a:tc>
                  <a:txBody>
                    <a:bodyPr/>
                    <a:lstStyle/>
                    <a:p>
                      <a:pPr indent="0" lvl="0" marL="0" marR="0" rtl="0" algn="ctr">
                        <a:spcBef>
                          <a:spcPts val="0"/>
                        </a:spcBef>
                        <a:spcAft>
                          <a:spcPts val="0"/>
                        </a:spcAft>
                        <a:buNone/>
                      </a:pPr>
                      <a:r>
                        <a:rPr lang="en-US" sz="1200" u="none" cap="none" strike="noStrike">
                          <a:solidFill>
                            <a:schemeClr val="lt1"/>
                          </a:solidFill>
                        </a:rPr>
                        <a:t>Posner-Schlossman</a:t>
                      </a:r>
                      <a:endParaRPr sz="1800" u="none" cap="none" strike="noStrike">
                        <a:solidFill>
                          <a:schemeClr val="lt1"/>
                        </a:solidFill>
                      </a:endParaRPr>
                    </a:p>
                  </a:txBody>
                  <a:tcPr marT="45725" marB="45725" marR="91450" marL="91450" anchor="ctr">
                    <a:solidFill>
                      <a:srgbClr val="00B0F0"/>
                    </a:solidFill>
                  </a:tcPr>
                </a:tc>
                <a:tc>
                  <a:txBody>
                    <a:bodyPr/>
                    <a:lstStyle/>
                    <a:p>
                      <a:pPr indent="0" lvl="0" marL="0" marR="0" rtl="0" algn="ctr">
                        <a:spcBef>
                          <a:spcPts val="0"/>
                        </a:spcBef>
                        <a:spcAft>
                          <a:spcPts val="0"/>
                        </a:spcAft>
                        <a:buNone/>
                      </a:pPr>
                      <a:r>
                        <a:rPr lang="en-US" sz="1200"/>
                        <a:t>Pigmentdispersion</a:t>
                      </a:r>
                      <a:endParaRPr/>
                    </a:p>
                  </a:txBody>
                  <a:tcPr marT="45725" marB="45725" marR="91450" marL="91450" anchor="ctr">
                    <a:solidFill>
                      <a:srgbClr val="00B0F0"/>
                    </a:solidFill>
                  </a:tcPr>
                </a:tc>
              </a:tr>
            </a:tbl>
          </a:graphicData>
        </a:graphic>
      </p:graphicFrame>
      <p:sp>
        <p:nvSpPr>
          <p:cNvPr id="2024" name="Google Shape;2024;p163"/>
          <p:cNvSpPr/>
          <p:nvPr/>
        </p:nvSpPr>
        <p:spPr>
          <a:xfrm>
            <a:off x="197497" y="1958477"/>
            <a:ext cx="8767271" cy="3756523"/>
          </a:xfrm>
          <a:prstGeom prst="rect">
            <a:avLst/>
          </a:prstGeom>
          <a:noFill/>
          <a:ln cap="flat" cmpd="sng" w="3175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025" name="Google Shape;2025;p163"/>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Q</a:t>
            </a:r>
            <a:endParaRPr/>
          </a:p>
        </p:txBody>
      </p:sp>
      <p:sp>
        <p:nvSpPr>
          <p:cNvPr id="2026" name="Google Shape;2026;p163"/>
          <p:cNvSpPr txBox="1"/>
          <p:nvPr/>
        </p:nvSpPr>
        <p:spPr>
          <a:xfrm>
            <a:off x="4495800" y="2895600"/>
            <a:ext cx="3204723" cy="338554"/>
          </a:xfrm>
          <a:prstGeom prst="rect">
            <a:avLst/>
          </a:prstGeom>
          <a:no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i="1" lang="en-US" sz="1200">
                <a:solidFill>
                  <a:srgbClr val="0000FF"/>
                </a:solidFill>
                <a:latin typeface="Arial"/>
                <a:ea typeface="Arial"/>
                <a:cs typeface="Arial"/>
                <a:sym typeface="Arial"/>
              </a:rPr>
              <a:t>?                                                ?</a:t>
            </a:r>
            <a:endParaRPr/>
          </a:p>
        </p:txBody>
      </p:sp>
    </p:spTree>
  </p:cSld>
  <p:clrMapOvr>
    <a:masterClrMapping/>
  </p:clrMapOvr>
</p:sld>
</file>

<file path=ppt/slides/slide1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0" name="Shape 2030"/>
        <p:cNvGrpSpPr/>
        <p:nvPr/>
      </p:nvGrpSpPr>
      <p:grpSpPr>
        <a:xfrm>
          <a:off x="0" y="0"/>
          <a:ext cx="0" cy="0"/>
          <a:chOff x="0" y="0"/>
          <a:chExt cx="0" cy="0"/>
        </a:xfrm>
      </p:grpSpPr>
      <p:sp>
        <p:nvSpPr>
          <p:cNvPr id="2031" name="Google Shape;2031;p164"/>
          <p:cNvSpPr txBox="1"/>
          <p:nvPr/>
        </p:nvSpPr>
        <p:spPr>
          <a:xfrm>
            <a:off x="4626608" y="1981201"/>
            <a:ext cx="2571538" cy="430887"/>
          </a:xfrm>
          <a:prstGeom prst="rect">
            <a:avLst/>
          </a:prstGeom>
          <a:no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lang="en-US" sz="1200">
                <a:solidFill>
                  <a:srgbClr val="0000FF"/>
                </a:solidFill>
                <a:latin typeface="Arial"/>
                <a:ea typeface="Arial"/>
                <a:cs typeface="Arial"/>
                <a:sym typeface="Arial"/>
              </a:rPr>
              <a:t>Nichtgranulomatös</a:t>
            </a:r>
            <a:endParaRPr sz="2200">
              <a:solidFill>
                <a:srgbClr val="0000FF"/>
              </a:solidFill>
              <a:latin typeface="Arial"/>
              <a:ea typeface="Arial"/>
              <a:cs typeface="Arial"/>
              <a:sym typeface="Arial"/>
            </a:endParaRPr>
          </a:p>
        </p:txBody>
      </p:sp>
      <p:sp>
        <p:nvSpPr>
          <p:cNvPr id="2032" name="Google Shape;2032;p164"/>
          <p:cNvSpPr txBox="1"/>
          <p:nvPr/>
        </p:nvSpPr>
        <p:spPr>
          <a:xfrm>
            <a:off x="178257" y="990443"/>
            <a:ext cx="8786511" cy="923330"/>
          </a:xfrm>
          <a:prstGeom prst="rect">
            <a:avLst/>
          </a:prstGeom>
          <a:solidFill>
            <a:srgbClr val="C8C860"/>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i="1" lang="en-US" sz="1200">
                <a:solidFill>
                  <a:srgbClr val="0000FF"/>
                </a:solidFill>
                <a:latin typeface="Arial"/>
                <a:ea typeface="Arial"/>
                <a:cs typeface="Arial"/>
                <a:sym typeface="Arial"/>
              </a:rPr>
              <a:t>Das Bild eines jungen Erwachsenen mit episodischen einseitigen Schmerzen, verschwommenem Sehen und Halos sowie deutlich erhöhtem Augeninnendruck sollte an eine andere Erkrankung denken lassen – welche ist das?</a:t>
            </a:r>
            <a:endParaRPr/>
          </a:p>
          <a:p>
            <a:pPr indent="0" lvl="0" marL="0" marR="0" rtl="0" algn="l">
              <a:spcBef>
                <a:spcPts val="0"/>
              </a:spcBef>
              <a:spcAft>
                <a:spcPts val="0"/>
              </a:spcAft>
              <a:buNone/>
            </a:pPr>
            <a:r>
              <a:rPr b="1" lang="en-US" sz="1200">
                <a:solidFill>
                  <a:srgbClr val="0000FF"/>
                </a:solidFill>
                <a:latin typeface="Arial"/>
                <a:ea typeface="Arial"/>
                <a:cs typeface="Arial"/>
                <a:sym typeface="Arial"/>
              </a:rPr>
              <a:t>Das Posner-Schlossman-Syndrom</a:t>
            </a:r>
            <a:r>
              <a:rPr lang="en-US" sz="1200">
                <a:solidFill>
                  <a:srgbClr val="0000FF"/>
                </a:solidFill>
                <a:latin typeface="Arial"/>
                <a:ea typeface="Arial"/>
                <a:cs typeface="Arial"/>
                <a:sym typeface="Arial"/>
              </a:rPr>
              <a:t>. Vergleichen und kontrastieren wir also beide:</a:t>
            </a:r>
            <a:endParaRPr b="1" sz="1800">
              <a:solidFill>
                <a:srgbClr val="0000FF"/>
              </a:solidFill>
              <a:latin typeface="Arial"/>
              <a:ea typeface="Arial"/>
              <a:cs typeface="Arial"/>
              <a:sym typeface="Arial"/>
            </a:endParaRPr>
          </a:p>
        </p:txBody>
      </p:sp>
      <p:graphicFrame>
        <p:nvGraphicFramePr>
          <p:cNvPr id="2033" name="Google Shape;2033;p164"/>
          <p:cNvGraphicFramePr/>
          <p:nvPr/>
        </p:nvGraphicFramePr>
        <p:xfrm>
          <a:off x="243618" y="2518533"/>
          <a:ext cx="3000000" cy="3000000"/>
        </p:xfrm>
        <a:graphic>
          <a:graphicData uri="http://schemas.openxmlformats.org/drawingml/2006/table">
            <a:tbl>
              <a:tblPr bandRow="1" firstRow="1">
                <a:noFill/>
                <a:tableStyleId>{5F2907C9-6ACA-4F95-B2FA-3E911253BBE3}</a:tableStyleId>
              </a:tblPr>
              <a:tblGrid>
                <a:gridCol w="2907050"/>
                <a:gridCol w="2907050"/>
                <a:gridCol w="2907050"/>
              </a:tblGrid>
              <a:tr h="370850">
                <a:tc>
                  <a:txBody>
                    <a:bodyPr/>
                    <a:lstStyle/>
                    <a:p>
                      <a:pPr indent="0" lvl="0" marL="0" marR="0" rtl="0" algn="ctr">
                        <a:spcBef>
                          <a:spcPts val="0"/>
                        </a:spcBef>
                        <a:spcAft>
                          <a:spcPts val="0"/>
                        </a:spcAft>
                        <a:buNone/>
                      </a:pPr>
                      <a:r>
                        <a:rPr b="1" lang="en-US" sz="1200" u="none" cap="none" strike="noStrike">
                          <a:solidFill>
                            <a:schemeClr val="dk1"/>
                          </a:solidFill>
                        </a:rPr>
                        <a:t>Geschlechtsprävalenz</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0000FF"/>
                          </a:solidFill>
                        </a:rPr>
                        <a:t>Keine</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0000FF"/>
                          </a:solidFill>
                        </a:rPr>
                        <a:t>Männlich</a:t>
                      </a:r>
                      <a:endParaRPr/>
                    </a:p>
                  </a:txBody>
                  <a:tcPr marT="45725" marB="45725" marR="91450" marL="91450" anchor="ctr">
                    <a:solidFill>
                      <a:srgbClr val="FFFF47"/>
                    </a:solidFill>
                  </a:tcPr>
                </a:tc>
              </a:tr>
              <a:tr h="370850">
                <a:tc>
                  <a:txBody>
                    <a:bodyPr/>
                    <a:lstStyle/>
                    <a:p>
                      <a:pPr indent="0" lvl="0" marL="0" marR="0" rtl="0" algn="ctr">
                        <a:spcBef>
                          <a:spcPts val="0"/>
                        </a:spcBef>
                        <a:spcAft>
                          <a:spcPts val="0"/>
                        </a:spcAft>
                        <a:buNone/>
                      </a:pPr>
                      <a:r>
                        <a:rPr b="1" lang="en-US" sz="1200" u="none" cap="none" strike="noStrike">
                          <a:solidFill>
                            <a:schemeClr val="dk1"/>
                          </a:solidFill>
                        </a:rPr>
                        <a:t>Refraktionsstatus</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0000FF"/>
                          </a:solidFill>
                        </a:rPr>
                        <a:t>Keine Tendenz</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0000FF"/>
                          </a:solidFill>
                        </a:rPr>
                        <a:t>Kurzsichtig</a:t>
                      </a:r>
                      <a:endParaRPr/>
                    </a:p>
                  </a:txBody>
                  <a:tcPr marT="45725" marB="45725" marR="91450" marL="91450" anchor="ctr">
                    <a:solidFill>
                      <a:srgbClr val="FFFF47"/>
                    </a:solidFill>
                  </a:tcPr>
                </a:tc>
              </a:tr>
              <a:tr h="370850">
                <a:tc>
                  <a:txBody>
                    <a:bodyPr/>
                    <a:lstStyle/>
                    <a:p>
                      <a:pPr indent="0" lvl="0" marL="0" marR="0" rtl="0" algn="ctr">
                        <a:spcBef>
                          <a:spcPts val="0"/>
                        </a:spcBef>
                        <a:spcAft>
                          <a:spcPts val="0"/>
                        </a:spcAft>
                        <a:buNone/>
                      </a:pPr>
                      <a:r>
                        <a:rPr b="1" lang="en-US" sz="1200" u="none" cap="none" strike="noStrike">
                          <a:solidFill>
                            <a:srgbClr val="FFFF47"/>
                          </a:solidFill>
                        </a:rPr>
                        <a:t>Auslösende Faktoren</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FFFF47"/>
                          </a:solidFill>
                        </a:rPr>
                        <a:t>Keine</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FFFF47"/>
                          </a:solidFill>
                        </a:rPr>
                        <a:t>Körperliche Anstrengung; emotionales Ereignis</a:t>
                      </a:r>
                      <a:endParaRPr/>
                    </a:p>
                  </a:txBody>
                  <a:tcPr marT="45725" marB="45725" marR="91450" marL="91450" anchor="ctr">
                    <a:solidFill>
                      <a:srgbClr val="FFFF47"/>
                    </a:solidFill>
                  </a:tcPr>
                </a:tc>
              </a:tr>
              <a:tr h="370850">
                <a:tc>
                  <a:txBody>
                    <a:bodyPr/>
                    <a:lstStyle/>
                    <a:p>
                      <a:pPr indent="0" lvl="0" marL="0" marR="0" rtl="0" algn="ctr">
                        <a:spcBef>
                          <a:spcPts val="0"/>
                        </a:spcBef>
                        <a:spcAft>
                          <a:spcPts val="0"/>
                        </a:spcAft>
                        <a:buNone/>
                      </a:pPr>
                      <a:r>
                        <a:rPr b="1" lang="en-US" sz="1200" u="none" cap="none" strike="noStrike">
                          <a:solidFill>
                            <a:srgbClr val="FFFF47"/>
                          </a:solidFill>
                        </a:rPr>
                        <a:t>Endothelbefunde</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FFFF47"/>
                          </a:solidFill>
                        </a:rPr>
                        <a:t>KP</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FFFF47"/>
                          </a:solidFill>
                        </a:rPr>
                        <a:t>Krukenberg-Spindel</a:t>
                      </a:r>
                      <a:endParaRPr/>
                    </a:p>
                  </a:txBody>
                  <a:tcPr marT="45725" marB="45725" marR="91450" marL="91450" anchor="ctr">
                    <a:solidFill>
                      <a:srgbClr val="FFFF47"/>
                    </a:solidFill>
                  </a:tcPr>
                </a:tc>
              </a:tr>
              <a:tr h="370850">
                <a:tc>
                  <a:txBody>
                    <a:bodyPr/>
                    <a:lstStyle/>
                    <a:p>
                      <a:pPr indent="0" lvl="0" marL="0" marR="0" rtl="0" algn="ctr">
                        <a:spcBef>
                          <a:spcPts val="0"/>
                        </a:spcBef>
                        <a:spcAft>
                          <a:spcPts val="0"/>
                        </a:spcAft>
                        <a:buNone/>
                      </a:pPr>
                      <a:r>
                        <a:rPr b="1" lang="en-US" sz="1200">
                          <a:solidFill>
                            <a:srgbClr val="FFFF47"/>
                          </a:solidFill>
                        </a:rPr>
                        <a:t>VK-</a:t>
                      </a:r>
                      <a:r>
                        <a:rPr b="1" lang="en-US" sz="1200" u="none" cap="none" strike="noStrike">
                          <a:solidFill>
                            <a:srgbClr val="FFFF47"/>
                          </a:solidFill>
                        </a:rPr>
                        <a:t>Befunde</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lang="en-US" sz="1200">
                          <a:solidFill>
                            <a:srgbClr val="FFFF47"/>
                          </a:solidFill>
                        </a:rPr>
                        <a:t>Zellen</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FFFF47"/>
                          </a:solidFill>
                        </a:rPr>
                        <a:t>Pigment</a:t>
                      </a:r>
                      <a:endParaRPr/>
                    </a:p>
                  </a:txBody>
                  <a:tcPr marT="45725" marB="45725" marR="91450" marL="91450" anchor="ctr">
                    <a:solidFill>
                      <a:srgbClr val="FFFF47"/>
                    </a:solidFill>
                  </a:tcPr>
                </a:tc>
              </a:tr>
              <a:tr h="370850">
                <a:tc>
                  <a:txBody>
                    <a:bodyPr/>
                    <a:lstStyle/>
                    <a:p>
                      <a:pPr indent="0" lvl="0" marL="0" marR="0" rtl="0" algn="ctr">
                        <a:spcBef>
                          <a:spcPts val="0"/>
                        </a:spcBef>
                        <a:spcAft>
                          <a:spcPts val="0"/>
                        </a:spcAft>
                        <a:buNone/>
                      </a:pPr>
                      <a:r>
                        <a:rPr b="1" lang="en-US" sz="1200" u="none" cap="none" strike="noStrike">
                          <a:solidFill>
                            <a:srgbClr val="FFFF47"/>
                          </a:solidFill>
                        </a:rPr>
                        <a:t>Gonioskopische Befunde</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FFFF47"/>
                          </a:solidFill>
                        </a:rPr>
                        <a:t>Möglicherweise „KP“</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lang="en-US" sz="1200">
                          <a:solidFill>
                            <a:srgbClr val="FFFF47"/>
                          </a:solidFill>
                        </a:rPr>
                        <a:t>Starke Pigmentierung des Trabekelmaschenwerks</a:t>
                      </a:r>
                      <a:r>
                        <a:rPr b="0" lang="en-US" sz="1200" u="none" cap="none" strike="noStrike">
                          <a:solidFill>
                            <a:srgbClr val="FFFF47"/>
                          </a:solidFill>
                        </a:rPr>
                        <a:t>; +/- Sampaolesi-Linie</a:t>
                      </a:r>
                      <a:endParaRPr/>
                    </a:p>
                  </a:txBody>
                  <a:tcPr marT="45725" marB="45725" marR="91450" marL="91450" anchor="ctr">
                    <a:solidFill>
                      <a:srgbClr val="FFFF47"/>
                    </a:solidFill>
                  </a:tcPr>
                </a:tc>
              </a:tr>
              <a:tr h="370850">
                <a:tc>
                  <a:txBody>
                    <a:bodyPr/>
                    <a:lstStyle/>
                    <a:p>
                      <a:pPr indent="0" lvl="0" marL="0" marR="0" rtl="0" algn="ctr">
                        <a:spcBef>
                          <a:spcPts val="0"/>
                        </a:spcBef>
                        <a:spcAft>
                          <a:spcPts val="0"/>
                        </a:spcAft>
                        <a:buNone/>
                      </a:pPr>
                      <a:r>
                        <a:rPr b="1" lang="en-US" sz="1200" u="none" cap="none" strike="noStrike">
                          <a:solidFill>
                            <a:srgbClr val="FFFF47"/>
                          </a:solidFill>
                        </a:rPr>
                        <a:t>Befunde an der Iris</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FFFF47"/>
                          </a:solidFill>
                        </a:rPr>
                        <a:t>Keine</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lang="en-US" sz="1200">
                          <a:solidFill>
                            <a:srgbClr val="FFFF47"/>
                          </a:solidFill>
                        </a:rPr>
                        <a:t>Radiär, mittlere Peripherie</a:t>
                      </a:r>
                      <a:r>
                        <a:rPr b="0" lang="en-US" sz="1200" u="none" cap="none" strike="noStrike">
                          <a:solidFill>
                            <a:srgbClr val="FFFF47"/>
                          </a:solidFill>
                        </a:rPr>
                        <a:t>e TID; konkave Wölbung</a:t>
                      </a:r>
                      <a:endParaRPr/>
                    </a:p>
                  </a:txBody>
                  <a:tcPr marT="45725" marB="45725" marR="91450" marL="91450" anchor="ctr">
                    <a:solidFill>
                      <a:srgbClr val="FFFF47"/>
                    </a:solidFill>
                  </a:tcPr>
                </a:tc>
              </a:tr>
              <a:tr h="370850">
                <a:tc>
                  <a:txBody>
                    <a:bodyPr/>
                    <a:lstStyle/>
                    <a:p>
                      <a:pPr indent="0" lvl="0" marL="0" marR="0" rtl="0" algn="ctr">
                        <a:spcBef>
                          <a:spcPts val="0"/>
                        </a:spcBef>
                        <a:spcAft>
                          <a:spcPts val="0"/>
                        </a:spcAft>
                        <a:buNone/>
                      </a:pPr>
                      <a:r>
                        <a:rPr b="1" lang="en-US" sz="1200" u="none" cap="none" strike="noStrike">
                          <a:solidFill>
                            <a:srgbClr val="FFFF47"/>
                          </a:solidFill>
                        </a:rPr>
                        <a:t>Befunde der Linse</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FFFF47"/>
                          </a:solidFill>
                        </a:rPr>
                        <a:t>Keine</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FFFF47"/>
                          </a:solidFill>
                        </a:rPr>
                        <a:t>Scheie-Streifen</a:t>
                      </a:r>
                      <a:endParaRPr b="0" sz="1600" u="none" cap="none" strike="noStrike">
                        <a:solidFill>
                          <a:srgbClr val="FFFF47"/>
                        </a:solidFill>
                      </a:endParaRPr>
                    </a:p>
                  </a:txBody>
                  <a:tcPr marT="45725" marB="45725" marR="91450" marL="91450" anchor="ctr">
                    <a:solidFill>
                      <a:srgbClr val="FFFF47"/>
                    </a:solidFill>
                  </a:tcPr>
                </a:tc>
              </a:tr>
            </a:tbl>
          </a:graphicData>
        </a:graphic>
      </p:graphicFrame>
      <p:graphicFrame>
        <p:nvGraphicFramePr>
          <p:cNvPr id="2034" name="Google Shape;2034;p164"/>
          <p:cNvGraphicFramePr/>
          <p:nvPr/>
        </p:nvGraphicFramePr>
        <p:xfrm>
          <a:off x="229593" y="1981201"/>
          <a:ext cx="3000000" cy="3000000"/>
        </p:xfrm>
        <a:graphic>
          <a:graphicData uri="http://schemas.openxmlformats.org/drawingml/2006/table">
            <a:tbl>
              <a:tblPr bandRow="1" firstRow="1">
                <a:noFill/>
                <a:tableStyleId>{5F2907C9-6ACA-4F95-B2FA-3E911253BBE3}</a:tableStyleId>
              </a:tblPr>
              <a:tblGrid>
                <a:gridCol w="2920225"/>
                <a:gridCol w="2920225"/>
                <a:gridCol w="2920225"/>
              </a:tblGrid>
              <a:tr h="534875">
                <a:tc>
                  <a:txBody>
                    <a:bodyPr/>
                    <a:lstStyle/>
                    <a:p>
                      <a:pPr indent="0" lvl="0" marL="0" marR="0" rtl="0" algn="ctr">
                        <a:spcBef>
                          <a:spcPts val="0"/>
                        </a:spcBef>
                        <a:spcAft>
                          <a:spcPts val="0"/>
                        </a:spcAft>
                        <a:buNone/>
                      </a:pPr>
                      <a:r>
                        <a:rPr i="1" lang="en-US" sz="1200" u="none" cap="none" strike="noStrike">
                          <a:solidFill>
                            <a:schemeClr val="dk1"/>
                          </a:solidFill>
                        </a:rPr>
                        <a:t>Merkmale</a:t>
                      </a:r>
                      <a:endParaRPr/>
                    </a:p>
                  </a:txBody>
                  <a:tcPr marT="45725" marB="45725" marR="91450" marL="91450" anchor="ctr">
                    <a:solidFill>
                      <a:srgbClr val="00B0F0"/>
                    </a:solidFill>
                  </a:tcPr>
                </a:tc>
                <a:tc>
                  <a:txBody>
                    <a:bodyPr/>
                    <a:lstStyle/>
                    <a:p>
                      <a:pPr indent="0" lvl="0" marL="0" marR="0" rtl="0" algn="ctr">
                        <a:spcBef>
                          <a:spcPts val="0"/>
                        </a:spcBef>
                        <a:spcAft>
                          <a:spcPts val="0"/>
                        </a:spcAft>
                        <a:buNone/>
                      </a:pPr>
                      <a:r>
                        <a:rPr lang="en-US" sz="1200" u="none" cap="none" strike="noStrike">
                          <a:solidFill>
                            <a:schemeClr val="lt1"/>
                          </a:solidFill>
                        </a:rPr>
                        <a:t>Posner-Schlossman</a:t>
                      </a:r>
                      <a:endParaRPr sz="1800" u="none" cap="none" strike="noStrike">
                        <a:solidFill>
                          <a:schemeClr val="lt1"/>
                        </a:solidFill>
                      </a:endParaRPr>
                    </a:p>
                  </a:txBody>
                  <a:tcPr marT="45725" marB="45725" marR="91450" marL="91450" anchor="ctr">
                    <a:solidFill>
                      <a:srgbClr val="00B0F0"/>
                    </a:solidFill>
                  </a:tcPr>
                </a:tc>
                <a:tc>
                  <a:txBody>
                    <a:bodyPr/>
                    <a:lstStyle/>
                    <a:p>
                      <a:pPr indent="0" lvl="0" marL="0" marR="0" rtl="0" algn="ctr">
                        <a:spcBef>
                          <a:spcPts val="0"/>
                        </a:spcBef>
                        <a:spcAft>
                          <a:spcPts val="0"/>
                        </a:spcAft>
                        <a:buNone/>
                      </a:pPr>
                      <a:r>
                        <a:rPr lang="en-US" sz="1200"/>
                        <a:t>Pigmentdispersion</a:t>
                      </a:r>
                      <a:endParaRPr/>
                    </a:p>
                  </a:txBody>
                  <a:tcPr marT="45725" marB="45725" marR="91450" marL="91450" anchor="ctr">
                    <a:solidFill>
                      <a:srgbClr val="00B0F0"/>
                    </a:solidFill>
                  </a:tcPr>
                </a:tc>
              </a:tr>
            </a:tbl>
          </a:graphicData>
        </a:graphic>
      </p:graphicFrame>
      <p:sp>
        <p:nvSpPr>
          <p:cNvPr id="2035" name="Google Shape;2035;p164"/>
          <p:cNvSpPr/>
          <p:nvPr/>
        </p:nvSpPr>
        <p:spPr>
          <a:xfrm>
            <a:off x="197497" y="1958477"/>
            <a:ext cx="8767271" cy="3756523"/>
          </a:xfrm>
          <a:prstGeom prst="rect">
            <a:avLst/>
          </a:prstGeom>
          <a:noFill/>
          <a:ln cap="flat" cmpd="sng" w="3175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036" name="Google Shape;2036;p164"/>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A</a:t>
            </a:r>
            <a:endParaRPr/>
          </a:p>
        </p:txBody>
      </p:sp>
    </p:spTree>
  </p:cSld>
  <p:clrMapOvr>
    <a:masterClrMapping/>
  </p:clrMapOvr>
</p:sld>
</file>

<file path=ppt/slides/slide1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0" name="Shape 2040"/>
        <p:cNvGrpSpPr/>
        <p:nvPr/>
      </p:nvGrpSpPr>
      <p:grpSpPr>
        <a:xfrm>
          <a:off x="0" y="0"/>
          <a:ext cx="0" cy="0"/>
          <a:chOff x="0" y="0"/>
          <a:chExt cx="0" cy="0"/>
        </a:xfrm>
      </p:grpSpPr>
      <p:sp>
        <p:nvSpPr>
          <p:cNvPr id="2041" name="Google Shape;2041;p165"/>
          <p:cNvSpPr txBox="1"/>
          <p:nvPr/>
        </p:nvSpPr>
        <p:spPr>
          <a:xfrm>
            <a:off x="4626608" y="1981201"/>
            <a:ext cx="2571538" cy="430887"/>
          </a:xfrm>
          <a:prstGeom prst="rect">
            <a:avLst/>
          </a:prstGeom>
          <a:no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lang="en-US" sz="1200">
                <a:solidFill>
                  <a:srgbClr val="0000FF"/>
                </a:solidFill>
                <a:latin typeface="Arial"/>
                <a:ea typeface="Arial"/>
                <a:cs typeface="Arial"/>
                <a:sym typeface="Arial"/>
              </a:rPr>
              <a:t>Nichtgranulomatös</a:t>
            </a:r>
            <a:endParaRPr sz="2200">
              <a:solidFill>
                <a:srgbClr val="0000FF"/>
              </a:solidFill>
              <a:latin typeface="Arial"/>
              <a:ea typeface="Arial"/>
              <a:cs typeface="Arial"/>
              <a:sym typeface="Arial"/>
            </a:endParaRPr>
          </a:p>
        </p:txBody>
      </p:sp>
      <p:sp>
        <p:nvSpPr>
          <p:cNvPr id="2042" name="Google Shape;2042;p165"/>
          <p:cNvSpPr txBox="1"/>
          <p:nvPr/>
        </p:nvSpPr>
        <p:spPr>
          <a:xfrm>
            <a:off x="178257" y="990443"/>
            <a:ext cx="8786511" cy="923330"/>
          </a:xfrm>
          <a:prstGeom prst="rect">
            <a:avLst/>
          </a:prstGeom>
          <a:solidFill>
            <a:srgbClr val="C8C860"/>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i="1" lang="en-US" sz="1200">
                <a:solidFill>
                  <a:srgbClr val="0000FF"/>
                </a:solidFill>
                <a:latin typeface="Arial"/>
                <a:ea typeface="Arial"/>
                <a:cs typeface="Arial"/>
                <a:sym typeface="Arial"/>
              </a:rPr>
              <a:t>Das Bild eines jungen Erwachsenen mit episodischen einseitigen Schmerzen, verschwommenem Sehen und Halos sowie deutlich erhöhtem Augeninnendruck sollte an eine andere Erkrankung denken lassen – welche ist das?</a:t>
            </a:r>
            <a:endParaRPr/>
          </a:p>
          <a:p>
            <a:pPr indent="0" lvl="0" marL="0" marR="0" rtl="0" algn="l">
              <a:spcBef>
                <a:spcPts val="0"/>
              </a:spcBef>
              <a:spcAft>
                <a:spcPts val="0"/>
              </a:spcAft>
              <a:buNone/>
            </a:pPr>
            <a:r>
              <a:rPr b="1" lang="en-US" sz="1200">
                <a:solidFill>
                  <a:srgbClr val="0000FF"/>
                </a:solidFill>
                <a:latin typeface="Arial"/>
                <a:ea typeface="Arial"/>
                <a:cs typeface="Arial"/>
                <a:sym typeface="Arial"/>
              </a:rPr>
              <a:t>Das Posner-Schlossman-Syndrom</a:t>
            </a:r>
            <a:r>
              <a:rPr lang="en-US" sz="1200">
                <a:solidFill>
                  <a:srgbClr val="0000FF"/>
                </a:solidFill>
                <a:latin typeface="Arial"/>
                <a:ea typeface="Arial"/>
                <a:cs typeface="Arial"/>
                <a:sym typeface="Arial"/>
              </a:rPr>
              <a:t>. Vergleichen und kontrastieren wir also beide:</a:t>
            </a:r>
            <a:endParaRPr b="1" sz="1800">
              <a:solidFill>
                <a:srgbClr val="0000FF"/>
              </a:solidFill>
              <a:latin typeface="Arial"/>
              <a:ea typeface="Arial"/>
              <a:cs typeface="Arial"/>
              <a:sym typeface="Arial"/>
            </a:endParaRPr>
          </a:p>
        </p:txBody>
      </p:sp>
      <p:graphicFrame>
        <p:nvGraphicFramePr>
          <p:cNvPr id="2043" name="Google Shape;2043;p165"/>
          <p:cNvGraphicFramePr/>
          <p:nvPr/>
        </p:nvGraphicFramePr>
        <p:xfrm>
          <a:off x="243618" y="2518533"/>
          <a:ext cx="3000000" cy="3000000"/>
        </p:xfrm>
        <a:graphic>
          <a:graphicData uri="http://schemas.openxmlformats.org/drawingml/2006/table">
            <a:tbl>
              <a:tblPr bandRow="1" firstRow="1">
                <a:noFill/>
                <a:tableStyleId>{5F2907C9-6ACA-4F95-B2FA-3E911253BBE3}</a:tableStyleId>
              </a:tblPr>
              <a:tblGrid>
                <a:gridCol w="2907050"/>
                <a:gridCol w="2907050"/>
                <a:gridCol w="2907050"/>
              </a:tblGrid>
              <a:tr h="370850">
                <a:tc>
                  <a:txBody>
                    <a:bodyPr/>
                    <a:lstStyle/>
                    <a:p>
                      <a:pPr indent="0" lvl="0" marL="0" marR="0" rtl="0" algn="ctr">
                        <a:spcBef>
                          <a:spcPts val="0"/>
                        </a:spcBef>
                        <a:spcAft>
                          <a:spcPts val="0"/>
                        </a:spcAft>
                        <a:buNone/>
                      </a:pPr>
                      <a:r>
                        <a:rPr b="1" lang="en-US" sz="1200" u="none" cap="none" strike="noStrike">
                          <a:solidFill>
                            <a:schemeClr val="dk1"/>
                          </a:solidFill>
                        </a:rPr>
                        <a:t>Geschlechtsprävalenz</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0000FF"/>
                          </a:solidFill>
                        </a:rPr>
                        <a:t>Keine</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0000FF"/>
                          </a:solidFill>
                        </a:rPr>
                        <a:t>Männlich</a:t>
                      </a:r>
                      <a:endParaRPr/>
                    </a:p>
                  </a:txBody>
                  <a:tcPr marT="45725" marB="45725" marR="91450" marL="91450" anchor="ctr">
                    <a:solidFill>
                      <a:srgbClr val="FFFF47"/>
                    </a:solidFill>
                  </a:tcPr>
                </a:tc>
              </a:tr>
              <a:tr h="370850">
                <a:tc>
                  <a:txBody>
                    <a:bodyPr/>
                    <a:lstStyle/>
                    <a:p>
                      <a:pPr indent="0" lvl="0" marL="0" marR="0" rtl="0" algn="ctr">
                        <a:spcBef>
                          <a:spcPts val="0"/>
                        </a:spcBef>
                        <a:spcAft>
                          <a:spcPts val="0"/>
                        </a:spcAft>
                        <a:buNone/>
                      </a:pPr>
                      <a:r>
                        <a:rPr b="1" lang="en-US" sz="1200" u="none" cap="none" strike="noStrike">
                          <a:solidFill>
                            <a:schemeClr val="dk1"/>
                          </a:solidFill>
                        </a:rPr>
                        <a:t>Refraktionsstatus</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0000FF"/>
                          </a:solidFill>
                        </a:rPr>
                        <a:t>Keine Tendenz</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0000FF"/>
                          </a:solidFill>
                        </a:rPr>
                        <a:t>Kurzsichtig</a:t>
                      </a:r>
                      <a:endParaRPr/>
                    </a:p>
                  </a:txBody>
                  <a:tcPr marT="45725" marB="45725" marR="91450" marL="91450" anchor="ctr">
                    <a:solidFill>
                      <a:srgbClr val="FFFF47"/>
                    </a:solidFill>
                  </a:tcPr>
                </a:tc>
              </a:tr>
              <a:tr h="370850">
                <a:tc>
                  <a:txBody>
                    <a:bodyPr/>
                    <a:lstStyle/>
                    <a:p>
                      <a:pPr indent="0" lvl="0" marL="0" marR="0" rtl="0" algn="ctr">
                        <a:spcBef>
                          <a:spcPts val="0"/>
                        </a:spcBef>
                        <a:spcAft>
                          <a:spcPts val="0"/>
                        </a:spcAft>
                        <a:buNone/>
                      </a:pPr>
                      <a:r>
                        <a:rPr b="1" lang="en-US" sz="1200" u="none" cap="none" strike="noStrike">
                          <a:solidFill>
                            <a:schemeClr val="dk1"/>
                          </a:solidFill>
                        </a:rPr>
                        <a:t>Auslösende Faktoren</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FFFF47"/>
                          </a:solidFill>
                        </a:rPr>
                        <a:t>Keine</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FFFF47"/>
                          </a:solidFill>
                        </a:rPr>
                        <a:t>Körperliche Anstrengung; emotionales Ereignis</a:t>
                      </a:r>
                      <a:endParaRPr/>
                    </a:p>
                  </a:txBody>
                  <a:tcPr marT="45725" marB="45725" marR="91450" marL="91450" anchor="ctr">
                    <a:solidFill>
                      <a:srgbClr val="FFFF47"/>
                    </a:solidFill>
                  </a:tcPr>
                </a:tc>
              </a:tr>
              <a:tr h="370850">
                <a:tc>
                  <a:txBody>
                    <a:bodyPr/>
                    <a:lstStyle/>
                    <a:p>
                      <a:pPr indent="0" lvl="0" marL="0" marR="0" rtl="0" algn="ctr">
                        <a:spcBef>
                          <a:spcPts val="0"/>
                        </a:spcBef>
                        <a:spcAft>
                          <a:spcPts val="0"/>
                        </a:spcAft>
                        <a:buNone/>
                      </a:pPr>
                      <a:r>
                        <a:rPr b="1" lang="en-US" sz="1200" u="none" cap="none" strike="noStrike">
                          <a:solidFill>
                            <a:srgbClr val="FFFF47"/>
                          </a:solidFill>
                        </a:rPr>
                        <a:t>Endothelbefunde</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FFFF47"/>
                          </a:solidFill>
                        </a:rPr>
                        <a:t>KP</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FFFF47"/>
                          </a:solidFill>
                        </a:rPr>
                        <a:t>Krukenberg-Spindel</a:t>
                      </a:r>
                      <a:endParaRPr/>
                    </a:p>
                  </a:txBody>
                  <a:tcPr marT="45725" marB="45725" marR="91450" marL="91450" anchor="ctr">
                    <a:solidFill>
                      <a:srgbClr val="FFFF47"/>
                    </a:solidFill>
                  </a:tcPr>
                </a:tc>
              </a:tr>
              <a:tr h="370850">
                <a:tc>
                  <a:txBody>
                    <a:bodyPr/>
                    <a:lstStyle/>
                    <a:p>
                      <a:pPr indent="0" lvl="0" marL="0" marR="0" rtl="0" algn="ctr">
                        <a:spcBef>
                          <a:spcPts val="0"/>
                        </a:spcBef>
                        <a:spcAft>
                          <a:spcPts val="0"/>
                        </a:spcAft>
                        <a:buNone/>
                      </a:pPr>
                      <a:r>
                        <a:rPr b="1" lang="en-US" sz="1200">
                          <a:solidFill>
                            <a:srgbClr val="FFFF47"/>
                          </a:solidFill>
                        </a:rPr>
                        <a:t>VK-</a:t>
                      </a:r>
                      <a:r>
                        <a:rPr b="1" lang="en-US" sz="1200" u="none" cap="none" strike="noStrike">
                          <a:solidFill>
                            <a:srgbClr val="FFFF47"/>
                          </a:solidFill>
                        </a:rPr>
                        <a:t>Befunde</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lang="en-US" sz="1200">
                          <a:solidFill>
                            <a:srgbClr val="FFFF47"/>
                          </a:solidFill>
                        </a:rPr>
                        <a:t>Zellen</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FFFF47"/>
                          </a:solidFill>
                        </a:rPr>
                        <a:t>Pigment</a:t>
                      </a:r>
                      <a:endParaRPr/>
                    </a:p>
                  </a:txBody>
                  <a:tcPr marT="45725" marB="45725" marR="91450" marL="91450" anchor="ctr">
                    <a:solidFill>
                      <a:srgbClr val="FFFF47"/>
                    </a:solidFill>
                  </a:tcPr>
                </a:tc>
              </a:tr>
              <a:tr h="370850">
                <a:tc>
                  <a:txBody>
                    <a:bodyPr/>
                    <a:lstStyle/>
                    <a:p>
                      <a:pPr indent="0" lvl="0" marL="0" marR="0" rtl="0" algn="ctr">
                        <a:spcBef>
                          <a:spcPts val="0"/>
                        </a:spcBef>
                        <a:spcAft>
                          <a:spcPts val="0"/>
                        </a:spcAft>
                        <a:buNone/>
                      </a:pPr>
                      <a:r>
                        <a:rPr b="1" lang="en-US" sz="1200" u="none" cap="none" strike="noStrike">
                          <a:solidFill>
                            <a:srgbClr val="FFFF47"/>
                          </a:solidFill>
                        </a:rPr>
                        <a:t>Gonioskopische Befunde</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FFFF47"/>
                          </a:solidFill>
                        </a:rPr>
                        <a:t>Möglicherweise „KP“</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lang="en-US" sz="1200">
                          <a:solidFill>
                            <a:srgbClr val="FFFF47"/>
                          </a:solidFill>
                        </a:rPr>
                        <a:t>Starke Pigmentierung des Trabekelmaschenwerks</a:t>
                      </a:r>
                      <a:r>
                        <a:rPr b="0" lang="en-US" sz="1200" u="none" cap="none" strike="noStrike">
                          <a:solidFill>
                            <a:srgbClr val="FFFF47"/>
                          </a:solidFill>
                        </a:rPr>
                        <a:t>; +/- Sampaolesi-Linie</a:t>
                      </a:r>
                      <a:endParaRPr/>
                    </a:p>
                  </a:txBody>
                  <a:tcPr marT="45725" marB="45725" marR="91450" marL="91450" anchor="ctr">
                    <a:solidFill>
                      <a:srgbClr val="FFFF47"/>
                    </a:solidFill>
                  </a:tcPr>
                </a:tc>
              </a:tr>
              <a:tr h="370850">
                <a:tc>
                  <a:txBody>
                    <a:bodyPr/>
                    <a:lstStyle/>
                    <a:p>
                      <a:pPr indent="0" lvl="0" marL="0" marR="0" rtl="0" algn="ctr">
                        <a:spcBef>
                          <a:spcPts val="0"/>
                        </a:spcBef>
                        <a:spcAft>
                          <a:spcPts val="0"/>
                        </a:spcAft>
                        <a:buNone/>
                      </a:pPr>
                      <a:r>
                        <a:rPr b="1" lang="en-US" sz="1200" u="none" cap="none" strike="noStrike">
                          <a:solidFill>
                            <a:srgbClr val="FFFF47"/>
                          </a:solidFill>
                        </a:rPr>
                        <a:t>Befunde an der Iris</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FFFF47"/>
                          </a:solidFill>
                        </a:rPr>
                        <a:t>Keine</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lang="en-US" sz="1200">
                          <a:solidFill>
                            <a:srgbClr val="FFFF47"/>
                          </a:solidFill>
                        </a:rPr>
                        <a:t>Radiär, mittlere Peripherie</a:t>
                      </a:r>
                      <a:r>
                        <a:rPr b="0" lang="en-US" sz="1200" u="none" cap="none" strike="noStrike">
                          <a:solidFill>
                            <a:srgbClr val="FFFF47"/>
                          </a:solidFill>
                        </a:rPr>
                        <a:t>e TID; konkave Wölbung</a:t>
                      </a:r>
                      <a:endParaRPr/>
                    </a:p>
                  </a:txBody>
                  <a:tcPr marT="45725" marB="45725" marR="91450" marL="91450" anchor="ctr">
                    <a:solidFill>
                      <a:srgbClr val="FFFF47"/>
                    </a:solidFill>
                  </a:tcPr>
                </a:tc>
              </a:tr>
              <a:tr h="370850">
                <a:tc>
                  <a:txBody>
                    <a:bodyPr/>
                    <a:lstStyle/>
                    <a:p>
                      <a:pPr indent="0" lvl="0" marL="0" marR="0" rtl="0" algn="ctr">
                        <a:spcBef>
                          <a:spcPts val="0"/>
                        </a:spcBef>
                        <a:spcAft>
                          <a:spcPts val="0"/>
                        </a:spcAft>
                        <a:buNone/>
                      </a:pPr>
                      <a:r>
                        <a:rPr b="1" lang="en-US" sz="1200" u="none" cap="none" strike="noStrike">
                          <a:solidFill>
                            <a:srgbClr val="FFFF47"/>
                          </a:solidFill>
                        </a:rPr>
                        <a:t>Befunde an der Linse</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FFFF47"/>
                          </a:solidFill>
                        </a:rPr>
                        <a:t>Keine</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FFFF47"/>
                          </a:solidFill>
                        </a:rPr>
                        <a:t>Scheie-Streifen</a:t>
                      </a:r>
                      <a:endParaRPr b="0" sz="1600" u="none" cap="none" strike="noStrike">
                        <a:solidFill>
                          <a:srgbClr val="FFFF47"/>
                        </a:solidFill>
                      </a:endParaRPr>
                    </a:p>
                  </a:txBody>
                  <a:tcPr marT="45725" marB="45725" marR="91450" marL="91450" anchor="ctr">
                    <a:solidFill>
                      <a:srgbClr val="FFFF47"/>
                    </a:solidFill>
                  </a:tcPr>
                </a:tc>
              </a:tr>
            </a:tbl>
          </a:graphicData>
        </a:graphic>
      </p:graphicFrame>
      <p:graphicFrame>
        <p:nvGraphicFramePr>
          <p:cNvPr id="2044" name="Google Shape;2044;p165"/>
          <p:cNvGraphicFramePr/>
          <p:nvPr/>
        </p:nvGraphicFramePr>
        <p:xfrm>
          <a:off x="229593" y="1981201"/>
          <a:ext cx="3000000" cy="3000000"/>
        </p:xfrm>
        <a:graphic>
          <a:graphicData uri="http://schemas.openxmlformats.org/drawingml/2006/table">
            <a:tbl>
              <a:tblPr bandRow="1" firstRow="1">
                <a:noFill/>
                <a:tableStyleId>{5F2907C9-6ACA-4F95-B2FA-3E911253BBE3}</a:tableStyleId>
              </a:tblPr>
              <a:tblGrid>
                <a:gridCol w="2920225"/>
                <a:gridCol w="2920225"/>
                <a:gridCol w="2920225"/>
              </a:tblGrid>
              <a:tr h="534875">
                <a:tc>
                  <a:txBody>
                    <a:bodyPr/>
                    <a:lstStyle/>
                    <a:p>
                      <a:pPr indent="0" lvl="0" marL="0" marR="0" rtl="0" algn="ctr">
                        <a:spcBef>
                          <a:spcPts val="0"/>
                        </a:spcBef>
                        <a:spcAft>
                          <a:spcPts val="0"/>
                        </a:spcAft>
                        <a:buNone/>
                      </a:pPr>
                      <a:r>
                        <a:rPr i="1" lang="en-US" sz="1200" u="none" cap="none" strike="noStrike">
                          <a:solidFill>
                            <a:schemeClr val="dk1"/>
                          </a:solidFill>
                        </a:rPr>
                        <a:t>Merkmale</a:t>
                      </a:r>
                      <a:endParaRPr/>
                    </a:p>
                  </a:txBody>
                  <a:tcPr marT="45725" marB="45725" marR="91450" marL="91450" anchor="ctr">
                    <a:solidFill>
                      <a:srgbClr val="00B0F0"/>
                    </a:solidFill>
                  </a:tcPr>
                </a:tc>
                <a:tc>
                  <a:txBody>
                    <a:bodyPr/>
                    <a:lstStyle/>
                    <a:p>
                      <a:pPr indent="0" lvl="0" marL="0" marR="0" rtl="0" algn="ctr">
                        <a:spcBef>
                          <a:spcPts val="0"/>
                        </a:spcBef>
                        <a:spcAft>
                          <a:spcPts val="0"/>
                        </a:spcAft>
                        <a:buNone/>
                      </a:pPr>
                      <a:r>
                        <a:rPr lang="en-US" sz="1200" u="none" cap="none" strike="noStrike">
                          <a:solidFill>
                            <a:schemeClr val="lt1"/>
                          </a:solidFill>
                        </a:rPr>
                        <a:t>Posner-Schlossman</a:t>
                      </a:r>
                      <a:endParaRPr sz="1800" u="none" cap="none" strike="noStrike">
                        <a:solidFill>
                          <a:schemeClr val="lt1"/>
                        </a:solidFill>
                      </a:endParaRPr>
                    </a:p>
                  </a:txBody>
                  <a:tcPr marT="45725" marB="45725" marR="91450" marL="91450" anchor="ctr">
                    <a:solidFill>
                      <a:srgbClr val="00B0F0"/>
                    </a:solidFill>
                  </a:tcPr>
                </a:tc>
                <a:tc>
                  <a:txBody>
                    <a:bodyPr/>
                    <a:lstStyle/>
                    <a:p>
                      <a:pPr indent="0" lvl="0" marL="0" marR="0" rtl="0" algn="ctr">
                        <a:spcBef>
                          <a:spcPts val="0"/>
                        </a:spcBef>
                        <a:spcAft>
                          <a:spcPts val="0"/>
                        </a:spcAft>
                        <a:buNone/>
                      </a:pPr>
                      <a:r>
                        <a:rPr lang="en-US" sz="1200"/>
                        <a:t>Pigmentdispersion</a:t>
                      </a:r>
                      <a:endParaRPr/>
                    </a:p>
                  </a:txBody>
                  <a:tcPr marT="45725" marB="45725" marR="91450" marL="91450" anchor="ctr">
                    <a:solidFill>
                      <a:srgbClr val="00B0F0"/>
                    </a:solidFill>
                  </a:tcPr>
                </a:tc>
              </a:tr>
            </a:tbl>
          </a:graphicData>
        </a:graphic>
      </p:graphicFrame>
      <p:sp>
        <p:nvSpPr>
          <p:cNvPr id="2045" name="Google Shape;2045;p165"/>
          <p:cNvSpPr/>
          <p:nvPr/>
        </p:nvSpPr>
        <p:spPr>
          <a:xfrm>
            <a:off x="197497" y="1958477"/>
            <a:ext cx="8767271" cy="3756523"/>
          </a:xfrm>
          <a:prstGeom prst="rect">
            <a:avLst/>
          </a:prstGeom>
          <a:noFill/>
          <a:ln cap="flat" cmpd="sng" w="3175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046" name="Google Shape;2046;p165"/>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Q</a:t>
            </a:r>
            <a:endParaRPr/>
          </a:p>
        </p:txBody>
      </p:sp>
      <p:sp>
        <p:nvSpPr>
          <p:cNvPr id="2047" name="Google Shape;2047;p165"/>
          <p:cNvSpPr txBox="1"/>
          <p:nvPr/>
        </p:nvSpPr>
        <p:spPr>
          <a:xfrm>
            <a:off x="4495800" y="3276600"/>
            <a:ext cx="3204723" cy="338554"/>
          </a:xfrm>
          <a:prstGeom prst="rect">
            <a:avLst/>
          </a:prstGeom>
          <a:no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i="1" lang="en-US" sz="1200">
                <a:solidFill>
                  <a:srgbClr val="0000FF"/>
                </a:solidFill>
                <a:latin typeface="Arial"/>
                <a:ea typeface="Arial"/>
                <a:cs typeface="Arial"/>
                <a:sym typeface="Arial"/>
              </a:rPr>
              <a:t>?                                                ?</a:t>
            </a:r>
            <a:endParaRPr/>
          </a:p>
        </p:txBody>
      </p:sp>
    </p:spTree>
  </p:cSld>
  <p:clrMapOvr>
    <a:masterClrMapping/>
  </p:clrMapOvr>
</p:sld>
</file>

<file path=ppt/slides/slide1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1" name="Shape 2051"/>
        <p:cNvGrpSpPr/>
        <p:nvPr/>
      </p:nvGrpSpPr>
      <p:grpSpPr>
        <a:xfrm>
          <a:off x="0" y="0"/>
          <a:ext cx="0" cy="0"/>
          <a:chOff x="0" y="0"/>
          <a:chExt cx="0" cy="0"/>
        </a:xfrm>
      </p:grpSpPr>
      <p:sp>
        <p:nvSpPr>
          <p:cNvPr id="2052" name="Google Shape;2052;p166"/>
          <p:cNvSpPr txBox="1"/>
          <p:nvPr/>
        </p:nvSpPr>
        <p:spPr>
          <a:xfrm>
            <a:off x="4626608" y="1981201"/>
            <a:ext cx="2571538" cy="430887"/>
          </a:xfrm>
          <a:prstGeom prst="rect">
            <a:avLst/>
          </a:prstGeom>
          <a:no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lang="en-US" sz="1200">
                <a:solidFill>
                  <a:srgbClr val="0000FF"/>
                </a:solidFill>
                <a:latin typeface="Arial"/>
                <a:ea typeface="Arial"/>
                <a:cs typeface="Arial"/>
                <a:sym typeface="Arial"/>
              </a:rPr>
              <a:t>Nichtgranulomatös</a:t>
            </a:r>
            <a:endParaRPr sz="2200">
              <a:solidFill>
                <a:srgbClr val="0000FF"/>
              </a:solidFill>
              <a:latin typeface="Arial"/>
              <a:ea typeface="Arial"/>
              <a:cs typeface="Arial"/>
              <a:sym typeface="Arial"/>
            </a:endParaRPr>
          </a:p>
        </p:txBody>
      </p:sp>
      <p:sp>
        <p:nvSpPr>
          <p:cNvPr id="2053" name="Google Shape;2053;p166"/>
          <p:cNvSpPr txBox="1"/>
          <p:nvPr/>
        </p:nvSpPr>
        <p:spPr>
          <a:xfrm>
            <a:off x="178257" y="990443"/>
            <a:ext cx="8786511" cy="923330"/>
          </a:xfrm>
          <a:prstGeom prst="rect">
            <a:avLst/>
          </a:prstGeom>
          <a:solidFill>
            <a:srgbClr val="C8C860"/>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i="1" lang="en-US" sz="1200">
                <a:solidFill>
                  <a:srgbClr val="0000FF"/>
                </a:solidFill>
                <a:latin typeface="Arial"/>
                <a:ea typeface="Arial"/>
                <a:cs typeface="Arial"/>
                <a:sym typeface="Arial"/>
              </a:rPr>
              <a:t>Das Bild eines jungen Erwachsenen mit episodischen einseitigen Schmerzen, verschwommenem Sehen und Halos sowie deutlich erhöhtem Augeninnendruck sollte an eine andere Erkrankung denken lassen – welche ist das?</a:t>
            </a:r>
            <a:endParaRPr/>
          </a:p>
          <a:p>
            <a:pPr indent="0" lvl="0" marL="0" marR="0" rtl="0" algn="l">
              <a:spcBef>
                <a:spcPts val="0"/>
              </a:spcBef>
              <a:spcAft>
                <a:spcPts val="0"/>
              </a:spcAft>
              <a:buNone/>
            </a:pPr>
            <a:r>
              <a:rPr b="1" lang="en-US" sz="1200">
                <a:solidFill>
                  <a:srgbClr val="0000FF"/>
                </a:solidFill>
                <a:latin typeface="Arial"/>
                <a:ea typeface="Arial"/>
                <a:cs typeface="Arial"/>
                <a:sym typeface="Arial"/>
              </a:rPr>
              <a:t>Das Posner-Schlossman-Syndrom</a:t>
            </a:r>
            <a:r>
              <a:rPr lang="en-US" sz="1200">
                <a:solidFill>
                  <a:srgbClr val="0000FF"/>
                </a:solidFill>
                <a:latin typeface="Arial"/>
                <a:ea typeface="Arial"/>
                <a:cs typeface="Arial"/>
                <a:sym typeface="Arial"/>
              </a:rPr>
              <a:t>. Vergleichen und kontrastieren wir also beide:</a:t>
            </a:r>
            <a:endParaRPr b="1" sz="1800">
              <a:solidFill>
                <a:srgbClr val="0000FF"/>
              </a:solidFill>
              <a:latin typeface="Arial"/>
              <a:ea typeface="Arial"/>
              <a:cs typeface="Arial"/>
              <a:sym typeface="Arial"/>
            </a:endParaRPr>
          </a:p>
        </p:txBody>
      </p:sp>
      <p:graphicFrame>
        <p:nvGraphicFramePr>
          <p:cNvPr id="2054" name="Google Shape;2054;p166"/>
          <p:cNvGraphicFramePr/>
          <p:nvPr/>
        </p:nvGraphicFramePr>
        <p:xfrm>
          <a:off x="243618" y="2518533"/>
          <a:ext cx="3000000" cy="3000000"/>
        </p:xfrm>
        <a:graphic>
          <a:graphicData uri="http://schemas.openxmlformats.org/drawingml/2006/table">
            <a:tbl>
              <a:tblPr bandRow="1" firstRow="1">
                <a:noFill/>
                <a:tableStyleId>{5F2907C9-6ACA-4F95-B2FA-3E911253BBE3}</a:tableStyleId>
              </a:tblPr>
              <a:tblGrid>
                <a:gridCol w="2907050"/>
                <a:gridCol w="2907050"/>
                <a:gridCol w="2907050"/>
              </a:tblGrid>
              <a:tr h="370850">
                <a:tc>
                  <a:txBody>
                    <a:bodyPr/>
                    <a:lstStyle/>
                    <a:p>
                      <a:pPr indent="0" lvl="0" marL="0" marR="0" rtl="0" algn="ctr">
                        <a:spcBef>
                          <a:spcPts val="0"/>
                        </a:spcBef>
                        <a:spcAft>
                          <a:spcPts val="0"/>
                        </a:spcAft>
                        <a:buNone/>
                      </a:pPr>
                      <a:r>
                        <a:rPr b="1" lang="en-US" sz="1200" u="none" cap="none" strike="noStrike">
                          <a:solidFill>
                            <a:schemeClr val="dk1"/>
                          </a:solidFill>
                        </a:rPr>
                        <a:t>Geschlechtsprävalenz</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0000FF"/>
                          </a:solidFill>
                        </a:rPr>
                        <a:t>Keine</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0000FF"/>
                          </a:solidFill>
                        </a:rPr>
                        <a:t>Männlich</a:t>
                      </a:r>
                      <a:endParaRPr/>
                    </a:p>
                  </a:txBody>
                  <a:tcPr marT="45725" marB="45725" marR="91450" marL="91450" anchor="ctr">
                    <a:solidFill>
                      <a:srgbClr val="FFFF47"/>
                    </a:solidFill>
                  </a:tcPr>
                </a:tc>
              </a:tr>
              <a:tr h="370850">
                <a:tc>
                  <a:txBody>
                    <a:bodyPr/>
                    <a:lstStyle/>
                    <a:p>
                      <a:pPr indent="0" lvl="0" marL="0" marR="0" rtl="0" algn="ctr">
                        <a:spcBef>
                          <a:spcPts val="0"/>
                        </a:spcBef>
                        <a:spcAft>
                          <a:spcPts val="0"/>
                        </a:spcAft>
                        <a:buNone/>
                      </a:pPr>
                      <a:r>
                        <a:rPr b="1" lang="en-US" sz="1200" u="none" cap="none" strike="noStrike">
                          <a:solidFill>
                            <a:schemeClr val="dk1"/>
                          </a:solidFill>
                        </a:rPr>
                        <a:t>Refraktionsstatus</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0000FF"/>
                          </a:solidFill>
                        </a:rPr>
                        <a:t>Keine Tendenz</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0000FF"/>
                          </a:solidFill>
                        </a:rPr>
                        <a:t>Kurzsichtig</a:t>
                      </a:r>
                      <a:endParaRPr/>
                    </a:p>
                  </a:txBody>
                  <a:tcPr marT="45725" marB="45725" marR="91450" marL="91450" anchor="ctr">
                    <a:solidFill>
                      <a:srgbClr val="FFFF47"/>
                    </a:solidFill>
                  </a:tcPr>
                </a:tc>
              </a:tr>
              <a:tr h="370850">
                <a:tc>
                  <a:txBody>
                    <a:bodyPr/>
                    <a:lstStyle/>
                    <a:p>
                      <a:pPr indent="0" lvl="0" marL="0" marR="0" rtl="0" algn="ctr">
                        <a:spcBef>
                          <a:spcPts val="0"/>
                        </a:spcBef>
                        <a:spcAft>
                          <a:spcPts val="0"/>
                        </a:spcAft>
                        <a:buNone/>
                      </a:pPr>
                      <a:r>
                        <a:rPr b="1" lang="en-US" sz="1200" u="none" cap="none" strike="noStrike">
                          <a:solidFill>
                            <a:schemeClr val="dk1"/>
                          </a:solidFill>
                        </a:rPr>
                        <a:t>Auslösende Faktoren</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0000FF"/>
                          </a:solidFill>
                        </a:rPr>
                        <a:t>Keine</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0000FF"/>
                          </a:solidFill>
                        </a:rPr>
                        <a:t>Körperliche Anstrengung; emotionales Ereignis</a:t>
                      </a:r>
                      <a:endParaRPr/>
                    </a:p>
                  </a:txBody>
                  <a:tcPr marT="45725" marB="45725" marR="91450" marL="91450" anchor="ctr">
                    <a:solidFill>
                      <a:srgbClr val="FFFF47"/>
                    </a:solidFill>
                  </a:tcPr>
                </a:tc>
              </a:tr>
              <a:tr h="370850">
                <a:tc>
                  <a:txBody>
                    <a:bodyPr/>
                    <a:lstStyle/>
                    <a:p>
                      <a:pPr indent="0" lvl="0" marL="0" marR="0" rtl="0" algn="ctr">
                        <a:spcBef>
                          <a:spcPts val="0"/>
                        </a:spcBef>
                        <a:spcAft>
                          <a:spcPts val="0"/>
                        </a:spcAft>
                        <a:buNone/>
                      </a:pPr>
                      <a:r>
                        <a:rPr b="1" lang="en-US" sz="1200" u="none" cap="none" strike="noStrike">
                          <a:solidFill>
                            <a:srgbClr val="FFFF47"/>
                          </a:solidFill>
                        </a:rPr>
                        <a:t>Endothelbefunde</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FFFF47"/>
                          </a:solidFill>
                        </a:rPr>
                        <a:t>KP</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FFFF47"/>
                          </a:solidFill>
                        </a:rPr>
                        <a:t>Krukenberg-Spindel</a:t>
                      </a:r>
                      <a:endParaRPr/>
                    </a:p>
                  </a:txBody>
                  <a:tcPr marT="45725" marB="45725" marR="91450" marL="91450" anchor="ctr">
                    <a:solidFill>
                      <a:srgbClr val="FFFF47"/>
                    </a:solidFill>
                  </a:tcPr>
                </a:tc>
              </a:tr>
              <a:tr h="370850">
                <a:tc>
                  <a:txBody>
                    <a:bodyPr/>
                    <a:lstStyle/>
                    <a:p>
                      <a:pPr indent="0" lvl="0" marL="0" marR="0" rtl="0" algn="ctr">
                        <a:spcBef>
                          <a:spcPts val="0"/>
                        </a:spcBef>
                        <a:spcAft>
                          <a:spcPts val="0"/>
                        </a:spcAft>
                        <a:buNone/>
                      </a:pPr>
                      <a:r>
                        <a:rPr b="1" lang="en-US" sz="1200">
                          <a:solidFill>
                            <a:srgbClr val="FFFF47"/>
                          </a:solidFill>
                        </a:rPr>
                        <a:t>VK-</a:t>
                      </a:r>
                      <a:r>
                        <a:rPr b="1" lang="en-US" sz="1200" u="none" cap="none" strike="noStrike">
                          <a:solidFill>
                            <a:srgbClr val="FFFF47"/>
                          </a:solidFill>
                        </a:rPr>
                        <a:t>Befunde</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lang="en-US" sz="1200">
                          <a:solidFill>
                            <a:srgbClr val="FFFF47"/>
                          </a:solidFill>
                        </a:rPr>
                        <a:t>Zellen</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FFFF47"/>
                          </a:solidFill>
                        </a:rPr>
                        <a:t>Pigment</a:t>
                      </a:r>
                      <a:endParaRPr/>
                    </a:p>
                  </a:txBody>
                  <a:tcPr marT="45725" marB="45725" marR="91450" marL="91450" anchor="ctr">
                    <a:solidFill>
                      <a:srgbClr val="FFFF47"/>
                    </a:solidFill>
                  </a:tcPr>
                </a:tc>
              </a:tr>
              <a:tr h="370850">
                <a:tc>
                  <a:txBody>
                    <a:bodyPr/>
                    <a:lstStyle/>
                    <a:p>
                      <a:pPr indent="0" lvl="0" marL="0" marR="0" rtl="0" algn="ctr">
                        <a:spcBef>
                          <a:spcPts val="0"/>
                        </a:spcBef>
                        <a:spcAft>
                          <a:spcPts val="0"/>
                        </a:spcAft>
                        <a:buNone/>
                      </a:pPr>
                      <a:r>
                        <a:rPr b="1" lang="en-US" sz="1200" u="none" cap="none" strike="noStrike">
                          <a:solidFill>
                            <a:srgbClr val="FFFF47"/>
                          </a:solidFill>
                        </a:rPr>
                        <a:t>Gonioskopische Befunde</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FFFF47"/>
                          </a:solidFill>
                        </a:rPr>
                        <a:t>Möglicherweise „KP“</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lang="en-US" sz="1200">
                          <a:solidFill>
                            <a:srgbClr val="FFFF47"/>
                          </a:solidFill>
                        </a:rPr>
                        <a:t>Starke Pigmentierung des Trabekelmaschenwerks</a:t>
                      </a:r>
                      <a:r>
                        <a:rPr b="0" lang="en-US" sz="1200" u="none" cap="none" strike="noStrike">
                          <a:solidFill>
                            <a:srgbClr val="FFFF47"/>
                          </a:solidFill>
                        </a:rPr>
                        <a:t>; +/- Sampaolesi-Linie</a:t>
                      </a:r>
                      <a:endParaRPr/>
                    </a:p>
                  </a:txBody>
                  <a:tcPr marT="45725" marB="45725" marR="91450" marL="91450" anchor="ctr">
                    <a:solidFill>
                      <a:srgbClr val="FFFF47"/>
                    </a:solidFill>
                  </a:tcPr>
                </a:tc>
              </a:tr>
              <a:tr h="370850">
                <a:tc>
                  <a:txBody>
                    <a:bodyPr/>
                    <a:lstStyle/>
                    <a:p>
                      <a:pPr indent="0" lvl="0" marL="0" marR="0" rtl="0" algn="ctr">
                        <a:spcBef>
                          <a:spcPts val="0"/>
                        </a:spcBef>
                        <a:spcAft>
                          <a:spcPts val="0"/>
                        </a:spcAft>
                        <a:buNone/>
                      </a:pPr>
                      <a:r>
                        <a:rPr b="1" lang="en-US" sz="1200" u="none" cap="none" strike="noStrike">
                          <a:solidFill>
                            <a:srgbClr val="FFFF47"/>
                          </a:solidFill>
                        </a:rPr>
                        <a:t>Befunde an der Iris</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FFFF47"/>
                          </a:solidFill>
                        </a:rPr>
                        <a:t>Keine</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lang="en-US" sz="1200">
                          <a:solidFill>
                            <a:srgbClr val="FFFF47"/>
                          </a:solidFill>
                        </a:rPr>
                        <a:t>Radiär, mittlere Peripherie</a:t>
                      </a:r>
                      <a:r>
                        <a:rPr b="0" lang="en-US" sz="1200" u="none" cap="none" strike="noStrike">
                          <a:solidFill>
                            <a:srgbClr val="FFFF47"/>
                          </a:solidFill>
                        </a:rPr>
                        <a:t>e TID; konkave Wölbung</a:t>
                      </a:r>
                      <a:endParaRPr/>
                    </a:p>
                  </a:txBody>
                  <a:tcPr marT="45725" marB="45725" marR="91450" marL="91450" anchor="ctr">
                    <a:solidFill>
                      <a:srgbClr val="FFFF47"/>
                    </a:solidFill>
                  </a:tcPr>
                </a:tc>
              </a:tr>
              <a:tr h="370850">
                <a:tc>
                  <a:txBody>
                    <a:bodyPr/>
                    <a:lstStyle/>
                    <a:p>
                      <a:pPr indent="0" lvl="0" marL="0" marR="0" rtl="0" algn="ctr">
                        <a:spcBef>
                          <a:spcPts val="0"/>
                        </a:spcBef>
                        <a:spcAft>
                          <a:spcPts val="0"/>
                        </a:spcAft>
                        <a:buNone/>
                      </a:pPr>
                      <a:r>
                        <a:rPr b="1" lang="en-US" sz="1200" u="none" cap="none" strike="noStrike">
                          <a:solidFill>
                            <a:srgbClr val="FFFF47"/>
                          </a:solidFill>
                        </a:rPr>
                        <a:t>Befunde an der Linse</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FFFF47"/>
                          </a:solidFill>
                        </a:rPr>
                        <a:t>Keine</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FFFF47"/>
                          </a:solidFill>
                        </a:rPr>
                        <a:t>Scheie-Streifen</a:t>
                      </a:r>
                      <a:endParaRPr b="0" sz="1600" u="none" cap="none" strike="noStrike">
                        <a:solidFill>
                          <a:srgbClr val="FFFF47"/>
                        </a:solidFill>
                      </a:endParaRPr>
                    </a:p>
                  </a:txBody>
                  <a:tcPr marT="45725" marB="45725" marR="91450" marL="91450" anchor="ctr">
                    <a:solidFill>
                      <a:srgbClr val="FFFF47"/>
                    </a:solidFill>
                  </a:tcPr>
                </a:tc>
              </a:tr>
            </a:tbl>
          </a:graphicData>
        </a:graphic>
      </p:graphicFrame>
      <p:graphicFrame>
        <p:nvGraphicFramePr>
          <p:cNvPr id="2055" name="Google Shape;2055;p166"/>
          <p:cNvGraphicFramePr/>
          <p:nvPr/>
        </p:nvGraphicFramePr>
        <p:xfrm>
          <a:off x="229593" y="1981201"/>
          <a:ext cx="3000000" cy="3000000"/>
        </p:xfrm>
        <a:graphic>
          <a:graphicData uri="http://schemas.openxmlformats.org/drawingml/2006/table">
            <a:tbl>
              <a:tblPr bandRow="1" firstRow="1">
                <a:noFill/>
                <a:tableStyleId>{5F2907C9-6ACA-4F95-B2FA-3E911253BBE3}</a:tableStyleId>
              </a:tblPr>
              <a:tblGrid>
                <a:gridCol w="2920225"/>
                <a:gridCol w="2920225"/>
                <a:gridCol w="2920225"/>
              </a:tblGrid>
              <a:tr h="534875">
                <a:tc>
                  <a:txBody>
                    <a:bodyPr/>
                    <a:lstStyle/>
                    <a:p>
                      <a:pPr indent="0" lvl="0" marL="0" marR="0" rtl="0" algn="ctr">
                        <a:spcBef>
                          <a:spcPts val="0"/>
                        </a:spcBef>
                        <a:spcAft>
                          <a:spcPts val="0"/>
                        </a:spcAft>
                        <a:buNone/>
                      </a:pPr>
                      <a:r>
                        <a:rPr i="1" lang="en-US" sz="1200" u="none" cap="none" strike="noStrike">
                          <a:solidFill>
                            <a:schemeClr val="dk1"/>
                          </a:solidFill>
                        </a:rPr>
                        <a:t>Merkmale</a:t>
                      </a:r>
                      <a:endParaRPr/>
                    </a:p>
                  </a:txBody>
                  <a:tcPr marT="45725" marB="45725" marR="91450" marL="91450" anchor="ctr">
                    <a:solidFill>
                      <a:srgbClr val="00B0F0"/>
                    </a:solidFill>
                  </a:tcPr>
                </a:tc>
                <a:tc>
                  <a:txBody>
                    <a:bodyPr/>
                    <a:lstStyle/>
                    <a:p>
                      <a:pPr indent="0" lvl="0" marL="0" marR="0" rtl="0" algn="ctr">
                        <a:spcBef>
                          <a:spcPts val="0"/>
                        </a:spcBef>
                        <a:spcAft>
                          <a:spcPts val="0"/>
                        </a:spcAft>
                        <a:buNone/>
                      </a:pPr>
                      <a:r>
                        <a:rPr lang="en-US" sz="1200" u="none" cap="none" strike="noStrike">
                          <a:solidFill>
                            <a:schemeClr val="lt1"/>
                          </a:solidFill>
                        </a:rPr>
                        <a:t>Posner-Schlossman</a:t>
                      </a:r>
                      <a:endParaRPr sz="1800" u="none" cap="none" strike="noStrike">
                        <a:solidFill>
                          <a:schemeClr val="lt1"/>
                        </a:solidFill>
                      </a:endParaRPr>
                    </a:p>
                  </a:txBody>
                  <a:tcPr marT="45725" marB="45725" marR="91450" marL="91450" anchor="ctr">
                    <a:solidFill>
                      <a:srgbClr val="00B0F0"/>
                    </a:solidFill>
                  </a:tcPr>
                </a:tc>
                <a:tc>
                  <a:txBody>
                    <a:bodyPr/>
                    <a:lstStyle/>
                    <a:p>
                      <a:pPr indent="0" lvl="0" marL="0" marR="0" rtl="0" algn="ctr">
                        <a:spcBef>
                          <a:spcPts val="0"/>
                        </a:spcBef>
                        <a:spcAft>
                          <a:spcPts val="0"/>
                        </a:spcAft>
                        <a:buNone/>
                      </a:pPr>
                      <a:r>
                        <a:rPr lang="en-US" sz="1200"/>
                        <a:t>Pigmentdispersion</a:t>
                      </a:r>
                      <a:endParaRPr/>
                    </a:p>
                  </a:txBody>
                  <a:tcPr marT="45725" marB="45725" marR="91450" marL="91450" anchor="ctr">
                    <a:solidFill>
                      <a:srgbClr val="00B0F0"/>
                    </a:solidFill>
                  </a:tcPr>
                </a:tc>
              </a:tr>
            </a:tbl>
          </a:graphicData>
        </a:graphic>
      </p:graphicFrame>
      <p:sp>
        <p:nvSpPr>
          <p:cNvPr id="2056" name="Google Shape;2056;p166"/>
          <p:cNvSpPr/>
          <p:nvPr/>
        </p:nvSpPr>
        <p:spPr>
          <a:xfrm>
            <a:off x="197497" y="1958477"/>
            <a:ext cx="8767271" cy="3756523"/>
          </a:xfrm>
          <a:prstGeom prst="rect">
            <a:avLst/>
          </a:prstGeom>
          <a:noFill/>
          <a:ln cap="flat" cmpd="sng" w="3175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057" name="Google Shape;2057;p166"/>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A</a:t>
            </a:r>
            <a:endParaRPr/>
          </a:p>
        </p:txBody>
      </p:sp>
    </p:spTree>
  </p:cSld>
  <p:clrMapOvr>
    <a:masterClrMapping/>
  </p:clrMapOvr>
</p:sld>
</file>

<file path=ppt/slides/slide1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1" name="Shape 2061"/>
        <p:cNvGrpSpPr/>
        <p:nvPr/>
      </p:nvGrpSpPr>
      <p:grpSpPr>
        <a:xfrm>
          <a:off x="0" y="0"/>
          <a:ext cx="0" cy="0"/>
          <a:chOff x="0" y="0"/>
          <a:chExt cx="0" cy="0"/>
        </a:xfrm>
      </p:grpSpPr>
      <p:sp>
        <p:nvSpPr>
          <p:cNvPr id="2062" name="Google Shape;2062;p167"/>
          <p:cNvSpPr txBox="1"/>
          <p:nvPr/>
        </p:nvSpPr>
        <p:spPr>
          <a:xfrm>
            <a:off x="4626608" y="1981201"/>
            <a:ext cx="2571538" cy="430887"/>
          </a:xfrm>
          <a:prstGeom prst="rect">
            <a:avLst/>
          </a:prstGeom>
          <a:no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lang="en-US" sz="1200">
                <a:solidFill>
                  <a:srgbClr val="0000FF"/>
                </a:solidFill>
                <a:latin typeface="Arial"/>
                <a:ea typeface="Arial"/>
                <a:cs typeface="Arial"/>
                <a:sym typeface="Arial"/>
              </a:rPr>
              <a:t>Nichtgranulomatös</a:t>
            </a:r>
            <a:endParaRPr sz="2200">
              <a:solidFill>
                <a:srgbClr val="0000FF"/>
              </a:solidFill>
              <a:latin typeface="Arial"/>
              <a:ea typeface="Arial"/>
              <a:cs typeface="Arial"/>
              <a:sym typeface="Arial"/>
            </a:endParaRPr>
          </a:p>
        </p:txBody>
      </p:sp>
      <p:sp>
        <p:nvSpPr>
          <p:cNvPr id="2063" name="Google Shape;2063;p167"/>
          <p:cNvSpPr txBox="1"/>
          <p:nvPr/>
        </p:nvSpPr>
        <p:spPr>
          <a:xfrm>
            <a:off x="178257" y="990443"/>
            <a:ext cx="8786511" cy="923330"/>
          </a:xfrm>
          <a:prstGeom prst="rect">
            <a:avLst/>
          </a:prstGeom>
          <a:solidFill>
            <a:srgbClr val="C8C860"/>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i="1" lang="en-US" sz="1200">
                <a:solidFill>
                  <a:srgbClr val="0000FF"/>
                </a:solidFill>
                <a:latin typeface="Arial"/>
                <a:ea typeface="Arial"/>
                <a:cs typeface="Arial"/>
                <a:sym typeface="Arial"/>
              </a:rPr>
              <a:t>Das Bild eines jungen Erwachsenen mit episodischen einseitigen Schmerzen, verschwommenem Sehen und Halos sowie deutlich erhöhtem Augeninnendruck sollte an eine andere Erkrankung denken lassen – welche ist das?</a:t>
            </a:r>
            <a:endParaRPr/>
          </a:p>
          <a:p>
            <a:pPr indent="0" lvl="0" marL="0" marR="0" rtl="0" algn="l">
              <a:spcBef>
                <a:spcPts val="0"/>
              </a:spcBef>
              <a:spcAft>
                <a:spcPts val="0"/>
              </a:spcAft>
              <a:buNone/>
            </a:pPr>
            <a:r>
              <a:rPr b="1" lang="en-US" sz="1200">
                <a:solidFill>
                  <a:srgbClr val="0000FF"/>
                </a:solidFill>
                <a:latin typeface="Arial"/>
                <a:ea typeface="Arial"/>
                <a:cs typeface="Arial"/>
                <a:sym typeface="Arial"/>
              </a:rPr>
              <a:t>Das Posner-Schlossman-Syndrom</a:t>
            </a:r>
            <a:r>
              <a:rPr lang="en-US" sz="1200">
                <a:solidFill>
                  <a:srgbClr val="0000FF"/>
                </a:solidFill>
                <a:latin typeface="Arial"/>
                <a:ea typeface="Arial"/>
                <a:cs typeface="Arial"/>
                <a:sym typeface="Arial"/>
              </a:rPr>
              <a:t>. Vergleichen und kontrastieren wir also beide:</a:t>
            </a:r>
            <a:endParaRPr b="1" sz="1800">
              <a:solidFill>
                <a:srgbClr val="0000FF"/>
              </a:solidFill>
              <a:latin typeface="Arial"/>
              <a:ea typeface="Arial"/>
              <a:cs typeface="Arial"/>
              <a:sym typeface="Arial"/>
            </a:endParaRPr>
          </a:p>
        </p:txBody>
      </p:sp>
      <p:graphicFrame>
        <p:nvGraphicFramePr>
          <p:cNvPr id="2064" name="Google Shape;2064;p167"/>
          <p:cNvGraphicFramePr/>
          <p:nvPr/>
        </p:nvGraphicFramePr>
        <p:xfrm>
          <a:off x="243618" y="2518533"/>
          <a:ext cx="3000000" cy="3000000"/>
        </p:xfrm>
        <a:graphic>
          <a:graphicData uri="http://schemas.openxmlformats.org/drawingml/2006/table">
            <a:tbl>
              <a:tblPr bandRow="1" firstRow="1">
                <a:noFill/>
                <a:tableStyleId>{5F2907C9-6ACA-4F95-B2FA-3E911253BBE3}</a:tableStyleId>
              </a:tblPr>
              <a:tblGrid>
                <a:gridCol w="2907050"/>
                <a:gridCol w="2907050"/>
                <a:gridCol w="2907050"/>
              </a:tblGrid>
              <a:tr h="370850">
                <a:tc>
                  <a:txBody>
                    <a:bodyPr/>
                    <a:lstStyle/>
                    <a:p>
                      <a:pPr indent="0" lvl="0" marL="0" marR="0" rtl="0" algn="ctr">
                        <a:spcBef>
                          <a:spcPts val="0"/>
                        </a:spcBef>
                        <a:spcAft>
                          <a:spcPts val="0"/>
                        </a:spcAft>
                        <a:buNone/>
                      </a:pPr>
                      <a:r>
                        <a:rPr b="1" lang="en-US" sz="1200" u="none" cap="none" strike="noStrike">
                          <a:solidFill>
                            <a:schemeClr val="dk1"/>
                          </a:solidFill>
                        </a:rPr>
                        <a:t>Geschlechtsprävalenz</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0000FF"/>
                          </a:solidFill>
                        </a:rPr>
                        <a:t>Keine</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0000FF"/>
                          </a:solidFill>
                        </a:rPr>
                        <a:t>Männlich</a:t>
                      </a:r>
                      <a:endParaRPr/>
                    </a:p>
                  </a:txBody>
                  <a:tcPr marT="45725" marB="45725" marR="91450" marL="91450" anchor="ctr">
                    <a:solidFill>
                      <a:srgbClr val="FFFF47"/>
                    </a:solidFill>
                  </a:tcPr>
                </a:tc>
              </a:tr>
              <a:tr h="370850">
                <a:tc>
                  <a:txBody>
                    <a:bodyPr/>
                    <a:lstStyle/>
                    <a:p>
                      <a:pPr indent="0" lvl="0" marL="0" marR="0" rtl="0" algn="ctr">
                        <a:spcBef>
                          <a:spcPts val="0"/>
                        </a:spcBef>
                        <a:spcAft>
                          <a:spcPts val="0"/>
                        </a:spcAft>
                        <a:buNone/>
                      </a:pPr>
                      <a:r>
                        <a:rPr b="1" lang="en-US" sz="1200" u="none" cap="none" strike="noStrike">
                          <a:solidFill>
                            <a:schemeClr val="dk1"/>
                          </a:solidFill>
                        </a:rPr>
                        <a:t>Refraktionsstatus</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0000FF"/>
                          </a:solidFill>
                        </a:rPr>
                        <a:t>Keine Tendenz</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0000FF"/>
                          </a:solidFill>
                        </a:rPr>
                        <a:t>Kurzsichtig</a:t>
                      </a:r>
                      <a:endParaRPr/>
                    </a:p>
                  </a:txBody>
                  <a:tcPr marT="45725" marB="45725" marR="91450" marL="91450" anchor="ctr">
                    <a:solidFill>
                      <a:srgbClr val="FFFF47"/>
                    </a:solidFill>
                  </a:tcPr>
                </a:tc>
              </a:tr>
              <a:tr h="370850">
                <a:tc>
                  <a:txBody>
                    <a:bodyPr/>
                    <a:lstStyle/>
                    <a:p>
                      <a:pPr indent="0" lvl="0" marL="0" marR="0" rtl="0" algn="ctr">
                        <a:spcBef>
                          <a:spcPts val="0"/>
                        </a:spcBef>
                        <a:spcAft>
                          <a:spcPts val="0"/>
                        </a:spcAft>
                        <a:buNone/>
                      </a:pPr>
                      <a:r>
                        <a:rPr b="1" lang="en-US" sz="1200" u="none" cap="none" strike="noStrike">
                          <a:solidFill>
                            <a:schemeClr val="dk1"/>
                          </a:solidFill>
                        </a:rPr>
                        <a:t>Auslösende Faktoren</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0000FF"/>
                          </a:solidFill>
                        </a:rPr>
                        <a:t>Keine</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0000FF"/>
                          </a:solidFill>
                        </a:rPr>
                        <a:t>Körperliche Anstrengung; emotionales Ereignis</a:t>
                      </a:r>
                      <a:endParaRPr/>
                    </a:p>
                  </a:txBody>
                  <a:tcPr marT="45725" marB="45725" marR="91450" marL="91450" anchor="ctr">
                    <a:solidFill>
                      <a:srgbClr val="FFFF47"/>
                    </a:solidFill>
                  </a:tcPr>
                </a:tc>
              </a:tr>
              <a:tr h="370850">
                <a:tc>
                  <a:txBody>
                    <a:bodyPr/>
                    <a:lstStyle/>
                    <a:p>
                      <a:pPr indent="0" lvl="0" marL="0" marR="0" rtl="0" algn="ctr">
                        <a:spcBef>
                          <a:spcPts val="0"/>
                        </a:spcBef>
                        <a:spcAft>
                          <a:spcPts val="0"/>
                        </a:spcAft>
                        <a:buNone/>
                      </a:pPr>
                      <a:r>
                        <a:rPr b="1" lang="en-US" sz="1200" u="none" cap="none" strike="noStrike">
                          <a:solidFill>
                            <a:schemeClr val="dk1"/>
                          </a:solidFill>
                        </a:rPr>
                        <a:t>Endothelbefunde</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FFFF47"/>
                          </a:solidFill>
                        </a:rPr>
                        <a:t>KP</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FFFF47"/>
                          </a:solidFill>
                        </a:rPr>
                        <a:t>Krukenberg-Spindel</a:t>
                      </a:r>
                      <a:endParaRPr/>
                    </a:p>
                  </a:txBody>
                  <a:tcPr marT="45725" marB="45725" marR="91450" marL="91450" anchor="ctr">
                    <a:solidFill>
                      <a:srgbClr val="FFFF47"/>
                    </a:solidFill>
                  </a:tcPr>
                </a:tc>
              </a:tr>
              <a:tr h="370850">
                <a:tc>
                  <a:txBody>
                    <a:bodyPr/>
                    <a:lstStyle/>
                    <a:p>
                      <a:pPr indent="0" lvl="0" marL="0" marR="0" rtl="0" algn="ctr">
                        <a:spcBef>
                          <a:spcPts val="0"/>
                        </a:spcBef>
                        <a:spcAft>
                          <a:spcPts val="0"/>
                        </a:spcAft>
                        <a:buNone/>
                      </a:pPr>
                      <a:r>
                        <a:rPr b="1" lang="en-US" sz="1200">
                          <a:solidFill>
                            <a:srgbClr val="FFFF47"/>
                          </a:solidFill>
                        </a:rPr>
                        <a:t>VK-</a:t>
                      </a:r>
                      <a:r>
                        <a:rPr b="1" lang="en-US" sz="1200" u="none" cap="none" strike="noStrike">
                          <a:solidFill>
                            <a:srgbClr val="FFFF47"/>
                          </a:solidFill>
                        </a:rPr>
                        <a:t>Befunde</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lang="en-US" sz="1200">
                          <a:solidFill>
                            <a:srgbClr val="FFFF47"/>
                          </a:solidFill>
                        </a:rPr>
                        <a:t>Zellen</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FFFF47"/>
                          </a:solidFill>
                        </a:rPr>
                        <a:t>Pigment</a:t>
                      </a:r>
                      <a:endParaRPr/>
                    </a:p>
                  </a:txBody>
                  <a:tcPr marT="45725" marB="45725" marR="91450" marL="91450" anchor="ctr">
                    <a:solidFill>
                      <a:srgbClr val="FFFF47"/>
                    </a:solidFill>
                  </a:tcPr>
                </a:tc>
              </a:tr>
              <a:tr h="370850">
                <a:tc>
                  <a:txBody>
                    <a:bodyPr/>
                    <a:lstStyle/>
                    <a:p>
                      <a:pPr indent="0" lvl="0" marL="0" marR="0" rtl="0" algn="ctr">
                        <a:spcBef>
                          <a:spcPts val="0"/>
                        </a:spcBef>
                        <a:spcAft>
                          <a:spcPts val="0"/>
                        </a:spcAft>
                        <a:buNone/>
                      </a:pPr>
                      <a:r>
                        <a:rPr b="1" lang="en-US" sz="1200" u="none" cap="none" strike="noStrike">
                          <a:solidFill>
                            <a:srgbClr val="FFFF47"/>
                          </a:solidFill>
                        </a:rPr>
                        <a:t>Gonioskopische Befunde</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FFFF47"/>
                          </a:solidFill>
                        </a:rPr>
                        <a:t>Möglicherweise „KP“</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lang="en-US" sz="1200">
                          <a:solidFill>
                            <a:srgbClr val="FFFF47"/>
                          </a:solidFill>
                        </a:rPr>
                        <a:t>Starke Pigmentierung des Trabekelmaschenwerks</a:t>
                      </a:r>
                      <a:r>
                        <a:rPr b="0" lang="en-US" sz="1200" u="none" cap="none" strike="noStrike">
                          <a:solidFill>
                            <a:srgbClr val="FFFF47"/>
                          </a:solidFill>
                        </a:rPr>
                        <a:t>; +/- Sampaolesi-Linie</a:t>
                      </a:r>
                      <a:endParaRPr/>
                    </a:p>
                  </a:txBody>
                  <a:tcPr marT="45725" marB="45725" marR="91450" marL="91450" anchor="ctr">
                    <a:solidFill>
                      <a:srgbClr val="FFFF47"/>
                    </a:solidFill>
                  </a:tcPr>
                </a:tc>
              </a:tr>
              <a:tr h="370850">
                <a:tc>
                  <a:txBody>
                    <a:bodyPr/>
                    <a:lstStyle/>
                    <a:p>
                      <a:pPr indent="0" lvl="0" marL="0" marR="0" rtl="0" algn="ctr">
                        <a:spcBef>
                          <a:spcPts val="0"/>
                        </a:spcBef>
                        <a:spcAft>
                          <a:spcPts val="0"/>
                        </a:spcAft>
                        <a:buNone/>
                      </a:pPr>
                      <a:r>
                        <a:rPr b="1" lang="en-US" sz="1200" u="none" cap="none" strike="noStrike">
                          <a:solidFill>
                            <a:srgbClr val="FFFF47"/>
                          </a:solidFill>
                        </a:rPr>
                        <a:t>Befunde an der Iris</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FFFF47"/>
                          </a:solidFill>
                        </a:rPr>
                        <a:t>Keine</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lang="en-US" sz="1200">
                          <a:solidFill>
                            <a:srgbClr val="FFFF47"/>
                          </a:solidFill>
                        </a:rPr>
                        <a:t>Radiär, mittlere Peripherie</a:t>
                      </a:r>
                      <a:r>
                        <a:rPr b="0" lang="en-US" sz="1200" u="none" cap="none" strike="noStrike">
                          <a:solidFill>
                            <a:srgbClr val="FFFF47"/>
                          </a:solidFill>
                        </a:rPr>
                        <a:t>e TID; konkave Wölbung</a:t>
                      </a:r>
                      <a:endParaRPr/>
                    </a:p>
                  </a:txBody>
                  <a:tcPr marT="45725" marB="45725" marR="91450" marL="91450" anchor="ctr">
                    <a:solidFill>
                      <a:srgbClr val="FFFF47"/>
                    </a:solidFill>
                  </a:tcPr>
                </a:tc>
              </a:tr>
              <a:tr h="370850">
                <a:tc>
                  <a:txBody>
                    <a:bodyPr/>
                    <a:lstStyle/>
                    <a:p>
                      <a:pPr indent="0" lvl="0" marL="0" marR="0" rtl="0" algn="ctr">
                        <a:spcBef>
                          <a:spcPts val="0"/>
                        </a:spcBef>
                        <a:spcAft>
                          <a:spcPts val="0"/>
                        </a:spcAft>
                        <a:buNone/>
                      </a:pPr>
                      <a:r>
                        <a:rPr b="1" lang="en-US" sz="1200" u="none" cap="none" strike="noStrike">
                          <a:solidFill>
                            <a:srgbClr val="FFFF47"/>
                          </a:solidFill>
                        </a:rPr>
                        <a:t>Befunde an der Linse</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FFFF47"/>
                          </a:solidFill>
                        </a:rPr>
                        <a:t>Keine</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FFFF47"/>
                          </a:solidFill>
                        </a:rPr>
                        <a:t>Scheie-Streifen</a:t>
                      </a:r>
                      <a:endParaRPr b="0" sz="1600" u="none" cap="none" strike="noStrike">
                        <a:solidFill>
                          <a:srgbClr val="FFFF47"/>
                        </a:solidFill>
                      </a:endParaRPr>
                    </a:p>
                  </a:txBody>
                  <a:tcPr marT="45725" marB="45725" marR="91450" marL="91450" anchor="ctr">
                    <a:solidFill>
                      <a:srgbClr val="FFFF47"/>
                    </a:solidFill>
                  </a:tcPr>
                </a:tc>
              </a:tr>
            </a:tbl>
          </a:graphicData>
        </a:graphic>
      </p:graphicFrame>
      <p:graphicFrame>
        <p:nvGraphicFramePr>
          <p:cNvPr id="2065" name="Google Shape;2065;p167"/>
          <p:cNvGraphicFramePr/>
          <p:nvPr/>
        </p:nvGraphicFramePr>
        <p:xfrm>
          <a:off x="229593" y="1981201"/>
          <a:ext cx="3000000" cy="3000000"/>
        </p:xfrm>
        <a:graphic>
          <a:graphicData uri="http://schemas.openxmlformats.org/drawingml/2006/table">
            <a:tbl>
              <a:tblPr bandRow="1" firstRow="1">
                <a:noFill/>
                <a:tableStyleId>{5F2907C9-6ACA-4F95-B2FA-3E911253BBE3}</a:tableStyleId>
              </a:tblPr>
              <a:tblGrid>
                <a:gridCol w="2920225"/>
                <a:gridCol w="2920225"/>
                <a:gridCol w="2920225"/>
              </a:tblGrid>
              <a:tr h="534875">
                <a:tc>
                  <a:txBody>
                    <a:bodyPr/>
                    <a:lstStyle/>
                    <a:p>
                      <a:pPr indent="0" lvl="0" marL="0" marR="0" rtl="0" algn="ctr">
                        <a:spcBef>
                          <a:spcPts val="0"/>
                        </a:spcBef>
                        <a:spcAft>
                          <a:spcPts val="0"/>
                        </a:spcAft>
                        <a:buNone/>
                      </a:pPr>
                      <a:r>
                        <a:rPr i="1" lang="en-US" sz="1200" u="none" cap="none" strike="noStrike">
                          <a:solidFill>
                            <a:schemeClr val="dk1"/>
                          </a:solidFill>
                        </a:rPr>
                        <a:t>Merkmale</a:t>
                      </a:r>
                      <a:endParaRPr/>
                    </a:p>
                  </a:txBody>
                  <a:tcPr marT="45725" marB="45725" marR="91450" marL="91450" anchor="ctr">
                    <a:solidFill>
                      <a:srgbClr val="00B0F0"/>
                    </a:solidFill>
                  </a:tcPr>
                </a:tc>
                <a:tc>
                  <a:txBody>
                    <a:bodyPr/>
                    <a:lstStyle/>
                    <a:p>
                      <a:pPr indent="0" lvl="0" marL="0" marR="0" rtl="0" algn="ctr">
                        <a:spcBef>
                          <a:spcPts val="0"/>
                        </a:spcBef>
                        <a:spcAft>
                          <a:spcPts val="0"/>
                        </a:spcAft>
                        <a:buNone/>
                      </a:pPr>
                      <a:r>
                        <a:rPr lang="en-US" sz="1200" u="none" cap="none" strike="noStrike">
                          <a:solidFill>
                            <a:schemeClr val="lt1"/>
                          </a:solidFill>
                        </a:rPr>
                        <a:t>Posner-Schlossman</a:t>
                      </a:r>
                      <a:endParaRPr sz="1800" u="none" cap="none" strike="noStrike">
                        <a:solidFill>
                          <a:schemeClr val="lt1"/>
                        </a:solidFill>
                      </a:endParaRPr>
                    </a:p>
                  </a:txBody>
                  <a:tcPr marT="45725" marB="45725" marR="91450" marL="91450" anchor="ctr">
                    <a:solidFill>
                      <a:srgbClr val="00B0F0"/>
                    </a:solidFill>
                  </a:tcPr>
                </a:tc>
                <a:tc>
                  <a:txBody>
                    <a:bodyPr/>
                    <a:lstStyle/>
                    <a:p>
                      <a:pPr indent="0" lvl="0" marL="0" marR="0" rtl="0" algn="ctr">
                        <a:spcBef>
                          <a:spcPts val="0"/>
                        </a:spcBef>
                        <a:spcAft>
                          <a:spcPts val="0"/>
                        </a:spcAft>
                        <a:buNone/>
                      </a:pPr>
                      <a:r>
                        <a:rPr lang="en-US" sz="1200"/>
                        <a:t>Pigmentdispersion</a:t>
                      </a:r>
                      <a:endParaRPr/>
                    </a:p>
                  </a:txBody>
                  <a:tcPr marT="45725" marB="45725" marR="91450" marL="91450" anchor="ctr">
                    <a:solidFill>
                      <a:srgbClr val="00B0F0"/>
                    </a:solidFill>
                  </a:tcPr>
                </a:tc>
              </a:tr>
            </a:tbl>
          </a:graphicData>
        </a:graphic>
      </p:graphicFrame>
      <p:sp>
        <p:nvSpPr>
          <p:cNvPr id="2066" name="Google Shape;2066;p167"/>
          <p:cNvSpPr/>
          <p:nvPr/>
        </p:nvSpPr>
        <p:spPr>
          <a:xfrm>
            <a:off x="197497" y="1958477"/>
            <a:ext cx="8767271" cy="3756523"/>
          </a:xfrm>
          <a:prstGeom prst="rect">
            <a:avLst/>
          </a:prstGeom>
          <a:noFill/>
          <a:ln cap="flat" cmpd="sng" w="3175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067" name="Google Shape;2067;p167"/>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Q</a:t>
            </a:r>
            <a:endParaRPr/>
          </a:p>
        </p:txBody>
      </p:sp>
      <p:sp>
        <p:nvSpPr>
          <p:cNvPr id="2068" name="Google Shape;2068;p167"/>
          <p:cNvSpPr txBox="1"/>
          <p:nvPr/>
        </p:nvSpPr>
        <p:spPr>
          <a:xfrm>
            <a:off x="4495800" y="3657600"/>
            <a:ext cx="3204723" cy="338554"/>
          </a:xfrm>
          <a:prstGeom prst="rect">
            <a:avLst/>
          </a:prstGeom>
          <a:no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i="1" lang="en-US" sz="1200">
                <a:solidFill>
                  <a:srgbClr val="0000FF"/>
                </a:solidFill>
                <a:latin typeface="Arial"/>
                <a:ea typeface="Arial"/>
                <a:cs typeface="Arial"/>
                <a:sym typeface="Arial"/>
              </a:rPr>
              <a:t>?                                                ?</a:t>
            </a:r>
            <a:endParaRPr/>
          </a:p>
        </p:txBody>
      </p:sp>
    </p:spTree>
  </p:cSld>
  <p:clrMapOvr>
    <a:masterClrMapping/>
  </p:clrMapOvr>
</p:sld>
</file>

<file path=ppt/slides/slide1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2" name="Shape 2072"/>
        <p:cNvGrpSpPr/>
        <p:nvPr/>
      </p:nvGrpSpPr>
      <p:grpSpPr>
        <a:xfrm>
          <a:off x="0" y="0"/>
          <a:ext cx="0" cy="0"/>
          <a:chOff x="0" y="0"/>
          <a:chExt cx="0" cy="0"/>
        </a:xfrm>
      </p:grpSpPr>
      <p:sp>
        <p:nvSpPr>
          <p:cNvPr id="2073" name="Google Shape;2073;p168"/>
          <p:cNvSpPr txBox="1"/>
          <p:nvPr/>
        </p:nvSpPr>
        <p:spPr>
          <a:xfrm>
            <a:off x="4626608" y="1981201"/>
            <a:ext cx="2571538" cy="430887"/>
          </a:xfrm>
          <a:prstGeom prst="rect">
            <a:avLst/>
          </a:prstGeom>
          <a:no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lang="en-US" sz="1200">
                <a:solidFill>
                  <a:srgbClr val="0000FF"/>
                </a:solidFill>
                <a:latin typeface="Arial"/>
                <a:ea typeface="Arial"/>
                <a:cs typeface="Arial"/>
                <a:sym typeface="Arial"/>
              </a:rPr>
              <a:t>Nichtgranulomatös</a:t>
            </a:r>
            <a:endParaRPr sz="2200">
              <a:solidFill>
                <a:srgbClr val="0000FF"/>
              </a:solidFill>
              <a:latin typeface="Arial"/>
              <a:ea typeface="Arial"/>
              <a:cs typeface="Arial"/>
              <a:sym typeface="Arial"/>
            </a:endParaRPr>
          </a:p>
        </p:txBody>
      </p:sp>
      <p:sp>
        <p:nvSpPr>
          <p:cNvPr id="2074" name="Google Shape;2074;p168"/>
          <p:cNvSpPr txBox="1"/>
          <p:nvPr/>
        </p:nvSpPr>
        <p:spPr>
          <a:xfrm>
            <a:off x="178257" y="990443"/>
            <a:ext cx="8786511" cy="923330"/>
          </a:xfrm>
          <a:prstGeom prst="rect">
            <a:avLst/>
          </a:prstGeom>
          <a:solidFill>
            <a:srgbClr val="C8C860"/>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i="1" lang="en-US" sz="1200">
                <a:solidFill>
                  <a:srgbClr val="0000FF"/>
                </a:solidFill>
                <a:latin typeface="Arial"/>
                <a:ea typeface="Arial"/>
                <a:cs typeface="Arial"/>
                <a:sym typeface="Arial"/>
              </a:rPr>
              <a:t>Das Bild eines jungen Erwachsenen mit episodischen einseitigen Schmerzen, verschwommenem Sehen und Halos sowie deutlich erhöhtem Augeninnendruck sollte an eine andere Erkrankung denken lassen – welche ist das?</a:t>
            </a:r>
            <a:endParaRPr/>
          </a:p>
          <a:p>
            <a:pPr indent="0" lvl="0" marL="0" marR="0" rtl="0" algn="l">
              <a:spcBef>
                <a:spcPts val="0"/>
              </a:spcBef>
              <a:spcAft>
                <a:spcPts val="0"/>
              </a:spcAft>
              <a:buNone/>
            </a:pPr>
            <a:r>
              <a:rPr b="1" lang="en-US" sz="1200">
                <a:solidFill>
                  <a:srgbClr val="0000FF"/>
                </a:solidFill>
                <a:latin typeface="Arial"/>
                <a:ea typeface="Arial"/>
                <a:cs typeface="Arial"/>
                <a:sym typeface="Arial"/>
              </a:rPr>
              <a:t>Das Posner-Schlossman-Syndrom</a:t>
            </a:r>
            <a:r>
              <a:rPr lang="en-US" sz="1200">
                <a:solidFill>
                  <a:srgbClr val="0000FF"/>
                </a:solidFill>
                <a:latin typeface="Arial"/>
                <a:ea typeface="Arial"/>
                <a:cs typeface="Arial"/>
                <a:sym typeface="Arial"/>
              </a:rPr>
              <a:t>. Vergleichen und kontrastieren wir also beide:</a:t>
            </a:r>
            <a:endParaRPr b="1" sz="1800">
              <a:solidFill>
                <a:srgbClr val="0000FF"/>
              </a:solidFill>
              <a:latin typeface="Arial"/>
              <a:ea typeface="Arial"/>
              <a:cs typeface="Arial"/>
              <a:sym typeface="Arial"/>
            </a:endParaRPr>
          </a:p>
        </p:txBody>
      </p:sp>
      <p:graphicFrame>
        <p:nvGraphicFramePr>
          <p:cNvPr id="2075" name="Google Shape;2075;p168"/>
          <p:cNvGraphicFramePr/>
          <p:nvPr/>
        </p:nvGraphicFramePr>
        <p:xfrm>
          <a:off x="243618" y="2518533"/>
          <a:ext cx="3000000" cy="3000000"/>
        </p:xfrm>
        <a:graphic>
          <a:graphicData uri="http://schemas.openxmlformats.org/drawingml/2006/table">
            <a:tbl>
              <a:tblPr bandRow="1" firstRow="1">
                <a:noFill/>
                <a:tableStyleId>{5F2907C9-6ACA-4F95-B2FA-3E911253BBE3}</a:tableStyleId>
              </a:tblPr>
              <a:tblGrid>
                <a:gridCol w="2907050"/>
                <a:gridCol w="2907050"/>
                <a:gridCol w="2907050"/>
              </a:tblGrid>
              <a:tr h="370850">
                <a:tc>
                  <a:txBody>
                    <a:bodyPr/>
                    <a:lstStyle/>
                    <a:p>
                      <a:pPr indent="0" lvl="0" marL="0" marR="0" rtl="0" algn="ctr">
                        <a:spcBef>
                          <a:spcPts val="0"/>
                        </a:spcBef>
                        <a:spcAft>
                          <a:spcPts val="0"/>
                        </a:spcAft>
                        <a:buNone/>
                      </a:pPr>
                      <a:r>
                        <a:rPr b="1" lang="en-US" sz="1200" u="none" cap="none" strike="noStrike">
                          <a:solidFill>
                            <a:schemeClr val="dk1"/>
                          </a:solidFill>
                        </a:rPr>
                        <a:t>Geschlechtspräferenz</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0000FF"/>
                          </a:solidFill>
                        </a:rPr>
                        <a:t>Keine</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0000FF"/>
                          </a:solidFill>
                        </a:rPr>
                        <a:t>Männlich</a:t>
                      </a:r>
                      <a:endParaRPr/>
                    </a:p>
                  </a:txBody>
                  <a:tcPr marT="45725" marB="45725" marR="91450" marL="91450" anchor="ctr">
                    <a:solidFill>
                      <a:srgbClr val="FFFF47"/>
                    </a:solidFill>
                  </a:tcPr>
                </a:tc>
              </a:tr>
              <a:tr h="370850">
                <a:tc>
                  <a:txBody>
                    <a:bodyPr/>
                    <a:lstStyle/>
                    <a:p>
                      <a:pPr indent="0" lvl="0" marL="0" marR="0" rtl="0" algn="ctr">
                        <a:spcBef>
                          <a:spcPts val="0"/>
                        </a:spcBef>
                        <a:spcAft>
                          <a:spcPts val="0"/>
                        </a:spcAft>
                        <a:buNone/>
                      </a:pPr>
                      <a:r>
                        <a:rPr b="1" lang="en-US" sz="1200" u="none" cap="none" strike="noStrike">
                          <a:solidFill>
                            <a:schemeClr val="dk1"/>
                          </a:solidFill>
                        </a:rPr>
                        <a:t>Refraktionsstatus</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0000FF"/>
                          </a:solidFill>
                        </a:rPr>
                        <a:t>Keine Tendenz</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0000FF"/>
                          </a:solidFill>
                        </a:rPr>
                        <a:t>Kurzsichtig</a:t>
                      </a:r>
                      <a:endParaRPr/>
                    </a:p>
                  </a:txBody>
                  <a:tcPr marT="45725" marB="45725" marR="91450" marL="91450" anchor="ctr">
                    <a:solidFill>
                      <a:srgbClr val="FFFF47"/>
                    </a:solidFill>
                  </a:tcPr>
                </a:tc>
              </a:tr>
              <a:tr h="370850">
                <a:tc>
                  <a:txBody>
                    <a:bodyPr/>
                    <a:lstStyle/>
                    <a:p>
                      <a:pPr indent="0" lvl="0" marL="0" marR="0" rtl="0" algn="ctr">
                        <a:spcBef>
                          <a:spcPts val="0"/>
                        </a:spcBef>
                        <a:spcAft>
                          <a:spcPts val="0"/>
                        </a:spcAft>
                        <a:buNone/>
                      </a:pPr>
                      <a:r>
                        <a:rPr b="1" lang="en-US" sz="1200" u="none" cap="none" strike="noStrike">
                          <a:solidFill>
                            <a:schemeClr val="dk1"/>
                          </a:solidFill>
                        </a:rPr>
                        <a:t>Auslösende Faktoren</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0000FF"/>
                          </a:solidFill>
                        </a:rPr>
                        <a:t>Keine</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0000FF"/>
                          </a:solidFill>
                        </a:rPr>
                        <a:t>Körperliche Anstrengung; emotionales Ereignis</a:t>
                      </a:r>
                      <a:endParaRPr/>
                    </a:p>
                  </a:txBody>
                  <a:tcPr marT="45725" marB="45725" marR="91450" marL="91450" anchor="ctr">
                    <a:solidFill>
                      <a:srgbClr val="FFFF47"/>
                    </a:solidFill>
                  </a:tcPr>
                </a:tc>
              </a:tr>
              <a:tr h="370850">
                <a:tc>
                  <a:txBody>
                    <a:bodyPr/>
                    <a:lstStyle/>
                    <a:p>
                      <a:pPr indent="0" lvl="0" marL="0" marR="0" rtl="0" algn="ctr">
                        <a:spcBef>
                          <a:spcPts val="0"/>
                        </a:spcBef>
                        <a:spcAft>
                          <a:spcPts val="0"/>
                        </a:spcAft>
                        <a:buNone/>
                      </a:pPr>
                      <a:r>
                        <a:rPr b="1" lang="en-US" sz="1200" u="none" cap="none" strike="noStrike">
                          <a:solidFill>
                            <a:schemeClr val="dk1"/>
                          </a:solidFill>
                        </a:rPr>
                        <a:t>Endothelbefunde</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lang="en-US" sz="1200">
                          <a:solidFill>
                            <a:srgbClr val="0000FF"/>
                          </a:solidFill>
                        </a:rPr>
                        <a:t>KP (Keratic precipitate)</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0000FF"/>
                          </a:solidFill>
                        </a:rPr>
                        <a:t>Krukenberg-Spindel</a:t>
                      </a:r>
                      <a:endParaRPr/>
                    </a:p>
                  </a:txBody>
                  <a:tcPr marT="45725" marB="45725" marR="91450" marL="91450" anchor="ctr">
                    <a:solidFill>
                      <a:srgbClr val="FFFF47"/>
                    </a:solidFill>
                  </a:tcPr>
                </a:tc>
              </a:tr>
              <a:tr h="370850">
                <a:tc>
                  <a:txBody>
                    <a:bodyPr/>
                    <a:lstStyle/>
                    <a:p>
                      <a:pPr indent="0" lvl="0" marL="0" marR="0" rtl="0" algn="ctr">
                        <a:spcBef>
                          <a:spcPts val="0"/>
                        </a:spcBef>
                        <a:spcAft>
                          <a:spcPts val="0"/>
                        </a:spcAft>
                        <a:buNone/>
                      </a:pPr>
                      <a:r>
                        <a:rPr b="1" lang="en-US" sz="1200">
                          <a:solidFill>
                            <a:srgbClr val="FFFF47"/>
                          </a:solidFill>
                        </a:rPr>
                        <a:t>VK-</a:t>
                      </a:r>
                      <a:r>
                        <a:rPr b="1" lang="en-US" sz="1200" u="none" cap="none" strike="noStrike">
                          <a:solidFill>
                            <a:srgbClr val="FFFF47"/>
                          </a:solidFill>
                        </a:rPr>
                        <a:t>Befunde</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lang="en-US" sz="1200">
                          <a:solidFill>
                            <a:srgbClr val="FFFF47"/>
                          </a:solidFill>
                        </a:rPr>
                        <a:t>Zellen</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FFFF47"/>
                          </a:solidFill>
                        </a:rPr>
                        <a:t>Pigment</a:t>
                      </a:r>
                      <a:endParaRPr/>
                    </a:p>
                  </a:txBody>
                  <a:tcPr marT="45725" marB="45725" marR="91450" marL="91450" anchor="ctr">
                    <a:solidFill>
                      <a:srgbClr val="FFFF47"/>
                    </a:solidFill>
                  </a:tcPr>
                </a:tc>
              </a:tr>
              <a:tr h="370850">
                <a:tc>
                  <a:txBody>
                    <a:bodyPr/>
                    <a:lstStyle/>
                    <a:p>
                      <a:pPr indent="0" lvl="0" marL="0" marR="0" rtl="0" algn="ctr">
                        <a:spcBef>
                          <a:spcPts val="0"/>
                        </a:spcBef>
                        <a:spcAft>
                          <a:spcPts val="0"/>
                        </a:spcAft>
                        <a:buNone/>
                      </a:pPr>
                      <a:r>
                        <a:rPr b="1" lang="en-US" sz="1200" u="none" cap="none" strike="noStrike">
                          <a:solidFill>
                            <a:srgbClr val="FFFF47"/>
                          </a:solidFill>
                        </a:rPr>
                        <a:t>Gonioskopische Befunde</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FFFF47"/>
                          </a:solidFill>
                        </a:rPr>
                        <a:t>Möglicherweise „KP“</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lang="en-US" sz="1200">
                          <a:solidFill>
                            <a:srgbClr val="FFFF47"/>
                          </a:solidFill>
                        </a:rPr>
                        <a:t>Starke Pigmentierung des Trabekelmaschenwerks</a:t>
                      </a:r>
                      <a:r>
                        <a:rPr b="0" lang="en-US" sz="1200" u="none" cap="none" strike="noStrike">
                          <a:solidFill>
                            <a:srgbClr val="FFFF47"/>
                          </a:solidFill>
                        </a:rPr>
                        <a:t>; +/- Sampaolesi-Linie</a:t>
                      </a:r>
                      <a:endParaRPr/>
                    </a:p>
                  </a:txBody>
                  <a:tcPr marT="45725" marB="45725" marR="91450" marL="91450" anchor="ctr">
                    <a:solidFill>
                      <a:srgbClr val="FFFF47"/>
                    </a:solidFill>
                  </a:tcPr>
                </a:tc>
              </a:tr>
              <a:tr h="370850">
                <a:tc>
                  <a:txBody>
                    <a:bodyPr/>
                    <a:lstStyle/>
                    <a:p>
                      <a:pPr indent="0" lvl="0" marL="0" marR="0" rtl="0" algn="ctr">
                        <a:spcBef>
                          <a:spcPts val="0"/>
                        </a:spcBef>
                        <a:spcAft>
                          <a:spcPts val="0"/>
                        </a:spcAft>
                        <a:buNone/>
                      </a:pPr>
                      <a:r>
                        <a:rPr b="1" lang="en-US" sz="1200" u="none" cap="none" strike="noStrike">
                          <a:solidFill>
                            <a:srgbClr val="FFFF47"/>
                          </a:solidFill>
                        </a:rPr>
                        <a:t>Befunde an der Iris</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FFFF47"/>
                          </a:solidFill>
                        </a:rPr>
                        <a:t>Keine</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lang="en-US" sz="1200">
                          <a:solidFill>
                            <a:srgbClr val="FFFF47"/>
                          </a:solidFill>
                        </a:rPr>
                        <a:t>Radiär, mittlere Peripherie</a:t>
                      </a:r>
                      <a:r>
                        <a:rPr b="0" lang="en-US" sz="1200" u="none" cap="none" strike="noStrike">
                          <a:solidFill>
                            <a:srgbClr val="FFFF47"/>
                          </a:solidFill>
                        </a:rPr>
                        <a:t>e TID; konkave Wölbung</a:t>
                      </a:r>
                      <a:endParaRPr/>
                    </a:p>
                  </a:txBody>
                  <a:tcPr marT="45725" marB="45725" marR="91450" marL="91450" anchor="ctr">
                    <a:solidFill>
                      <a:srgbClr val="FFFF47"/>
                    </a:solidFill>
                  </a:tcPr>
                </a:tc>
              </a:tr>
              <a:tr h="370850">
                <a:tc>
                  <a:txBody>
                    <a:bodyPr/>
                    <a:lstStyle/>
                    <a:p>
                      <a:pPr indent="0" lvl="0" marL="0" marR="0" rtl="0" algn="ctr">
                        <a:spcBef>
                          <a:spcPts val="0"/>
                        </a:spcBef>
                        <a:spcAft>
                          <a:spcPts val="0"/>
                        </a:spcAft>
                        <a:buNone/>
                      </a:pPr>
                      <a:r>
                        <a:rPr b="1" lang="en-US" sz="1200" u="none" cap="none" strike="noStrike">
                          <a:solidFill>
                            <a:srgbClr val="FFFF47"/>
                          </a:solidFill>
                        </a:rPr>
                        <a:t>Befunde der Linse</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FFFF47"/>
                          </a:solidFill>
                        </a:rPr>
                        <a:t>Keine</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FFFF47"/>
                          </a:solidFill>
                        </a:rPr>
                        <a:t>Scheie-Streifen</a:t>
                      </a:r>
                      <a:endParaRPr b="0" sz="1600" u="none" cap="none" strike="noStrike">
                        <a:solidFill>
                          <a:srgbClr val="FFFF47"/>
                        </a:solidFill>
                      </a:endParaRPr>
                    </a:p>
                  </a:txBody>
                  <a:tcPr marT="45725" marB="45725" marR="91450" marL="91450" anchor="ctr">
                    <a:solidFill>
                      <a:srgbClr val="FFFF47"/>
                    </a:solidFill>
                  </a:tcPr>
                </a:tc>
              </a:tr>
            </a:tbl>
          </a:graphicData>
        </a:graphic>
      </p:graphicFrame>
      <p:graphicFrame>
        <p:nvGraphicFramePr>
          <p:cNvPr id="2076" name="Google Shape;2076;p168"/>
          <p:cNvGraphicFramePr/>
          <p:nvPr/>
        </p:nvGraphicFramePr>
        <p:xfrm>
          <a:off x="229593" y="1981201"/>
          <a:ext cx="3000000" cy="3000000"/>
        </p:xfrm>
        <a:graphic>
          <a:graphicData uri="http://schemas.openxmlformats.org/drawingml/2006/table">
            <a:tbl>
              <a:tblPr bandRow="1" firstRow="1">
                <a:noFill/>
                <a:tableStyleId>{5F2907C9-6ACA-4F95-B2FA-3E911253BBE3}</a:tableStyleId>
              </a:tblPr>
              <a:tblGrid>
                <a:gridCol w="2920225"/>
                <a:gridCol w="2920225"/>
                <a:gridCol w="2920225"/>
              </a:tblGrid>
              <a:tr h="534875">
                <a:tc>
                  <a:txBody>
                    <a:bodyPr/>
                    <a:lstStyle/>
                    <a:p>
                      <a:pPr indent="0" lvl="0" marL="0" marR="0" rtl="0" algn="ctr">
                        <a:spcBef>
                          <a:spcPts val="0"/>
                        </a:spcBef>
                        <a:spcAft>
                          <a:spcPts val="0"/>
                        </a:spcAft>
                        <a:buNone/>
                      </a:pPr>
                      <a:r>
                        <a:rPr i="1" lang="en-US" sz="1200" u="none" cap="none" strike="noStrike">
                          <a:solidFill>
                            <a:schemeClr val="dk1"/>
                          </a:solidFill>
                        </a:rPr>
                        <a:t>Merkmale</a:t>
                      </a:r>
                      <a:endParaRPr/>
                    </a:p>
                  </a:txBody>
                  <a:tcPr marT="45725" marB="45725" marR="91450" marL="91450" anchor="ctr">
                    <a:solidFill>
                      <a:srgbClr val="00B0F0"/>
                    </a:solidFill>
                  </a:tcPr>
                </a:tc>
                <a:tc>
                  <a:txBody>
                    <a:bodyPr/>
                    <a:lstStyle/>
                    <a:p>
                      <a:pPr indent="0" lvl="0" marL="0" marR="0" rtl="0" algn="ctr">
                        <a:spcBef>
                          <a:spcPts val="0"/>
                        </a:spcBef>
                        <a:spcAft>
                          <a:spcPts val="0"/>
                        </a:spcAft>
                        <a:buNone/>
                      </a:pPr>
                      <a:r>
                        <a:rPr lang="en-US" sz="1200" u="none" cap="none" strike="noStrike">
                          <a:solidFill>
                            <a:schemeClr val="lt1"/>
                          </a:solidFill>
                        </a:rPr>
                        <a:t>Posner-Schlossman</a:t>
                      </a:r>
                      <a:endParaRPr sz="1800" u="none" cap="none" strike="noStrike">
                        <a:solidFill>
                          <a:schemeClr val="lt1"/>
                        </a:solidFill>
                      </a:endParaRPr>
                    </a:p>
                  </a:txBody>
                  <a:tcPr marT="45725" marB="45725" marR="91450" marL="91450" anchor="ctr">
                    <a:solidFill>
                      <a:srgbClr val="00B0F0"/>
                    </a:solidFill>
                  </a:tcPr>
                </a:tc>
                <a:tc>
                  <a:txBody>
                    <a:bodyPr/>
                    <a:lstStyle/>
                    <a:p>
                      <a:pPr indent="0" lvl="0" marL="0" marR="0" rtl="0" algn="ctr">
                        <a:spcBef>
                          <a:spcPts val="0"/>
                        </a:spcBef>
                        <a:spcAft>
                          <a:spcPts val="0"/>
                        </a:spcAft>
                        <a:buNone/>
                      </a:pPr>
                      <a:r>
                        <a:rPr lang="en-US" sz="1200"/>
                        <a:t>Pigmentdispersion</a:t>
                      </a:r>
                      <a:endParaRPr/>
                    </a:p>
                  </a:txBody>
                  <a:tcPr marT="45725" marB="45725" marR="91450" marL="91450" anchor="ctr">
                    <a:solidFill>
                      <a:srgbClr val="00B0F0"/>
                    </a:solidFill>
                  </a:tcPr>
                </a:tc>
              </a:tr>
            </a:tbl>
          </a:graphicData>
        </a:graphic>
      </p:graphicFrame>
      <p:sp>
        <p:nvSpPr>
          <p:cNvPr id="2077" name="Google Shape;2077;p168"/>
          <p:cNvSpPr/>
          <p:nvPr/>
        </p:nvSpPr>
        <p:spPr>
          <a:xfrm>
            <a:off x="197497" y="1958477"/>
            <a:ext cx="8767200" cy="3756600"/>
          </a:xfrm>
          <a:prstGeom prst="rect">
            <a:avLst/>
          </a:prstGeom>
          <a:noFill/>
          <a:ln cap="flat" cmpd="sng" w="3175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t/>
            </a:r>
            <a:endParaRPr sz="1100">
              <a:solidFill>
                <a:schemeClr val="dk1"/>
              </a:solidFill>
            </a:endParaRPr>
          </a:p>
          <a:p>
            <a:pPr indent="0" lvl="0" marL="0" rtl="0" algn="l">
              <a:lnSpc>
                <a:spcPct val="115000"/>
              </a:lnSpc>
              <a:spcBef>
                <a:spcPts val="0"/>
              </a:spcBef>
              <a:spcAft>
                <a:spcPts val="0"/>
              </a:spcAft>
              <a:buClr>
                <a:schemeClr val="dk1"/>
              </a:buClr>
              <a:buSzPts val="1100"/>
              <a:buFont typeface="Arial"/>
              <a:buNone/>
            </a:pPr>
            <a:r>
              <a:t/>
            </a:r>
            <a:endParaRPr sz="1100">
              <a:solidFill>
                <a:schemeClr val="dk1"/>
              </a:solidFill>
            </a:endParaRPr>
          </a:p>
        </p:txBody>
      </p:sp>
      <p:sp>
        <p:nvSpPr>
          <p:cNvPr id="2078" name="Google Shape;2078;p168"/>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A</a:t>
            </a:r>
            <a:endParaRPr/>
          </a:p>
        </p:txBody>
      </p:sp>
    </p:spTree>
  </p:cSld>
  <p:clrMapOvr>
    <a:masterClrMapping/>
  </p:clrMapOvr>
</p:sld>
</file>

<file path=ppt/slides/slide1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2" name="Shape 2082"/>
        <p:cNvGrpSpPr/>
        <p:nvPr/>
      </p:nvGrpSpPr>
      <p:grpSpPr>
        <a:xfrm>
          <a:off x="0" y="0"/>
          <a:ext cx="0" cy="0"/>
          <a:chOff x="0" y="0"/>
          <a:chExt cx="0" cy="0"/>
        </a:xfrm>
      </p:grpSpPr>
      <p:sp>
        <p:nvSpPr>
          <p:cNvPr id="2083" name="Google Shape;2083;p169"/>
          <p:cNvSpPr txBox="1"/>
          <p:nvPr/>
        </p:nvSpPr>
        <p:spPr>
          <a:xfrm>
            <a:off x="4626608" y="1981201"/>
            <a:ext cx="2571538" cy="430887"/>
          </a:xfrm>
          <a:prstGeom prst="rect">
            <a:avLst/>
          </a:prstGeom>
          <a:no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lang="en-US" sz="1200">
                <a:solidFill>
                  <a:srgbClr val="0000FF"/>
                </a:solidFill>
                <a:latin typeface="Arial"/>
                <a:ea typeface="Arial"/>
                <a:cs typeface="Arial"/>
                <a:sym typeface="Arial"/>
              </a:rPr>
              <a:t>Nichtgranulomatös</a:t>
            </a:r>
            <a:endParaRPr sz="2200">
              <a:solidFill>
                <a:srgbClr val="0000FF"/>
              </a:solidFill>
              <a:latin typeface="Arial"/>
              <a:ea typeface="Arial"/>
              <a:cs typeface="Arial"/>
              <a:sym typeface="Arial"/>
            </a:endParaRPr>
          </a:p>
        </p:txBody>
      </p:sp>
      <p:sp>
        <p:nvSpPr>
          <p:cNvPr id="2084" name="Google Shape;2084;p169"/>
          <p:cNvSpPr txBox="1"/>
          <p:nvPr/>
        </p:nvSpPr>
        <p:spPr>
          <a:xfrm>
            <a:off x="178257" y="990443"/>
            <a:ext cx="8786511" cy="923330"/>
          </a:xfrm>
          <a:prstGeom prst="rect">
            <a:avLst/>
          </a:prstGeom>
          <a:solidFill>
            <a:srgbClr val="C8C860"/>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i="1" lang="en-US" sz="1200">
                <a:solidFill>
                  <a:srgbClr val="0000FF"/>
                </a:solidFill>
                <a:latin typeface="Arial"/>
                <a:ea typeface="Arial"/>
                <a:cs typeface="Arial"/>
                <a:sym typeface="Arial"/>
              </a:rPr>
              <a:t>Das Bild eines jungen Erwachsenen mit episodischen einseitigen Schmerzen, verschwommenem Sehen und Halos sowie deutlich erhöhtem Augeninnendruck sollte an eine andere Erkrankung denken lassen – welche ist das?</a:t>
            </a:r>
            <a:endParaRPr/>
          </a:p>
          <a:p>
            <a:pPr indent="0" lvl="0" marL="0" marR="0" rtl="0" algn="l">
              <a:spcBef>
                <a:spcPts val="0"/>
              </a:spcBef>
              <a:spcAft>
                <a:spcPts val="0"/>
              </a:spcAft>
              <a:buNone/>
            </a:pPr>
            <a:r>
              <a:rPr b="1" lang="en-US" sz="1200">
                <a:solidFill>
                  <a:srgbClr val="0000FF"/>
                </a:solidFill>
                <a:latin typeface="Arial"/>
                <a:ea typeface="Arial"/>
                <a:cs typeface="Arial"/>
                <a:sym typeface="Arial"/>
              </a:rPr>
              <a:t>Das Posner-Schlossman-Syndrom</a:t>
            </a:r>
            <a:r>
              <a:rPr lang="en-US" sz="1200">
                <a:solidFill>
                  <a:srgbClr val="0000FF"/>
                </a:solidFill>
                <a:latin typeface="Arial"/>
                <a:ea typeface="Arial"/>
                <a:cs typeface="Arial"/>
                <a:sym typeface="Arial"/>
              </a:rPr>
              <a:t>. Vergleichen und kontrastieren wir also beide:</a:t>
            </a:r>
            <a:endParaRPr b="1" sz="1800">
              <a:solidFill>
                <a:srgbClr val="0000FF"/>
              </a:solidFill>
              <a:latin typeface="Arial"/>
              <a:ea typeface="Arial"/>
              <a:cs typeface="Arial"/>
              <a:sym typeface="Arial"/>
            </a:endParaRPr>
          </a:p>
        </p:txBody>
      </p:sp>
      <p:graphicFrame>
        <p:nvGraphicFramePr>
          <p:cNvPr id="2085" name="Google Shape;2085;p169"/>
          <p:cNvGraphicFramePr/>
          <p:nvPr/>
        </p:nvGraphicFramePr>
        <p:xfrm>
          <a:off x="243618" y="2518533"/>
          <a:ext cx="3000000" cy="3000000"/>
        </p:xfrm>
        <a:graphic>
          <a:graphicData uri="http://schemas.openxmlformats.org/drawingml/2006/table">
            <a:tbl>
              <a:tblPr bandRow="1" firstRow="1">
                <a:noFill/>
                <a:tableStyleId>{5F2907C9-6ACA-4F95-B2FA-3E911253BBE3}</a:tableStyleId>
              </a:tblPr>
              <a:tblGrid>
                <a:gridCol w="2907050"/>
                <a:gridCol w="2907050"/>
                <a:gridCol w="2907050"/>
              </a:tblGrid>
              <a:tr h="370850">
                <a:tc>
                  <a:txBody>
                    <a:bodyPr/>
                    <a:lstStyle/>
                    <a:p>
                      <a:pPr indent="0" lvl="0" marL="0" marR="0" rtl="0" algn="ctr">
                        <a:spcBef>
                          <a:spcPts val="0"/>
                        </a:spcBef>
                        <a:spcAft>
                          <a:spcPts val="0"/>
                        </a:spcAft>
                        <a:buNone/>
                      </a:pPr>
                      <a:r>
                        <a:rPr b="1" lang="en-US" sz="1200" u="none" cap="none" strike="noStrike">
                          <a:solidFill>
                            <a:schemeClr val="dk1"/>
                          </a:solidFill>
                        </a:rPr>
                        <a:t>Geschlechtsprävalenz</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0000FF"/>
                          </a:solidFill>
                        </a:rPr>
                        <a:t>Keine</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0000FF"/>
                          </a:solidFill>
                        </a:rPr>
                        <a:t>Männlich</a:t>
                      </a:r>
                      <a:endParaRPr/>
                    </a:p>
                  </a:txBody>
                  <a:tcPr marT="45725" marB="45725" marR="91450" marL="91450" anchor="ctr">
                    <a:solidFill>
                      <a:srgbClr val="FFFF47"/>
                    </a:solidFill>
                  </a:tcPr>
                </a:tc>
              </a:tr>
              <a:tr h="370850">
                <a:tc>
                  <a:txBody>
                    <a:bodyPr/>
                    <a:lstStyle/>
                    <a:p>
                      <a:pPr indent="0" lvl="0" marL="0" marR="0" rtl="0" algn="ctr">
                        <a:spcBef>
                          <a:spcPts val="0"/>
                        </a:spcBef>
                        <a:spcAft>
                          <a:spcPts val="0"/>
                        </a:spcAft>
                        <a:buNone/>
                      </a:pPr>
                      <a:r>
                        <a:rPr b="1" lang="en-US" sz="1200" u="none" cap="none" strike="noStrike">
                          <a:solidFill>
                            <a:schemeClr val="dk1"/>
                          </a:solidFill>
                        </a:rPr>
                        <a:t>Refraktionsstatus</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0000FF"/>
                          </a:solidFill>
                        </a:rPr>
                        <a:t>Keine Tendenz</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0000FF"/>
                          </a:solidFill>
                        </a:rPr>
                        <a:t>Kurzsichtig</a:t>
                      </a:r>
                      <a:endParaRPr/>
                    </a:p>
                  </a:txBody>
                  <a:tcPr marT="45725" marB="45725" marR="91450" marL="91450" anchor="ctr">
                    <a:solidFill>
                      <a:srgbClr val="FFFF47"/>
                    </a:solidFill>
                  </a:tcPr>
                </a:tc>
              </a:tr>
              <a:tr h="370850">
                <a:tc>
                  <a:txBody>
                    <a:bodyPr/>
                    <a:lstStyle/>
                    <a:p>
                      <a:pPr indent="0" lvl="0" marL="0" marR="0" rtl="0" algn="ctr">
                        <a:spcBef>
                          <a:spcPts val="0"/>
                        </a:spcBef>
                        <a:spcAft>
                          <a:spcPts val="0"/>
                        </a:spcAft>
                        <a:buNone/>
                      </a:pPr>
                      <a:r>
                        <a:rPr b="1" lang="en-US" sz="1200" u="none" cap="none" strike="noStrike">
                          <a:solidFill>
                            <a:schemeClr val="dk1"/>
                          </a:solidFill>
                        </a:rPr>
                        <a:t>Auslösende Faktoren</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0000FF"/>
                          </a:solidFill>
                        </a:rPr>
                        <a:t>Keine</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0000FF"/>
                          </a:solidFill>
                        </a:rPr>
                        <a:t>Körperliche Anstrengung; emotionales Ereignis</a:t>
                      </a:r>
                      <a:endParaRPr/>
                    </a:p>
                  </a:txBody>
                  <a:tcPr marT="45725" marB="45725" marR="91450" marL="91450" anchor="ctr">
                    <a:solidFill>
                      <a:srgbClr val="FFFF47"/>
                    </a:solidFill>
                  </a:tcPr>
                </a:tc>
              </a:tr>
              <a:tr h="370850">
                <a:tc>
                  <a:txBody>
                    <a:bodyPr/>
                    <a:lstStyle/>
                    <a:p>
                      <a:pPr indent="0" lvl="0" marL="0" marR="0" rtl="0" algn="ctr">
                        <a:spcBef>
                          <a:spcPts val="0"/>
                        </a:spcBef>
                        <a:spcAft>
                          <a:spcPts val="0"/>
                        </a:spcAft>
                        <a:buNone/>
                      </a:pPr>
                      <a:r>
                        <a:rPr b="1" lang="en-US" sz="1200" u="none" cap="none" strike="noStrike">
                          <a:solidFill>
                            <a:schemeClr val="dk1"/>
                          </a:solidFill>
                        </a:rPr>
                        <a:t>Endothelbefunde</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0000FF"/>
                          </a:solidFill>
                        </a:rPr>
                        <a:t>KP</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0000FF"/>
                          </a:solidFill>
                        </a:rPr>
                        <a:t>Krukenberg-Spindel</a:t>
                      </a:r>
                      <a:endParaRPr/>
                    </a:p>
                  </a:txBody>
                  <a:tcPr marT="45725" marB="45725" marR="91450" marL="91450" anchor="ctr">
                    <a:solidFill>
                      <a:srgbClr val="FFFF47"/>
                    </a:solidFill>
                  </a:tcPr>
                </a:tc>
              </a:tr>
              <a:tr h="370850">
                <a:tc>
                  <a:txBody>
                    <a:bodyPr/>
                    <a:lstStyle/>
                    <a:p>
                      <a:pPr indent="0" lvl="0" marL="0" marR="0" rtl="0" algn="ctr">
                        <a:spcBef>
                          <a:spcPts val="0"/>
                        </a:spcBef>
                        <a:spcAft>
                          <a:spcPts val="0"/>
                        </a:spcAft>
                        <a:buNone/>
                      </a:pPr>
                      <a:r>
                        <a:rPr b="1" lang="en-US" sz="1200"/>
                        <a:t>VK-</a:t>
                      </a:r>
                      <a:r>
                        <a:rPr b="1" lang="en-US" sz="1200" u="none" cap="none" strike="noStrike">
                          <a:solidFill>
                            <a:schemeClr val="dk1"/>
                          </a:solidFill>
                        </a:rPr>
                        <a:t>Befunde</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lang="en-US" sz="1200">
                          <a:solidFill>
                            <a:srgbClr val="FFFF47"/>
                          </a:solidFill>
                        </a:rPr>
                        <a:t>Zellen</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FFFF47"/>
                          </a:solidFill>
                        </a:rPr>
                        <a:t>Pigment</a:t>
                      </a:r>
                      <a:endParaRPr/>
                    </a:p>
                  </a:txBody>
                  <a:tcPr marT="45725" marB="45725" marR="91450" marL="91450" anchor="ctr">
                    <a:solidFill>
                      <a:srgbClr val="FFFF47"/>
                    </a:solidFill>
                  </a:tcPr>
                </a:tc>
              </a:tr>
              <a:tr h="370850">
                <a:tc>
                  <a:txBody>
                    <a:bodyPr/>
                    <a:lstStyle/>
                    <a:p>
                      <a:pPr indent="0" lvl="0" marL="0" marR="0" rtl="0" algn="ctr">
                        <a:spcBef>
                          <a:spcPts val="0"/>
                        </a:spcBef>
                        <a:spcAft>
                          <a:spcPts val="0"/>
                        </a:spcAft>
                        <a:buNone/>
                      </a:pPr>
                      <a:r>
                        <a:rPr b="1" lang="en-US" sz="1200" u="none" cap="none" strike="noStrike">
                          <a:solidFill>
                            <a:srgbClr val="FFFF47"/>
                          </a:solidFill>
                        </a:rPr>
                        <a:t>Gonioskopische Befunde</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FFFF47"/>
                          </a:solidFill>
                        </a:rPr>
                        <a:t>Möglicherweise „KP“</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lang="en-US" sz="1200">
                          <a:solidFill>
                            <a:srgbClr val="FFFF47"/>
                          </a:solidFill>
                        </a:rPr>
                        <a:t>Starke Pigmentierung des Trabekelmaschenwerks</a:t>
                      </a:r>
                      <a:r>
                        <a:rPr b="0" lang="en-US" sz="1200" u="none" cap="none" strike="noStrike">
                          <a:solidFill>
                            <a:srgbClr val="FFFF47"/>
                          </a:solidFill>
                        </a:rPr>
                        <a:t>; +/- Sampaolesi-Linie</a:t>
                      </a:r>
                      <a:endParaRPr/>
                    </a:p>
                  </a:txBody>
                  <a:tcPr marT="45725" marB="45725" marR="91450" marL="91450" anchor="ctr">
                    <a:solidFill>
                      <a:srgbClr val="FFFF47"/>
                    </a:solidFill>
                  </a:tcPr>
                </a:tc>
              </a:tr>
              <a:tr h="370850">
                <a:tc>
                  <a:txBody>
                    <a:bodyPr/>
                    <a:lstStyle/>
                    <a:p>
                      <a:pPr indent="0" lvl="0" marL="0" marR="0" rtl="0" algn="ctr">
                        <a:spcBef>
                          <a:spcPts val="0"/>
                        </a:spcBef>
                        <a:spcAft>
                          <a:spcPts val="0"/>
                        </a:spcAft>
                        <a:buNone/>
                      </a:pPr>
                      <a:r>
                        <a:rPr b="1" lang="en-US" sz="1200" u="none" cap="none" strike="noStrike">
                          <a:solidFill>
                            <a:srgbClr val="FFFF47"/>
                          </a:solidFill>
                        </a:rPr>
                        <a:t>Befunde an der Iris</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FFFF47"/>
                          </a:solidFill>
                        </a:rPr>
                        <a:t>Keine</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lang="en-US" sz="1200">
                          <a:solidFill>
                            <a:srgbClr val="FFFF47"/>
                          </a:solidFill>
                        </a:rPr>
                        <a:t>Radiär, mittlere Peripherie</a:t>
                      </a:r>
                      <a:r>
                        <a:rPr b="0" lang="en-US" sz="1200" u="none" cap="none" strike="noStrike">
                          <a:solidFill>
                            <a:srgbClr val="FFFF47"/>
                          </a:solidFill>
                        </a:rPr>
                        <a:t>e TID; konkave Wölbung</a:t>
                      </a:r>
                      <a:endParaRPr/>
                    </a:p>
                  </a:txBody>
                  <a:tcPr marT="45725" marB="45725" marR="91450" marL="91450" anchor="ctr">
                    <a:solidFill>
                      <a:srgbClr val="FFFF47"/>
                    </a:solidFill>
                  </a:tcPr>
                </a:tc>
              </a:tr>
              <a:tr h="370850">
                <a:tc>
                  <a:txBody>
                    <a:bodyPr/>
                    <a:lstStyle/>
                    <a:p>
                      <a:pPr indent="0" lvl="0" marL="0" marR="0" rtl="0" algn="ctr">
                        <a:spcBef>
                          <a:spcPts val="0"/>
                        </a:spcBef>
                        <a:spcAft>
                          <a:spcPts val="0"/>
                        </a:spcAft>
                        <a:buNone/>
                      </a:pPr>
                      <a:r>
                        <a:rPr b="1" lang="en-US" sz="1200" u="none" cap="none" strike="noStrike">
                          <a:solidFill>
                            <a:srgbClr val="FFFF47"/>
                          </a:solidFill>
                        </a:rPr>
                        <a:t>Befunde der Linse</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FFFF47"/>
                          </a:solidFill>
                        </a:rPr>
                        <a:t>Keine</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FFFF47"/>
                          </a:solidFill>
                        </a:rPr>
                        <a:t>Scheie-Streifen</a:t>
                      </a:r>
                      <a:endParaRPr b="0" sz="1600" u="none" cap="none" strike="noStrike">
                        <a:solidFill>
                          <a:srgbClr val="FFFF47"/>
                        </a:solidFill>
                      </a:endParaRPr>
                    </a:p>
                  </a:txBody>
                  <a:tcPr marT="45725" marB="45725" marR="91450" marL="91450" anchor="ctr">
                    <a:solidFill>
                      <a:srgbClr val="FFFF47"/>
                    </a:solidFill>
                  </a:tcPr>
                </a:tc>
              </a:tr>
            </a:tbl>
          </a:graphicData>
        </a:graphic>
      </p:graphicFrame>
      <p:graphicFrame>
        <p:nvGraphicFramePr>
          <p:cNvPr id="2086" name="Google Shape;2086;p169"/>
          <p:cNvGraphicFramePr/>
          <p:nvPr/>
        </p:nvGraphicFramePr>
        <p:xfrm>
          <a:off x="229593" y="1981201"/>
          <a:ext cx="3000000" cy="3000000"/>
        </p:xfrm>
        <a:graphic>
          <a:graphicData uri="http://schemas.openxmlformats.org/drawingml/2006/table">
            <a:tbl>
              <a:tblPr bandRow="1" firstRow="1">
                <a:noFill/>
                <a:tableStyleId>{5F2907C9-6ACA-4F95-B2FA-3E911253BBE3}</a:tableStyleId>
              </a:tblPr>
              <a:tblGrid>
                <a:gridCol w="2920225"/>
                <a:gridCol w="2920225"/>
                <a:gridCol w="2920225"/>
              </a:tblGrid>
              <a:tr h="534875">
                <a:tc>
                  <a:txBody>
                    <a:bodyPr/>
                    <a:lstStyle/>
                    <a:p>
                      <a:pPr indent="0" lvl="0" marL="0" marR="0" rtl="0" algn="ctr">
                        <a:spcBef>
                          <a:spcPts val="0"/>
                        </a:spcBef>
                        <a:spcAft>
                          <a:spcPts val="0"/>
                        </a:spcAft>
                        <a:buNone/>
                      </a:pPr>
                      <a:r>
                        <a:rPr i="1" lang="en-US" sz="1200" u="none" cap="none" strike="noStrike">
                          <a:solidFill>
                            <a:schemeClr val="dk1"/>
                          </a:solidFill>
                        </a:rPr>
                        <a:t>Merkmale</a:t>
                      </a:r>
                      <a:endParaRPr/>
                    </a:p>
                  </a:txBody>
                  <a:tcPr marT="45725" marB="45725" marR="91450" marL="91450" anchor="ctr">
                    <a:solidFill>
                      <a:srgbClr val="00B0F0"/>
                    </a:solidFill>
                  </a:tcPr>
                </a:tc>
                <a:tc>
                  <a:txBody>
                    <a:bodyPr/>
                    <a:lstStyle/>
                    <a:p>
                      <a:pPr indent="0" lvl="0" marL="0" marR="0" rtl="0" algn="ctr">
                        <a:spcBef>
                          <a:spcPts val="0"/>
                        </a:spcBef>
                        <a:spcAft>
                          <a:spcPts val="0"/>
                        </a:spcAft>
                        <a:buNone/>
                      </a:pPr>
                      <a:r>
                        <a:rPr lang="en-US" sz="1200" u="none" cap="none" strike="noStrike">
                          <a:solidFill>
                            <a:schemeClr val="lt1"/>
                          </a:solidFill>
                        </a:rPr>
                        <a:t>Posner-Schlossman</a:t>
                      </a:r>
                      <a:endParaRPr sz="1800" u="none" cap="none" strike="noStrike">
                        <a:solidFill>
                          <a:schemeClr val="lt1"/>
                        </a:solidFill>
                      </a:endParaRPr>
                    </a:p>
                  </a:txBody>
                  <a:tcPr marT="45725" marB="45725" marR="91450" marL="91450" anchor="ctr">
                    <a:solidFill>
                      <a:srgbClr val="00B0F0"/>
                    </a:solidFill>
                  </a:tcPr>
                </a:tc>
                <a:tc>
                  <a:txBody>
                    <a:bodyPr/>
                    <a:lstStyle/>
                    <a:p>
                      <a:pPr indent="0" lvl="0" marL="0" marR="0" rtl="0" algn="ctr">
                        <a:spcBef>
                          <a:spcPts val="0"/>
                        </a:spcBef>
                        <a:spcAft>
                          <a:spcPts val="0"/>
                        </a:spcAft>
                        <a:buNone/>
                      </a:pPr>
                      <a:r>
                        <a:rPr lang="en-US" sz="1200"/>
                        <a:t>Pigmentdispersion</a:t>
                      </a:r>
                      <a:endParaRPr/>
                    </a:p>
                  </a:txBody>
                  <a:tcPr marT="45725" marB="45725" marR="91450" marL="91450" anchor="ctr">
                    <a:solidFill>
                      <a:srgbClr val="00B0F0"/>
                    </a:solidFill>
                  </a:tcPr>
                </a:tc>
              </a:tr>
            </a:tbl>
          </a:graphicData>
        </a:graphic>
      </p:graphicFrame>
      <p:sp>
        <p:nvSpPr>
          <p:cNvPr id="2087" name="Google Shape;2087;p169"/>
          <p:cNvSpPr/>
          <p:nvPr/>
        </p:nvSpPr>
        <p:spPr>
          <a:xfrm>
            <a:off x="188360" y="1981202"/>
            <a:ext cx="8767200" cy="3756600"/>
          </a:xfrm>
          <a:prstGeom prst="rect">
            <a:avLst/>
          </a:prstGeom>
          <a:noFill/>
          <a:ln cap="flat" cmpd="sng" w="3175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088" name="Google Shape;2088;p169"/>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Q</a:t>
            </a:r>
            <a:endParaRPr/>
          </a:p>
        </p:txBody>
      </p:sp>
      <p:sp>
        <p:nvSpPr>
          <p:cNvPr id="2089" name="Google Shape;2089;p169"/>
          <p:cNvSpPr txBox="1"/>
          <p:nvPr/>
        </p:nvSpPr>
        <p:spPr>
          <a:xfrm>
            <a:off x="4495800" y="4038600"/>
            <a:ext cx="3204723" cy="338554"/>
          </a:xfrm>
          <a:prstGeom prst="rect">
            <a:avLst/>
          </a:prstGeom>
          <a:no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i="1" lang="en-US" sz="1200">
                <a:solidFill>
                  <a:srgbClr val="0000FF"/>
                </a:solidFill>
                <a:latin typeface="Arial"/>
                <a:ea typeface="Arial"/>
                <a:cs typeface="Arial"/>
                <a:sym typeface="Arial"/>
              </a:rPr>
              <a:t>?                                                ?</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1" name="Shape 321"/>
        <p:cNvGrpSpPr/>
        <p:nvPr/>
      </p:nvGrpSpPr>
      <p:grpSpPr>
        <a:xfrm>
          <a:off x="0" y="0"/>
          <a:ext cx="0" cy="0"/>
          <a:chOff x="0" y="0"/>
          <a:chExt cx="0" cy="0"/>
        </a:xfrm>
      </p:grpSpPr>
      <p:graphicFrame>
        <p:nvGraphicFramePr>
          <p:cNvPr id="322" name="Google Shape;322;p17"/>
          <p:cNvGraphicFramePr/>
          <p:nvPr/>
        </p:nvGraphicFramePr>
        <p:xfrm>
          <a:off x="457200" y="1676400"/>
          <a:ext cx="3000000" cy="3000000"/>
        </p:xfrm>
        <a:graphic>
          <a:graphicData uri="http://schemas.openxmlformats.org/drawingml/2006/table">
            <a:tbl>
              <a:tblPr>
                <a:noFill/>
                <a:tableStyleId>{02B07537-624C-4EAD-A9AA-E5A35CE8A65F}</a:tableStyleId>
              </a:tblPr>
              <a:tblGrid>
                <a:gridCol w="2743200"/>
                <a:gridCol w="2743200"/>
                <a:gridCol w="2743200"/>
              </a:tblGrid>
              <a:tr h="406400">
                <a:tc>
                  <a:txBody>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BFBFBF"/>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1"/>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lang="en-US" sz="1200">
                          <a:solidFill>
                            <a:schemeClr val="dk1"/>
                          </a:solidFill>
                        </a:rPr>
                        <a:t>PEX</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PDS/PG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Alter</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 &lt; 50 J, meist  &gt; 70 J</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20er – 40er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Geschlechtspräferenz</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F &gt; 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M &gt; F</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i="1" lang="en-US" sz="1200">
                          <a:solidFill>
                            <a:schemeClr val="dk1"/>
                          </a:solidFill>
                        </a:rPr>
                        <a:t>Kammerwinkelstatus</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Enger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Weit geöffnet</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762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r>
            </a:tbl>
          </a:graphicData>
        </a:graphic>
      </p:graphicFrame>
      <p:sp>
        <p:nvSpPr>
          <p:cNvPr id="323" name="Google Shape;323;p17"/>
          <p:cNvSpPr txBox="1"/>
          <p:nvPr>
            <p:ph idx="12" type="sldNum"/>
          </p:nvPr>
        </p:nvSpPr>
        <p:spPr>
          <a:xfrm>
            <a:off x="7010400" y="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324" name="Google Shape;324;p17"/>
          <p:cNvSpPr txBox="1"/>
          <p:nvPr/>
        </p:nvSpPr>
        <p:spPr>
          <a:xfrm>
            <a:off x="457200" y="3124200"/>
            <a:ext cx="5791200" cy="1349400"/>
          </a:xfrm>
          <a:prstGeom prst="rect">
            <a:avLst/>
          </a:prstGeom>
          <a:solidFill>
            <a:srgbClr val="C8C860"/>
          </a:solidFill>
          <a:ln>
            <a:noFill/>
          </a:ln>
        </p:spPr>
        <p:txBody>
          <a:bodyPr anchorCtr="0" anchor="t" bIns="12700" lIns="25400" spcFirstLastPara="1" rIns="25400" wrap="square" tIns="12700">
            <a:spAutoFit/>
          </a:bodyPr>
          <a:lstStyle/>
          <a:p>
            <a:pPr indent="0" lvl="0" marL="0" marR="0" rtl="0" algn="l">
              <a:spcBef>
                <a:spcPts val="0"/>
              </a:spcBef>
              <a:spcAft>
                <a:spcPts val="0"/>
              </a:spcAft>
              <a:buClr>
                <a:srgbClr val="7F7F7F"/>
              </a:buClr>
              <a:buSzPts val="1200"/>
              <a:buFont typeface="Noto Sans Symbols"/>
              <a:buNone/>
            </a:pPr>
            <a:r>
              <a:rPr i="1" lang="en-US" sz="1200">
                <a:solidFill>
                  <a:srgbClr val="7F7F7F"/>
                </a:solidFill>
                <a:latin typeface="Arial"/>
                <a:ea typeface="Arial"/>
                <a:cs typeface="Arial"/>
                <a:sym typeface="Arial"/>
              </a:rPr>
              <a:t>Warum ist der Winkel bei </a:t>
            </a:r>
            <a:r>
              <a:rPr i="1" lang="en-US" sz="1200">
                <a:solidFill>
                  <a:srgbClr val="7F7F7F"/>
                </a:solidFill>
              </a:rPr>
              <a:t>PEX</a:t>
            </a:r>
            <a:r>
              <a:rPr i="1" lang="en-US" sz="1200">
                <a:solidFill>
                  <a:srgbClr val="7F7F7F"/>
                </a:solidFill>
                <a:latin typeface="Arial"/>
                <a:ea typeface="Arial"/>
                <a:cs typeface="Arial"/>
                <a:sym typeface="Arial"/>
              </a:rPr>
              <a:t> verengt?</a:t>
            </a:r>
            <a:endParaRPr/>
          </a:p>
          <a:p>
            <a:pPr indent="0" lvl="0" marL="0" marR="0" rtl="0" algn="l">
              <a:spcBef>
                <a:spcPts val="0"/>
              </a:spcBef>
              <a:spcAft>
                <a:spcPts val="0"/>
              </a:spcAft>
              <a:buClr>
                <a:srgbClr val="7F7F7F"/>
              </a:buClr>
              <a:buSzPts val="1200"/>
              <a:buFont typeface="Noto Sans Symbols"/>
              <a:buNone/>
            </a:pPr>
            <a:r>
              <a:rPr lang="en-US" sz="1200">
                <a:solidFill>
                  <a:srgbClr val="7F7F7F"/>
                </a:solidFill>
              </a:rPr>
              <a:t>Durch die geschwächten Zonulafasern kann sich das Linsen-Iris-Diaphragma nach vorne verlagern.</a:t>
            </a:r>
            <a:endParaRPr/>
          </a:p>
          <a:p>
            <a:pPr indent="0" lvl="0" marL="0" marR="0" rtl="0" algn="l">
              <a:spcBef>
                <a:spcPts val="0"/>
              </a:spcBef>
              <a:spcAft>
                <a:spcPts val="0"/>
              </a:spcAft>
              <a:buClr>
                <a:schemeClr val="dk1"/>
              </a:buClr>
              <a:buSzPts val="1400"/>
              <a:buFont typeface="Noto Sans Symbols"/>
              <a:buNone/>
            </a:pPr>
            <a:r>
              <a:t/>
            </a:r>
            <a:endParaRPr i="1" sz="1400">
              <a:solidFill>
                <a:srgbClr val="7F7F7F"/>
              </a:solidFill>
              <a:latin typeface="Arial"/>
              <a:ea typeface="Arial"/>
              <a:cs typeface="Arial"/>
              <a:sym typeface="Arial"/>
            </a:endParaRPr>
          </a:p>
          <a:p>
            <a:pPr indent="0" lvl="0" marL="0" marR="0" rtl="0" algn="l">
              <a:spcBef>
                <a:spcPts val="0"/>
              </a:spcBef>
              <a:spcAft>
                <a:spcPts val="0"/>
              </a:spcAft>
              <a:buClr>
                <a:srgbClr val="7F7F7F"/>
              </a:buClr>
              <a:buSzPts val="1200"/>
              <a:buFont typeface="Noto Sans Symbols"/>
              <a:buNone/>
            </a:pPr>
            <a:r>
              <a:rPr i="1" lang="en-US" sz="1200">
                <a:solidFill>
                  <a:srgbClr val="7F7F7F"/>
                </a:solidFill>
                <a:latin typeface="Arial"/>
                <a:ea typeface="Arial"/>
                <a:cs typeface="Arial"/>
                <a:sym typeface="Arial"/>
              </a:rPr>
              <a:t>Bedeutet dies, dass es sich um eine </a:t>
            </a:r>
            <a:r>
              <a:rPr i="1" lang="en-US" sz="1200">
                <a:solidFill>
                  <a:srgbClr val="7F7F7F"/>
                </a:solidFill>
              </a:rPr>
              <a:t>PEX</a:t>
            </a:r>
            <a:r>
              <a:rPr i="1" lang="en-US" sz="1200">
                <a:solidFill>
                  <a:srgbClr val="7F7F7F"/>
                </a:solidFill>
                <a:latin typeface="Arial"/>
                <a:ea typeface="Arial"/>
                <a:cs typeface="Arial"/>
                <a:sym typeface="Arial"/>
              </a:rPr>
              <a:t>-Form des Glaukoms handelt?</a:t>
            </a:r>
            <a:endParaRPr/>
          </a:p>
          <a:p>
            <a:pPr indent="0" lvl="0" marL="0" marR="0" rtl="0" algn="l">
              <a:spcBef>
                <a:spcPts val="0"/>
              </a:spcBef>
              <a:spcAft>
                <a:spcPts val="0"/>
              </a:spcAft>
              <a:buClr>
                <a:srgbClr val="7F7F7F"/>
              </a:buClr>
              <a:buSzPts val="1200"/>
              <a:buFont typeface="Noto Sans Symbols"/>
              <a:buNone/>
            </a:pPr>
            <a:r>
              <a:rPr lang="en-US" sz="1200">
                <a:solidFill>
                  <a:srgbClr val="7F7F7F"/>
                </a:solidFill>
                <a:latin typeface="Arial"/>
                <a:ea typeface="Arial"/>
                <a:cs typeface="Arial"/>
                <a:sym typeface="Arial"/>
              </a:rPr>
              <a:t>Trotz des charakteristischen verengten Winkels ist dies nicht der Fall – es handelt sich um ein Offenwinkelglaukom (</a:t>
            </a:r>
            <a:r>
              <a:rPr b="1" lang="en-US" sz="1200">
                <a:solidFill>
                  <a:srgbClr val="0000FF"/>
                </a:solidFill>
              </a:rPr>
              <a:t>OWG</a:t>
            </a:r>
            <a:r>
              <a:rPr lang="en-US" sz="1200">
                <a:solidFill>
                  <a:srgbClr val="7F7F7F"/>
                </a:solidFill>
                <a:latin typeface="Arial"/>
                <a:ea typeface="Arial"/>
                <a:cs typeface="Arial"/>
                <a:sym typeface="Arial"/>
              </a:rPr>
              <a:t>)</a:t>
            </a:r>
            <a:endParaRPr/>
          </a:p>
        </p:txBody>
      </p:sp>
      <p:sp>
        <p:nvSpPr>
          <p:cNvPr id="325" name="Google Shape;325;p17"/>
          <p:cNvSpPr/>
          <p:nvPr/>
        </p:nvSpPr>
        <p:spPr>
          <a:xfrm>
            <a:off x="3005325" y="2703575"/>
            <a:ext cx="1066800" cy="533400"/>
          </a:xfrm>
          <a:prstGeom prst="ellipse">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26" name="Google Shape;326;p17"/>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A</a:t>
            </a:r>
            <a:endParaRPr/>
          </a:p>
        </p:txBody>
      </p:sp>
      <p:sp>
        <p:nvSpPr>
          <p:cNvPr id="327" name="Google Shape;327;p17"/>
          <p:cNvSpPr txBox="1"/>
          <p:nvPr/>
        </p:nvSpPr>
        <p:spPr>
          <a:xfrm>
            <a:off x="1918252" y="4046222"/>
            <a:ext cx="5430000" cy="13494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Clr>
                <a:srgbClr val="0000FF"/>
              </a:buClr>
              <a:buSzPts val="1200"/>
              <a:buFont typeface="Noto Sans Symbols"/>
              <a:buNone/>
            </a:pPr>
            <a:r>
              <a:rPr i="1" lang="en-US" sz="1200">
                <a:solidFill>
                  <a:srgbClr val="0000FF"/>
                </a:solidFill>
                <a:latin typeface="Arial"/>
                <a:ea typeface="Arial"/>
                <a:cs typeface="Arial"/>
                <a:sym typeface="Arial"/>
              </a:rPr>
              <a:t>Bedeutet </a:t>
            </a:r>
            <a:r>
              <a:rPr lang="en-US" sz="1200">
                <a:solidFill>
                  <a:srgbClr val="0000FF"/>
                </a:solidFill>
                <a:latin typeface="Arial"/>
                <a:ea typeface="Arial"/>
                <a:cs typeface="Arial"/>
                <a:sym typeface="Arial"/>
              </a:rPr>
              <a:t>dies</a:t>
            </a:r>
            <a:r>
              <a:rPr i="1" lang="en-US" sz="1200">
                <a:solidFill>
                  <a:srgbClr val="0000FF"/>
                </a:solidFill>
                <a:latin typeface="Arial"/>
                <a:ea typeface="Arial"/>
                <a:cs typeface="Arial"/>
                <a:sym typeface="Arial"/>
              </a:rPr>
              <a:t> also, dass </a:t>
            </a:r>
            <a:r>
              <a:rPr i="1" lang="en-US" sz="1200">
                <a:solidFill>
                  <a:srgbClr val="0000FF"/>
                </a:solidFill>
              </a:rPr>
              <a:t>PEX</a:t>
            </a:r>
            <a:r>
              <a:rPr i="1" lang="en-US" sz="1200">
                <a:solidFill>
                  <a:srgbClr val="0000FF"/>
                </a:solidFill>
                <a:latin typeface="Arial"/>
                <a:ea typeface="Arial"/>
                <a:cs typeface="Arial"/>
                <a:sym typeface="Arial"/>
              </a:rPr>
              <a:t> eine Form des </a:t>
            </a:r>
            <a:r>
              <a:rPr i="1" lang="en-US" sz="1200">
                <a:solidFill>
                  <a:srgbClr val="0000FF"/>
                </a:solidFill>
              </a:rPr>
              <a:t>POWG</a:t>
            </a:r>
            <a:r>
              <a:rPr i="1" lang="en-US" sz="1200">
                <a:solidFill>
                  <a:srgbClr val="0000FF"/>
                </a:solidFill>
                <a:latin typeface="Arial"/>
                <a:ea typeface="Arial"/>
                <a:cs typeface="Arial"/>
                <a:sym typeface="Arial"/>
              </a:rPr>
              <a:t> ist?</a:t>
            </a:r>
            <a:endParaRPr/>
          </a:p>
          <a:p>
            <a:pPr indent="0" lvl="0" marL="0" marR="0" rtl="0" algn="l">
              <a:spcBef>
                <a:spcPts val="0"/>
              </a:spcBef>
              <a:spcAft>
                <a:spcPts val="0"/>
              </a:spcAft>
              <a:buClr>
                <a:srgbClr val="0000FF"/>
              </a:buClr>
              <a:buSzPts val="1200"/>
              <a:buFont typeface="Noto Sans Symbols"/>
              <a:buNone/>
            </a:pPr>
            <a:r>
              <a:rPr lang="en-US" sz="1200">
                <a:solidFill>
                  <a:srgbClr val="0000FF"/>
                </a:solidFill>
                <a:latin typeface="Arial"/>
                <a:ea typeface="Arial"/>
                <a:cs typeface="Arial"/>
                <a:sym typeface="Arial"/>
              </a:rPr>
              <a:t>Es gibt keine „Form des </a:t>
            </a:r>
            <a:r>
              <a:rPr lang="en-US" sz="1200">
                <a:solidFill>
                  <a:srgbClr val="0000FF"/>
                </a:solidFill>
              </a:rPr>
              <a:t>POWG</a:t>
            </a:r>
            <a:r>
              <a:rPr lang="en-US" sz="1200">
                <a:solidFill>
                  <a:srgbClr val="0000FF"/>
                </a:solidFill>
                <a:latin typeface="Arial"/>
                <a:ea typeface="Arial"/>
                <a:cs typeface="Arial"/>
                <a:sym typeface="Arial"/>
              </a:rPr>
              <a:t>“. Ein Glaukom ist genau dann ein </a:t>
            </a:r>
            <a:r>
              <a:rPr lang="en-US" sz="1200">
                <a:solidFill>
                  <a:srgbClr val="0000FF"/>
                </a:solidFill>
              </a:rPr>
              <a:t>POWG</a:t>
            </a:r>
            <a:r>
              <a:rPr lang="en-US" sz="1200">
                <a:solidFill>
                  <a:srgbClr val="0000FF"/>
                </a:solidFill>
                <a:latin typeface="Arial"/>
                <a:ea typeface="Arial"/>
                <a:cs typeface="Arial"/>
                <a:sym typeface="Arial"/>
              </a:rPr>
              <a:t>, wenn 1) der Winkel offen ist (logisch) und 2) keine Begleiterkrankung vorliegt. </a:t>
            </a:r>
            <a:r>
              <a:rPr lang="en-US" sz="1200">
                <a:solidFill>
                  <a:schemeClr val="dk1"/>
                </a:solidFill>
                <a:latin typeface="Arial"/>
                <a:ea typeface="Arial"/>
                <a:cs typeface="Arial"/>
                <a:sym typeface="Arial"/>
              </a:rPr>
              <a:t>Kurz gesagt: </a:t>
            </a:r>
            <a:r>
              <a:rPr lang="en-US" sz="1200">
                <a:solidFill>
                  <a:schemeClr val="dk1"/>
                </a:solidFill>
                <a:latin typeface="Arial"/>
                <a:ea typeface="Arial"/>
                <a:cs typeface="Arial"/>
                <a:sym typeface="Arial"/>
                <a:extLst>
                  <a:ext uri="http://customooxmlschemas.google.com/">
                    <go:slidesCustomData xmlns:go="http://customooxmlschemas.google.com/" textRoundtripDataId="7"/>
                  </a:ext>
                </a:extLst>
              </a:rPr>
              <a:t>Das</a:t>
            </a:r>
            <a:r>
              <a:rPr lang="en-US" sz="1200">
                <a:solidFill>
                  <a:schemeClr val="dk1"/>
                </a:solidFill>
                <a:latin typeface="Arial"/>
                <a:ea typeface="Arial"/>
                <a:cs typeface="Arial"/>
                <a:sym typeface="Arial"/>
              </a:rPr>
              <a:t> </a:t>
            </a:r>
            <a:r>
              <a:rPr lang="en-US" sz="1200">
                <a:solidFill>
                  <a:schemeClr val="dk1"/>
                </a:solidFill>
              </a:rPr>
              <a:t>POWG</a:t>
            </a:r>
            <a:r>
              <a:rPr lang="en-US" sz="1200">
                <a:solidFill>
                  <a:schemeClr val="dk1"/>
                </a:solidFill>
                <a:latin typeface="Arial"/>
                <a:ea typeface="Arial"/>
                <a:cs typeface="Arial"/>
                <a:sym typeface="Arial"/>
              </a:rPr>
              <a:t> ist eine </a:t>
            </a:r>
            <a:r>
              <a:rPr b="1" lang="en-US" sz="1200">
                <a:solidFill>
                  <a:schemeClr val="dk1"/>
                </a:solidFill>
                <a:latin typeface="Arial"/>
                <a:ea typeface="Arial"/>
                <a:cs typeface="Arial"/>
                <a:sym typeface="Arial"/>
              </a:rPr>
              <a:t>Ausschlussdiagnose</a:t>
            </a:r>
            <a:r>
              <a:rPr lang="en-US" sz="1200">
                <a:solidFill>
                  <a:schemeClr val="dk1"/>
                </a:solidFill>
                <a:latin typeface="Arial"/>
                <a:ea typeface="Arial"/>
                <a:cs typeface="Arial"/>
                <a:sym typeface="Arial"/>
              </a:rPr>
              <a:t>.</a:t>
            </a:r>
            <a:endParaRPr/>
          </a:p>
          <a:p>
            <a:pPr indent="0" lvl="0" marL="0" marR="0" rtl="0" algn="l">
              <a:spcBef>
                <a:spcPts val="0"/>
              </a:spcBef>
              <a:spcAft>
                <a:spcPts val="0"/>
              </a:spcAft>
              <a:buClr>
                <a:schemeClr val="dk1"/>
              </a:buClr>
              <a:buSzPts val="1400"/>
              <a:buFont typeface="Noto Sans Symbols"/>
              <a:buNone/>
            </a:pPr>
            <a:r>
              <a:t/>
            </a:r>
            <a:endParaRPr i="1" sz="1400">
              <a:solidFill>
                <a:srgbClr val="FFFF84"/>
              </a:solidFill>
              <a:latin typeface="Arial"/>
              <a:ea typeface="Arial"/>
              <a:cs typeface="Arial"/>
              <a:sym typeface="Arial"/>
            </a:endParaRPr>
          </a:p>
          <a:p>
            <a:pPr indent="0" lvl="0" marL="0" marR="0" rtl="0" algn="l">
              <a:spcBef>
                <a:spcPts val="0"/>
              </a:spcBef>
              <a:spcAft>
                <a:spcPts val="0"/>
              </a:spcAft>
              <a:buClr>
                <a:srgbClr val="FFFF84"/>
              </a:buClr>
              <a:buSzPts val="1200"/>
              <a:buFont typeface="Noto Sans Symbols"/>
              <a:buNone/>
            </a:pPr>
            <a:r>
              <a:rPr i="1" lang="en-US" sz="1200">
                <a:solidFill>
                  <a:srgbClr val="FFFF84"/>
                </a:solidFill>
                <a:latin typeface="Arial"/>
                <a:ea typeface="Arial"/>
                <a:cs typeface="Arial"/>
                <a:sym typeface="Arial"/>
              </a:rPr>
              <a:t>Wenn </a:t>
            </a:r>
            <a:r>
              <a:rPr i="1" lang="en-US" sz="1200">
                <a:solidFill>
                  <a:srgbClr val="FFFF84"/>
                </a:solidFill>
              </a:rPr>
              <a:t>PEX</a:t>
            </a:r>
            <a:r>
              <a:rPr i="1" lang="en-US" sz="1200">
                <a:solidFill>
                  <a:srgbClr val="FFFF84"/>
                </a:solidFill>
                <a:latin typeface="Arial"/>
                <a:ea typeface="Arial"/>
                <a:cs typeface="Arial"/>
                <a:sym typeface="Arial"/>
              </a:rPr>
              <a:t> kein </a:t>
            </a:r>
            <a:r>
              <a:rPr i="1" lang="en-US" sz="1200">
                <a:solidFill>
                  <a:srgbClr val="FFFF84"/>
                </a:solidFill>
              </a:rPr>
              <a:t>POWG</a:t>
            </a:r>
            <a:r>
              <a:rPr i="1" lang="en-US" sz="1200">
                <a:solidFill>
                  <a:srgbClr val="FFFF84"/>
                </a:solidFill>
                <a:latin typeface="Arial"/>
                <a:ea typeface="Arial"/>
                <a:cs typeface="Arial"/>
                <a:sym typeface="Arial"/>
              </a:rPr>
              <a:t> ist, was ist es dann?</a:t>
            </a:r>
            <a:endParaRPr/>
          </a:p>
          <a:p>
            <a:pPr indent="0" lvl="0" marL="0" marR="0" rtl="0" algn="l">
              <a:spcBef>
                <a:spcPts val="0"/>
              </a:spcBef>
              <a:spcAft>
                <a:spcPts val="0"/>
              </a:spcAft>
              <a:buClr>
                <a:srgbClr val="FFFF84"/>
              </a:buClr>
              <a:buSzPts val="1200"/>
              <a:buFont typeface="Noto Sans Symbols"/>
              <a:buNone/>
            </a:pPr>
            <a:r>
              <a:rPr lang="en-US" sz="1200">
                <a:solidFill>
                  <a:srgbClr val="FFFF84"/>
                </a:solidFill>
                <a:latin typeface="Arial"/>
                <a:ea typeface="Arial"/>
                <a:cs typeface="Arial"/>
                <a:sym typeface="Arial"/>
              </a:rPr>
              <a:t>Es ist eine Form des </a:t>
            </a:r>
            <a:r>
              <a:rPr b="1" lang="en-US" sz="1200">
                <a:solidFill>
                  <a:srgbClr val="FFFF84"/>
                </a:solidFill>
                <a:latin typeface="Arial"/>
                <a:ea typeface="Arial"/>
                <a:cs typeface="Arial"/>
                <a:sym typeface="Arial"/>
              </a:rPr>
              <a:t>sekundären </a:t>
            </a:r>
            <a:r>
              <a:rPr lang="en-US" sz="1200">
                <a:solidFill>
                  <a:srgbClr val="FFFF84"/>
                </a:solidFill>
              </a:rPr>
              <a:t>OWG</a:t>
            </a:r>
            <a:endParaRPr/>
          </a:p>
        </p:txBody>
      </p:sp>
      <p:sp>
        <p:nvSpPr>
          <p:cNvPr id="328" name="Google Shape;328;p17"/>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 </a:t>
            </a:r>
            <a:r>
              <a:rPr b="1" lang="en-US" sz="1200">
                <a:solidFill>
                  <a:schemeClr val="dk1"/>
                </a:solidFill>
                <a:latin typeface="Arial"/>
                <a:ea typeface="Arial"/>
                <a:cs typeface="Arial"/>
                <a:sym typeface="Arial"/>
              </a:rPr>
              <a:t>FITB</a:t>
            </a:r>
            <a:endParaRPr/>
          </a:p>
        </p:txBody>
      </p:sp>
    </p:spTree>
  </p:cSld>
  <p:clrMapOvr>
    <a:masterClrMapping/>
  </p:clrMapOvr>
</p:sld>
</file>

<file path=ppt/slides/slide1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3" name="Shape 2093"/>
        <p:cNvGrpSpPr/>
        <p:nvPr/>
      </p:nvGrpSpPr>
      <p:grpSpPr>
        <a:xfrm>
          <a:off x="0" y="0"/>
          <a:ext cx="0" cy="0"/>
          <a:chOff x="0" y="0"/>
          <a:chExt cx="0" cy="0"/>
        </a:xfrm>
      </p:grpSpPr>
      <p:sp>
        <p:nvSpPr>
          <p:cNvPr id="2094" name="Google Shape;2094;p170"/>
          <p:cNvSpPr txBox="1"/>
          <p:nvPr/>
        </p:nvSpPr>
        <p:spPr>
          <a:xfrm>
            <a:off x="4626608" y="1981201"/>
            <a:ext cx="2571538" cy="430887"/>
          </a:xfrm>
          <a:prstGeom prst="rect">
            <a:avLst/>
          </a:prstGeom>
          <a:no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lang="en-US" sz="1200">
                <a:solidFill>
                  <a:srgbClr val="0000FF"/>
                </a:solidFill>
                <a:latin typeface="Arial"/>
                <a:ea typeface="Arial"/>
                <a:cs typeface="Arial"/>
                <a:sym typeface="Arial"/>
              </a:rPr>
              <a:t>Nichtgranulomatös</a:t>
            </a:r>
            <a:endParaRPr sz="2200">
              <a:solidFill>
                <a:srgbClr val="0000FF"/>
              </a:solidFill>
              <a:latin typeface="Arial"/>
              <a:ea typeface="Arial"/>
              <a:cs typeface="Arial"/>
              <a:sym typeface="Arial"/>
            </a:endParaRPr>
          </a:p>
        </p:txBody>
      </p:sp>
      <p:sp>
        <p:nvSpPr>
          <p:cNvPr id="2095" name="Google Shape;2095;p170"/>
          <p:cNvSpPr txBox="1"/>
          <p:nvPr/>
        </p:nvSpPr>
        <p:spPr>
          <a:xfrm>
            <a:off x="178257" y="990443"/>
            <a:ext cx="8786511" cy="923330"/>
          </a:xfrm>
          <a:prstGeom prst="rect">
            <a:avLst/>
          </a:prstGeom>
          <a:solidFill>
            <a:srgbClr val="C8C860"/>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i="1" lang="en-US" sz="1200">
                <a:solidFill>
                  <a:srgbClr val="0000FF"/>
                </a:solidFill>
                <a:latin typeface="Arial"/>
                <a:ea typeface="Arial"/>
                <a:cs typeface="Arial"/>
                <a:sym typeface="Arial"/>
              </a:rPr>
              <a:t>Das Bild eines jungen Erwachsenen mit episodischen einseitigen Schmerzen, verschwommenem Sehen und Halos sowie deutlich erhöhtem Augeninnendruck sollte an eine andere Erkrankung denken lassen – welche ist das?</a:t>
            </a:r>
            <a:endParaRPr/>
          </a:p>
          <a:p>
            <a:pPr indent="0" lvl="0" marL="0" marR="0" rtl="0" algn="l">
              <a:spcBef>
                <a:spcPts val="0"/>
              </a:spcBef>
              <a:spcAft>
                <a:spcPts val="0"/>
              </a:spcAft>
              <a:buNone/>
            </a:pPr>
            <a:r>
              <a:rPr b="1" lang="en-US" sz="1200">
                <a:solidFill>
                  <a:srgbClr val="0000FF"/>
                </a:solidFill>
                <a:latin typeface="Arial"/>
                <a:ea typeface="Arial"/>
                <a:cs typeface="Arial"/>
                <a:sym typeface="Arial"/>
              </a:rPr>
              <a:t>Das Posner-Schlossman-Syndrom</a:t>
            </a:r>
            <a:r>
              <a:rPr lang="en-US" sz="1200">
                <a:solidFill>
                  <a:srgbClr val="0000FF"/>
                </a:solidFill>
                <a:latin typeface="Arial"/>
                <a:ea typeface="Arial"/>
                <a:cs typeface="Arial"/>
                <a:sym typeface="Arial"/>
              </a:rPr>
              <a:t>. Vergleichen und kontrastieren wir also beide:</a:t>
            </a:r>
            <a:endParaRPr b="1" sz="1800">
              <a:solidFill>
                <a:srgbClr val="0000FF"/>
              </a:solidFill>
              <a:latin typeface="Arial"/>
              <a:ea typeface="Arial"/>
              <a:cs typeface="Arial"/>
              <a:sym typeface="Arial"/>
            </a:endParaRPr>
          </a:p>
        </p:txBody>
      </p:sp>
      <p:graphicFrame>
        <p:nvGraphicFramePr>
          <p:cNvPr id="2096" name="Google Shape;2096;p170"/>
          <p:cNvGraphicFramePr/>
          <p:nvPr/>
        </p:nvGraphicFramePr>
        <p:xfrm>
          <a:off x="243618" y="2518533"/>
          <a:ext cx="3000000" cy="3000000"/>
        </p:xfrm>
        <a:graphic>
          <a:graphicData uri="http://schemas.openxmlformats.org/drawingml/2006/table">
            <a:tbl>
              <a:tblPr bandRow="1" firstRow="1">
                <a:noFill/>
                <a:tableStyleId>{5F2907C9-6ACA-4F95-B2FA-3E911253BBE3}</a:tableStyleId>
              </a:tblPr>
              <a:tblGrid>
                <a:gridCol w="2907050"/>
                <a:gridCol w="2907050"/>
                <a:gridCol w="2907050"/>
              </a:tblGrid>
              <a:tr h="370850">
                <a:tc>
                  <a:txBody>
                    <a:bodyPr/>
                    <a:lstStyle/>
                    <a:p>
                      <a:pPr indent="0" lvl="0" marL="0" marR="0" rtl="0" algn="ctr">
                        <a:spcBef>
                          <a:spcPts val="0"/>
                        </a:spcBef>
                        <a:spcAft>
                          <a:spcPts val="0"/>
                        </a:spcAft>
                        <a:buNone/>
                      </a:pPr>
                      <a:r>
                        <a:rPr b="1" lang="en-US" sz="1200" u="none" cap="none" strike="noStrike">
                          <a:solidFill>
                            <a:schemeClr val="dk1"/>
                          </a:solidFill>
                        </a:rPr>
                        <a:t>Geschlechtsprävalenz</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0000FF"/>
                          </a:solidFill>
                        </a:rPr>
                        <a:t>Keine</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0000FF"/>
                          </a:solidFill>
                        </a:rPr>
                        <a:t>Männlich</a:t>
                      </a:r>
                      <a:endParaRPr/>
                    </a:p>
                  </a:txBody>
                  <a:tcPr marT="45725" marB="45725" marR="91450" marL="91450" anchor="ctr">
                    <a:solidFill>
                      <a:srgbClr val="FFFF47"/>
                    </a:solidFill>
                  </a:tcPr>
                </a:tc>
              </a:tr>
              <a:tr h="370850">
                <a:tc>
                  <a:txBody>
                    <a:bodyPr/>
                    <a:lstStyle/>
                    <a:p>
                      <a:pPr indent="0" lvl="0" marL="0" marR="0" rtl="0" algn="ctr">
                        <a:spcBef>
                          <a:spcPts val="0"/>
                        </a:spcBef>
                        <a:spcAft>
                          <a:spcPts val="0"/>
                        </a:spcAft>
                        <a:buNone/>
                      </a:pPr>
                      <a:r>
                        <a:rPr b="1" lang="en-US" sz="1200" u="none" cap="none" strike="noStrike">
                          <a:solidFill>
                            <a:schemeClr val="dk1"/>
                          </a:solidFill>
                        </a:rPr>
                        <a:t>Refraktionsstatus</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0000FF"/>
                          </a:solidFill>
                        </a:rPr>
                        <a:t>Keine Tendenz</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0000FF"/>
                          </a:solidFill>
                        </a:rPr>
                        <a:t>Kurzsichtig</a:t>
                      </a:r>
                      <a:endParaRPr/>
                    </a:p>
                  </a:txBody>
                  <a:tcPr marT="45725" marB="45725" marR="91450" marL="91450" anchor="ctr">
                    <a:solidFill>
                      <a:srgbClr val="FFFF47"/>
                    </a:solidFill>
                  </a:tcPr>
                </a:tc>
              </a:tr>
              <a:tr h="370850">
                <a:tc>
                  <a:txBody>
                    <a:bodyPr/>
                    <a:lstStyle/>
                    <a:p>
                      <a:pPr indent="0" lvl="0" marL="0" marR="0" rtl="0" algn="ctr">
                        <a:spcBef>
                          <a:spcPts val="0"/>
                        </a:spcBef>
                        <a:spcAft>
                          <a:spcPts val="0"/>
                        </a:spcAft>
                        <a:buNone/>
                      </a:pPr>
                      <a:r>
                        <a:rPr b="1" lang="en-US" sz="1200" u="none" cap="none" strike="noStrike">
                          <a:solidFill>
                            <a:schemeClr val="dk1"/>
                          </a:solidFill>
                        </a:rPr>
                        <a:t>Auslösende Faktoren</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0000FF"/>
                          </a:solidFill>
                        </a:rPr>
                        <a:t>Keine</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0000FF"/>
                          </a:solidFill>
                        </a:rPr>
                        <a:t>Körperliche Anstrengung; emotionales Ereignis</a:t>
                      </a:r>
                      <a:endParaRPr/>
                    </a:p>
                  </a:txBody>
                  <a:tcPr marT="45725" marB="45725" marR="91450" marL="91450" anchor="ctr">
                    <a:solidFill>
                      <a:srgbClr val="FFFF47"/>
                    </a:solidFill>
                  </a:tcPr>
                </a:tc>
              </a:tr>
              <a:tr h="370850">
                <a:tc>
                  <a:txBody>
                    <a:bodyPr/>
                    <a:lstStyle/>
                    <a:p>
                      <a:pPr indent="0" lvl="0" marL="0" marR="0" rtl="0" algn="ctr">
                        <a:spcBef>
                          <a:spcPts val="0"/>
                        </a:spcBef>
                        <a:spcAft>
                          <a:spcPts val="0"/>
                        </a:spcAft>
                        <a:buNone/>
                      </a:pPr>
                      <a:r>
                        <a:rPr b="1" lang="en-US" sz="1200" u="none" cap="none" strike="noStrike">
                          <a:solidFill>
                            <a:schemeClr val="dk1"/>
                          </a:solidFill>
                        </a:rPr>
                        <a:t>Endothelbefunde</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0000FF"/>
                          </a:solidFill>
                        </a:rPr>
                        <a:t>KP</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0000FF"/>
                          </a:solidFill>
                        </a:rPr>
                        <a:t>Krukenberg-Spindel</a:t>
                      </a:r>
                      <a:endParaRPr/>
                    </a:p>
                  </a:txBody>
                  <a:tcPr marT="45725" marB="45725" marR="91450" marL="91450" anchor="ctr">
                    <a:solidFill>
                      <a:srgbClr val="FFFF47"/>
                    </a:solidFill>
                  </a:tcPr>
                </a:tc>
              </a:tr>
              <a:tr h="370850">
                <a:tc>
                  <a:txBody>
                    <a:bodyPr/>
                    <a:lstStyle/>
                    <a:p>
                      <a:pPr indent="0" lvl="0" marL="0" marR="0" rtl="0" algn="ctr">
                        <a:spcBef>
                          <a:spcPts val="0"/>
                        </a:spcBef>
                        <a:spcAft>
                          <a:spcPts val="0"/>
                        </a:spcAft>
                        <a:buNone/>
                      </a:pPr>
                      <a:r>
                        <a:rPr b="1" lang="en-US" sz="1200"/>
                        <a:t>VK-</a:t>
                      </a:r>
                      <a:r>
                        <a:rPr b="1" lang="en-US" sz="1200" u="none" cap="none" strike="noStrike">
                          <a:solidFill>
                            <a:schemeClr val="dk1"/>
                          </a:solidFill>
                        </a:rPr>
                        <a:t>Befunde</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lang="en-US" sz="1200">
                          <a:solidFill>
                            <a:srgbClr val="0000FF"/>
                          </a:solidFill>
                        </a:rPr>
                        <a:t>Zellen</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0000FF"/>
                          </a:solidFill>
                        </a:rPr>
                        <a:t>Pigment</a:t>
                      </a:r>
                      <a:endParaRPr/>
                    </a:p>
                  </a:txBody>
                  <a:tcPr marT="45725" marB="45725" marR="91450" marL="91450" anchor="ctr">
                    <a:solidFill>
                      <a:srgbClr val="FFFF47"/>
                    </a:solidFill>
                  </a:tcPr>
                </a:tc>
              </a:tr>
              <a:tr h="370850">
                <a:tc>
                  <a:txBody>
                    <a:bodyPr/>
                    <a:lstStyle/>
                    <a:p>
                      <a:pPr indent="0" lvl="0" marL="0" marR="0" rtl="0" algn="ctr">
                        <a:spcBef>
                          <a:spcPts val="0"/>
                        </a:spcBef>
                        <a:spcAft>
                          <a:spcPts val="0"/>
                        </a:spcAft>
                        <a:buNone/>
                      </a:pPr>
                      <a:r>
                        <a:rPr b="1" lang="en-US" sz="1200" u="none" cap="none" strike="noStrike">
                          <a:solidFill>
                            <a:srgbClr val="FFFF47"/>
                          </a:solidFill>
                        </a:rPr>
                        <a:t>Gonioskopische Befunde</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FFFF47"/>
                          </a:solidFill>
                        </a:rPr>
                        <a:t>Möglicherweise „KP“</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lang="en-US" sz="1200">
                          <a:solidFill>
                            <a:srgbClr val="FFFF47"/>
                          </a:solidFill>
                        </a:rPr>
                        <a:t>Starke Pigmentierung des Trabekelmaschenwerks</a:t>
                      </a:r>
                      <a:r>
                        <a:rPr b="0" lang="en-US" sz="1200" u="none" cap="none" strike="noStrike">
                          <a:solidFill>
                            <a:srgbClr val="FFFF47"/>
                          </a:solidFill>
                        </a:rPr>
                        <a:t>; +/- Sampaolesi-Linie</a:t>
                      </a:r>
                      <a:endParaRPr/>
                    </a:p>
                  </a:txBody>
                  <a:tcPr marT="45725" marB="45725" marR="91450" marL="91450" anchor="ctr">
                    <a:solidFill>
                      <a:srgbClr val="FFFF47"/>
                    </a:solidFill>
                  </a:tcPr>
                </a:tc>
              </a:tr>
              <a:tr h="370850">
                <a:tc>
                  <a:txBody>
                    <a:bodyPr/>
                    <a:lstStyle/>
                    <a:p>
                      <a:pPr indent="0" lvl="0" marL="0" marR="0" rtl="0" algn="ctr">
                        <a:spcBef>
                          <a:spcPts val="0"/>
                        </a:spcBef>
                        <a:spcAft>
                          <a:spcPts val="0"/>
                        </a:spcAft>
                        <a:buNone/>
                      </a:pPr>
                      <a:r>
                        <a:rPr b="1" lang="en-US" sz="1200" u="none" cap="none" strike="noStrike">
                          <a:solidFill>
                            <a:srgbClr val="FFFF47"/>
                          </a:solidFill>
                        </a:rPr>
                        <a:t>Befunde an der Iris</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FFFF47"/>
                          </a:solidFill>
                        </a:rPr>
                        <a:t>Keine</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lang="en-US" sz="1200">
                          <a:solidFill>
                            <a:srgbClr val="FFFF47"/>
                          </a:solidFill>
                        </a:rPr>
                        <a:t>Radiär, mittlere Peripherie</a:t>
                      </a:r>
                      <a:r>
                        <a:rPr b="0" lang="en-US" sz="1200" u="none" cap="none" strike="noStrike">
                          <a:solidFill>
                            <a:srgbClr val="FFFF47"/>
                          </a:solidFill>
                        </a:rPr>
                        <a:t>e TID; konkave Wölbung</a:t>
                      </a:r>
                      <a:endParaRPr/>
                    </a:p>
                  </a:txBody>
                  <a:tcPr marT="45725" marB="45725" marR="91450" marL="91450" anchor="ctr">
                    <a:solidFill>
                      <a:srgbClr val="FFFF47"/>
                    </a:solidFill>
                  </a:tcPr>
                </a:tc>
              </a:tr>
              <a:tr h="370850">
                <a:tc>
                  <a:txBody>
                    <a:bodyPr/>
                    <a:lstStyle/>
                    <a:p>
                      <a:pPr indent="0" lvl="0" marL="0" marR="0" rtl="0" algn="ctr">
                        <a:spcBef>
                          <a:spcPts val="0"/>
                        </a:spcBef>
                        <a:spcAft>
                          <a:spcPts val="0"/>
                        </a:spcAft>
                        <a:buNone/>
                      </a:pPr>
                      <a:r>
                        <a:rPr b="1" lang="en-US" sz="1200" u="none" cap="none" strike="noStrike">
                          <a:solidFill>
                            <a:srgbClr val="FFFF47"/>
                          </a:solidFill>
                        </a:rPr>
                        <a:t>Befunde an der Linse</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FFFF47"/>
                          </a:solidFill>
                        </a:rPr>
                        <a:t>Keine</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FFFF47"/>
                          </a:solidFill>
                        </a:rPr>
                        <a:t>Scheie-Streifen</a:t>
                      </a:r>
                      <a:endParaRPr b="0" sz="1600" u="none" cap="none" strike="noStrike">
                        <a:solidFill>
                          <a:srgbClr val="FFFF47"/>
                        </a:solidFill>
                      </a:endParaRPr>
                    </a:p>
                  </a:txBody>
                  <a:tcPr marT="45725" marB="45725" marR="91450" marL="91450" anchor="ctr">
                    <a:solidFill>
                      <a:srgbClr val="FFFF47"/>
                    </a:solidFill>
                  </a:tcPr>
                </a:tc>
              </a:tr>
            </a:tbl>
          </a:graphicData>
        </a:graphic>
      </p:graphicFrame>
      <p:graphicFrame>
        <p:nvGraphicFramePr>
          <p:cNvPr id="2097" name="Google Shape;2097;p170"/>
          <p:cNvGraphicFramePr/>
          <p:nvPr/>
        </p:nvGraphicFramePr>
        <p:xfrm>
          <a:off x="229593" y="1981201"/>
          <a:ext cx="3000000" cy="3000000"/>
        </p:xfrm>
        <a:graphic>
          <a:graphicData uri="http://schemas.openxmlformats.org/drawingml/2006/table">
            <a:tbl>
              <a:tblPr bandRow="1" firstRow="1">
                <a:noFill/>
                <a:tableStyleId>{5F2907C9-6ACA-4F95-B2FA-3E911253BBE3}</a:tableStyleId>
              </a:tblPr>
              <a:tblGrid>
                <a:gridCol w="2920225"/>
                <a:gridCol w="2920225"/>
                <a:gridCol w="2920225"/>
              </a:tblGrid>
              <a:tr h="534875">
                <a:tc>
                  <a:txBody>
                    <a:bodyPr/>
                    <a:lstStyle/>
                    <a:p>
                      <a:pPr indent="0" lvl="0" marL="0" marR="0" rtl="0" algn="ctr">
                        <a:spcBef>
                          <a:spcPts val="0"/>
                        </a:spcBef>
                        <a:spcAft>
                          <a:spcPts val="0"/>
                        </a:spcAft>
                        <a:buNone/>
                      </a:pPr>
                      <a:r>
                        <a:rPr i="1" lang="en-US" sz="1200" u="none" cap="none" strike="noStrike">
                          <a:solidFill>
                            <a:schemeClr val="dk1"/>
                          </a:solidFill>
                        </a:rPr>
                        <a:t>Merkmale</a:t>
                      </a:r>
                      <a:endParaRPr/>
                    </a:p>
                  </a:txBody>
                  <a:tcPr marT="45725" marB="45725" marR="91450" marL="91450" anchor="ctr">
                    <a:solidFill>
                      <a:srgbClr val="00B0F0"/>
                    </a:solidFill>
                  </a:tcPr>
                </a:tc>
                <a:tc>
                  <a:txBody>
                    <a:bodyPr/>
                    <a:lstStyle/>
                    <a:p>
                      <a:pPr indent="0" lvl="0" marL="0" marR="0" rtl="0" algn="ctr">
                        <a:spcBef>
                          <a:spcPts val="0"/>
                        </a:spcBef>
                        <a:spcAft>
                          <a:spcPts val="0"/>
                        </a:spcAft>
                        <a:buNone/>
                      </a:pPr>
                      <a:r>
                        <a:rPr lang="en-US" sz="1200" u="none" cap="none" strike="noStrike">
                          <a:solidFill>
                            <a:schemeClr val="lt1"/>
                          </a:solidFill>
                        </a:rPr>
                        <a:t>Posner-Schlossman</a:t>
                      </a:r>
                      <a:endParaRPr sz="1800" u="none" cap="none" strike="noStrike">
                        <a:solidFill>
                          <a:schemeClr val="lt1"/>
                        </a:solidFill>
                      </a:endParaRPr>
                    </a:p>
                  </a:txBody>
                  <a:tcPr marT="45725" marB="45725" marR="91450" marL="91450" anchor="ctr">
                    <a:solidFill>
                      <a:srgbClr val="00B0F0"/>
                    </a:solidFill>
                  </a:tcPr>
                </a:tc>
                <a:tc>
                  <a:txBody>
                    <a:bodyPr/>
                    <a:lstStyle/>
                    <a:p>
                      <a:pPr indent="0" lvl="0" marL="0" marR="0" rtl="0" algn="ctr">
                        <a:spcBef>
                          <a:spcPts val="0"/>
                        </a:spcBef>
                        <a:spcAft>
                          <a:spcPts val="0"/>
                        </a:spcAft>
                        <a:buNone/>
                      </a:pPr>
                      <a:r>
                        <a:rPr lang="en-US" sz="1200"/>
                        <a:t>Pigmentdispersion</a:t>
                      </a:r>
                      <a:endParaRPr/>
                    </a:p>
                  </a:txBody>
                  <a:tcPr marT="45725" marB="45725" marR="91450" marL="91450" anchor="ctr">
                    <a:solidFill>
                      <a:srgbClr val="00B0F0"/>
                    </a:solidFill>
                  </a:tcPr>
                </a:tc>
              </a:tr>
            </a:tbl>
          </a:graphicData>
        </a:graphic>
      </p:graphicFrame>
      <p:sp>
        <p:nvSpPr>
          <p:cNvPr id="2098" name="Google Shape;2098;p170"/>
          <p:cNvSpPr/>
          <p:nvPr/>
        </p:nvSpPr>
        <p:spPr>
          <a:xfrm>
            <a:off x="197497" y="1958477"/>
            <a:ext cx="8767271" cy="3756523"/>
          </a:xfrm>
          <a:prstGeom prst="rect">
            <a:avLst/>
          </a:prstGeom>
          <a:noFill/>
          <a:ln cap="flat" cmpd="sng" w="3175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lt1"/>
                </a:solidFill>
                <a:extLst>
                  <a:ext uri="http://customooxmlschemas.google.com/">
                    <go:slidesCustomData xmlns:go="http://customooxmlschemas.google.com/" textRoundtripDataId="89"/>
                  </a:ext>
                </a:extLst>
              </a:rPr>
              <a:t>	</a:t>
            </a:r>
            <a:endParaRPr sz="1800">
              <a:solidFill>
                <a:schemeClr val="lt1"/>
              </a:solidFill>
              <a:latin typeface="Arial"/>
              <a:ea typeface="Arial"/>
              <a:cs typeface="Arial"/>
              <a:sym typeface="Arial"/>
            </a:endParaRPr>
          </a:p>
        </p:txBody>
      </p:sp>
      <p:sp>
        <p:nvSpPr>
          <p:cNvPr id="2099" name="Google Shape;2099;p170"/>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A</a:t>
            </a:r>
            <a:endParaRPr/>
          </a:p>
        </p:txBody>
      </p:sp>
    </p:spTree>
  </p:cSld>
  <p:clrMapOvr>
    <a:masterClrMapping/>
  </p:clrMapOvr>
</p:sld>
</file>

<file path=ppt/slides/slide1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3" name="Shape 2103"/>
        <p:cNvGrpSpPr/>
        <p:nvPr/>
      </p:nvGrpSpPr>
      <p:grpSpPr>
        <a:xfrm>
          <a:off x="0" y="0"/>
          <a:ext cx="0" cy="0"/>
          <a:chOff x="0" y="0"/>
          <a:chExt cx="0" cy="0"/>
        </a:xfrm>
      </p:grpSpPr>
      <p:sp>
        <p:nvSpPr>
          <p:cNvPr id="2104" name="Google Shape;2104;p171"/>
          <p:cNvSpPr txBox="1"/>
          <p:nvPr/>
        </p:nvSpPr>
        <p:spPr>
          <a:xfrm>
            <a:off x="4626608" y="1981201"/>
            <a:ext cx="2571538" cy="430887"/>
          </a:xfrm>
          <a:prstGeom prst="rect">
            <a:avLst/>
          </a:prstGeom>
          <a:no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lang="en-US" sz="1200">
                <a:solidFill>
                  <a:srgbClr val="0000FF"/>
                </a:solidFill>
                <a:latin typeface="Arial"/>
                <a:ea typeface="Arial"/>
                <a:cs typeface="Arial"/>
                <a:sym typeface="Arial"/>
              </a:rPr>
              <a:t>Nichtgranulomatös</a:t>
            </a:r>
            <a:endParaRPr sz="2200">
              <a:solidFill>
                <a:srgbClr val="0000FF"/>
              </a:solidFill>
              <a:latin typeface="Arial"/>
              <a:ea typeface="Arial"/>
              <a:cs typeface="Arial"/>
              <a:sym typeface="Arial"/>
            </a:endParaRPr>
          </a:p>
        </p:txBody>
      </p:sp>
      <p:sp>
        <p:nvSpPr>
          <p:cNvPr id="2105" name="Google Shape;2105;p171"/>
          <p:cNvSpPr txBox="1"/>
          <p:nvPr/>
        </p:nvSpPr>
        <p:spPr>
          <a:xfrm>
            <a:off x="178257" y="990443"/>
            <a:ext cx="8786511" cy="923330"/>
          </a:xfrm>
          <a:prstGeom prst="rect">
            <a:avLst/>
          </a:prstGeom>
          <a:solidFill>
            <a:srgbClr val="C8C860"/>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i="1" lang="en-US" sz="1200">
                <a:solidFill>
                  <a:srgbClr val="0000FF"/>
                </a:solidFill>
                <a:latin typeface="Arial"/>
                <a:ea typeface="Arial"/>
                <a:cs typeface="Arial"/>
                <a:sym typeface="Arial"/>
              </a:rPr>
              <a:t>Das Bild eines jungen Erwachsenen mit episodischen einseitigen Schmerzen, verschwommenem Sehen und Halos sowie deutlich erhöhtem Augeninnendruck sollte an eine andere Erkrankung denken lassen – welche ist das?</a:t>
            </a:r>
            <a:endParaRPr/>
          </a:p>
          <a:p>
            <a:pPr indent="0" lvl="0" marL="0" marR="0" rtl="0" algn="l">
              <a:spcBef>
                <a:spcPts val="0"/>
              </a:spcBef>
              <a:spcAft>
                <a:spcPts val="0"/>
              </a:spcAft>
              <a:buNone/>
            </a:pPr>
            <a:r>
              <a:rPr b="1" lang="en-US" sz="1200">
                <a:solidFill>
                  <a:srgbClr val="0000FF"/>
                </a:solidFill>
                <a:latin typeface="Arial"/>
                <a:ea typeface="Arial"/>
                <a:cs typeface="Arial"/>
                <a:sym typeface="Arial"/>
              </a:rPr>
              <a:t>Das Posner-Schlossman-Syndrom</a:t>
            </a:r>
            <a:r>
              <a:rPr lang="en-US" sz="1200">
                <a:solidFill>
                  <a:srgbClr val="0000FF"/>
                </a:solidFill>
                <a:latin typeface="Arial"/>
                <a:ea typeface="Arial"/>
                <a:cs typeface="Arial"/>
                <a:sym typeface="Arial"/>
              </a:rPr>
              <a:t>. Vergleichen und kontrastieren wir also beide:</a:t>
            </a:r>
            <a:endParaRPr b="1" sz="1800">
              <a:solidFill>
                <a:srgbClr val="0000FF"/>
              </a:solidFill>
              <a:latin typeface="Arial"/>
              <a:ea typeface="Arial"/>
              <a:cs typeface="Arial"/>
              <a:sym typeface="Arial"/>
            </a:endParaRPr>
          </a:p>
        </p:txBody>
      </p:sp>
      <p:graphicFrame>
        <p:nvGraphicFramePr>
          <p:cNvPr id="2106" name="Google Shape;2106;p171"/>
          <p:cNvGraphicFramePr/>
          <p:nvPr/>
        </p:nvGraphicFramePr>
        <p:xfrm>
          <a:off x="243618" y="2518533"/>
          <a:ext cx="3000000" cy="3000000"/>
        </p:xfrm>
        <a:graphic>
          <a:graphicData uri="http://schemas.openxmlformats.org/drawingml/2006/table">
            <a:tbl>
              <a:tblPr bandRow="1" firstRow="1">
                <a:noFill/>
                <a:tableStyleId>{5F2907C9-6ACA-4F95-B2FA-3E911253BBE3}</a:tableStyleId>
              </a:tblPr>
              <a:tblGrid>
                <a:gridCol w="2907050"/>
                <a:gridCol w="2907050"/>
                <a:gridCol w="2907050"/>
              </a:tblGrid>
              <a:tr h="370850">
                <a:tc>
                  <a:txBody>
                    <a:bodyPr/>
                    <a:lstStyle/>
                    <a:p>
                      <a:pPr indent="0" lvl="0" marL="0" marR="0" rtl="0" algn="ctr">
                        <a:spcBef>
                          <a:spcPts val="0"/>
                        </a:spcBef>
                        <a:spcAft>
                          <a:spcPts val="0"/>
                        </a:spcAft>
                        <a:buNone/>
                      </a:pPr>
                      <a:r>
                        <a:rPr b="1" lang="en-US" sz="1200" u="none" cap="none" strike="noStrike">
                          <a:solidFill>
                            <a:schemeClr val="dk1"/>
                          </a:solidFill>
                        </a:rPr>
                        <a:t>Geschlechtsprävalenz</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0000FF"/>
                          </a:solidFill>
                        </a:rPr>
                        <a:t>Keine</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0000FF"/>
                          </a:solidFill>
                        </a:rPr>
                        <a:t>Männlich</a:t>
                      </a:r>
                      <a:endParaRPr/>
                    </a:p>
                  </a:txBody>
                  <a:tcPr marT="45725" marB="45725" marR="91450" marL="91450" anchor="ctr">
                    <a:solidFill>
                      <a:srgbClr val="FFFF47"/>
                    </a:solidFill>
                  </a:tcPr>
                </a:tc>
              </a:tr>
              <a:tr h="370850">
                <a:tc>
                  <a:txBody>
                    <a:bodyPr/>
                    <a:lstStyle/>
                    <a:p>
                      <a:pPr indent="0" lvl="0" marL="0" marR="0" rtl="0" algn="ctr">
                        <a:spcBef>
                          <a:spcPts val="0"/>
                        </a:spcBef>
                        <a:spcAft>
                          <a:spcPts val="0"/>
                        </a:spcAft>
                        <a:buNone/>
                      </a:pPr>
                      <a:r>
                        <a:rPr b="1" lang="en-US" sz="1200" u="none" cap="none" strike="noStrike">
                          <a:solidFill>
                            <a:schemeClr val="dk1"/>
                          </a:solidFill>
                        </a:rPr>
                        <a:t>Refraktionsstatus</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0000FF"/>
                          </a:solidFill>
                        </a:rPr>
                        <a:t>Keine Tendenz</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0000FF"/>
                          </a:solidFill>
                        </a:rPr>
                        <a:t>Kurzsichtig</a:t>
                      </a:r>
                      <a:endParaRPr/>
                    </a:p>
                  </a:txBody>
                  <a:tcPr marT="45725" marB="45725" marR="91450" marL="91450" anchor="ctr">
                    <a:solidFill>
                      <a:srgbClr val="FFFF47"/>
                    </a:solidFill>
                  </a:tcPr>
                </a:tc>
              </a:tr>
              <a:tr h="370850">
                <a:tc>
                  <a:txBody>
                    <a:bodyPr/>
                    <a:lstStyle/>
                    <a:p>
                      <a:pPr indent="0" lvl="0" marL="0" marR="0" rtl="0" algn="ctr">
                        <a:spcBef>
                          <a:spcPts val="0"/>
                        </a:spcBef>
                        <a:spcAft>
                          <a:spcPts val="0"/>
                        </a:spcAft>
                        <a:buNone/>
                      </a:pPr>
                      <a:r>
                        <a:rPr b="1" lang="en-US" sz="1200" u="none" cap="none" strike="noStrike">
                          <a:solidFill>
                            <a:schemeClr val="dk1"/>
                          </a:solidFill>
                        </a:rPr>
                        <a:t>Auslösende Faktoren</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0000FF"/>
                          </a:solidFill>
                        </a:rPr>
                        <a:t>Keine</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0000FF"/>
                          </a:solidFill>
                        </a:rPr>
                        <a:t>Körperliche Anstrengung; emotionales Ereignis</a:t>
                      </a:r>
                      <a:endParaRPr/>
                    </a:p>
                  </a:txBody>
                  <a:tcPr marT="45725" marB="45725" marR="91450" marL="91450" anchor="ctr">
                    <a:solidFill>
                      <a:srgbClr val="FFFF47"/>
                    </a:solidFill>
                  </a:tcPr>
                </a:tc>
              </a:tr>
              <a:tr h="370850">
                <a:tc>
                  <a:txBody>
                    <a:bodyPr/>
                    <a:lstStyle/>
                    <a:p>
                      <a:pPr indent="0" lvl="0" marL="0" marR="0" rtl="0" algn="ctr">
                        <a:spcBef>
                          <a:spcPts val="0"/>
                        </a:spcBef>
                        <a:spcAft>
                          <a:spcPts val="0"/>
                        </a:spcAft>
                        <a:buNone/>
                      </a:pPr>
                      <a:r>
                        <a:rPr b="1" lang="en-US" sz="1200" u="none" cap="none" strike="noStrike">
                          <a:solidFill>
                            <a:schemeClr val="dk1"/>
                          </a:solidFill>
                        </a:rPr>
                        <a:t>Endothelbefunde</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0000FF"/>
                          </a:solidFill>
                        </a:rPr>
                        <a:t>KP</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0000FF"/>
                          </a:solidFill>
                        </a:rPr>
                        <a:t>Krukenberg-Spindel</a:t>
                      </a:r>
                      <a:endParaRPr/>
                    </a:p>
                  </a:txBody>
                  <a:tcPr marT="45725" marB="45725" marR="91450" marL="91450" anchor="ctr">
                    <a:solidFill>
                      <a:srgbClr val="FFFF47"/>
                    </a:solidFill>
                  </a:tcPr>
                </a:tc>
              </a:tr>
              <a:tr h="370850">
                <a:tc>
                  <a:txBody>
                    <a:bodyPr/>
                    <a:lstStyle/>
                    <a:p>
                      <a:pPr indent="0" lvl="0" marL="0" marR="0" rtl="0" algn="ctr">
                        <a:spcBef>
                          <a:spcPts val="0"/>
                        </a:spcBef>
                        <a:spcAft>
                          <a:spcPts val="0"/>
                        </a:spcAft>
                        <a:buNone/>
                      </a:pPr>
                      <a:r>
                        <a:rPr b="1" lang="en-US" sz="1200"/>
                        <a:t>VK-</a:t>
                      </a:r>
                      <a:r>
                        <a:rPr b="1" lang="en-US" sz="1200" u="none" cap="none" strike="noStrike">
                          <a:solidFill>
                            <a:schemeClr val="dk1"/>
                          </a:solidFill>
                        </a:rPr>
                        <a:t>Befunde</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lang="en-US" sz="1200">
                          <a:solidFill>
                            <a:srgbClr val="0000FF"/>
                          </a:solidFill>
                        </a:rPr>
                        <a:t>Zellen</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0000FF"/>
                          </a:solidFill>
                        </a:rPr>
                        <a:t>Pigment</a:t>
                      </a:r>
                      <a:endParaRPr/>
                    </a:p>
                  </a:txBody>
                  <a:tcPr marT="45725" marB="45725" marR="91450" marL="91450" anchor="ctr">
                    <a:solidFill>
                      <a:srgbClr val="FFFF47"/>
                    </a:solidFill>
                  </a:tcPr>
                </a:tc>
              </a:tr>
              <a:tr h="370850">
                <a:tc>
                  <a:txBody>
                    <a:bodyPr/>
                    <a:lstStyle/>
                    <a:p>
                      <a:pPr indent="0" lvl="0" marL="0" marR="0" rtl="0" algn="ctr">
                        <a:spcBef>
                          <a:spcPts val="0"/>
                        </a:spcBef>
                        <a:spcAft>
                          <a:spcPts val="0"/>
                        </a:spcAft>
                        <a:buNone/>
                      </a:pPr>
                      <a:r>
                        <a:rPr b="1" lang="en-US" sz="1200" u="none" cap="none" strike="noStrike">
                          <a:solidFill>
                            <a:schemeClr val="dk1"/>
                          </a:solidFill>
                        </a:rPr>
                        <a:t>Gonioskopische Befunde</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FFFF47"/>
                          </a:solidFill>
                        </a:rPr>
                        <a:t>Möglicherweise „KP“</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lang="en-US" sz="1200">
                          <a:solidFill>
                            <a:srgbClr val="FFFF47"/>
                          </a:solidFill>
                        </a:rPr>
                        <a:t>Starke Pigmentierung des Trabekelmaschenwerks</a:t>
                      </a:r>
                      <a:r>
                        <a:rPr b="0" lang="en-US" sz="1200" u="none" cap="none" strike="noStrike">
                          <a:solidFill>
                            <a:srgbClr val="FFFF47"/>
                          </a:solidFill>
                        </a:rPr>
                        <a:t>; +/- Sampaolesi-Linie</a:t>
                      </a:r>
                      <a:endParaRPr/>
                    </a:p>
                  </a:txBody>
                  <a:tcPr marT="45725" marB="45725" marR="91450" marL="91450" anchor="ctr">
                    <a:solidFill>
                      <a:srgbClr val="FFFF47"/>
                    </a:solidFill>
                  </a:tcPr>
                </a:tc>
              </a:tr>
              <a:tr h="370850">
                <a:tc>
                  <a:txBody>
                    <a:bodyPr/>
                    <a:lstStyle/>
                    <a:p>
                      <a:pPr indent="0" lvl="0" marL="0" marR="0" rtl="0" algn="ctr">
                        <a:spcBef>
                          <a:spcPts val="0"/>
                        </a:spcBef>
                        <a:spcAft>
                          <a:spcPts val="0"/>
                        </a:spcAft>
                        <a:buNone/>
                      </a:pPr>
                      <a:r>
                        <a:rPr b="1" lang="en-US" sz="1200" u="none" cap="none" strike="noStrike">
                          <a:solidFill>
                            <a:srgbClr val="FFFF47"/>
                          </a:solidFill>
                        </a:rPr>
                        <a:t>Befunde an der Iris</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FFFF47"/>
                          </a:solidFill>
                        </a:rPr>
                        <a:t>Keine</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lang="en-US" sz="1200">
                          <a:solidFill>
                            <a:srgbClr val="FFFF47"/>
                          </a:solidFill>
                        </a:rPr>
                        <a:t>Radiär, mittlere Peripherie</a:t>
                      </a:r>
                      <a:r>
                        <a:rPr b="0" lang="en-US" sz="1200" u="none" cap="none" strike="noStrike">
                          <a:solidFill>
                            <a:srgbClr val="FFFF47"/>
                          </a:solidFill>
                        </a:rPr>
                        <a:t>e TID; konkave Wölbung</a:t>
                      </a:r>
                      <a:endParaRPr/>
                    </a:p>
                  </a:txBody>
                  <a:tcPr marT="45725" marB="45725" marR="91450" marL="91450" anchor="ctr">
                    <a:solidFill>
                      <a:srgbClr val="FFFF47"/>
                    </a:solidFill>
                  </a:tcPr>
                </a:tc>
              </a:tr>
              <a:tr h="370850">
                <a:tc>
                  <a:txBody>
                    <a:bodyPr/>
                    <a:lstStyle/>
                    <a:p>
                      <a:pPr indent="0" lvl="0" marL="0" marR="0" rtl="0" algn="ctr">
                        <a:spcBef>
                          <a:spcPts val="0"/>
                        </a:spcBef>
                        <a:spcAft>
                          <a:spcPts val="0"/>
                        </a:spcAft>
                        <a:buNone/>
                      </a:pPr>
                      <a:r>
                        <a:rPr b="1" lang="en-US" sz="1200" u="none" cap="none" strike="noStrike">
                          <a:solidFill>
                            <a:srgbClr val="FFFF47"/>
                          </a:solidFill>
                        </a:rPr>
                        <a:t>Befunde der Linse</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FFFF47"/>
                          </a:solidFill>
                        </a:rPr>
                        <a:t>Keine</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FFFF47"/>
                          </a:solidFill>
                        </a:rPr>
                        <a:t>Scheie-Streifen</a:t>
                      </a:r>
                      <a:endParaRPr b="0" sz="1600" u="none" cap="none" strike="noStrike">
                        <a:solidFill>
                          <a:srgbClr val="FFFF47"/>
                        </a:solidFill>
                      </a:endParaRPr>
                    </a:p>
                  </a:txBody>
                  <a:tcPr marT="45725" marB="45725" marR="91450" marL="91450" anchor="ctr">
                    <a:solidFill>
                      <a:srgbClr val="FFFF47"/>
                    </a:solidFill>
                  </a:tcPr>
                </a:tc>
              </a:tr>
            </a:tbl>
          </a:graphicData>
        </a:graphic>
      </p:graphicFrame>
      <p:graphicFrame>
        <p:nvGraphicFramePr>
          <p:cNvPr id="2107" name="Google Shape;2107;p171"/>
          <p:cNvGraphicFramePr/>
          <p:nvPr/>
        </p:nvGraphicFramePr>
        <p:xfrm>
          <a:off x="229593" y="1981201"/>
          <a:ext cx="3000000" cy="3000000"/>
        </p:xfrm>
        <a:graphic>
          <a:graphicData uri="http://schemas.openxmlformats.org/drawingml/2006/table">
            <a:tbl>
              <a:tblPr bandRow="1" firstRow="1">
                <a:noFill/>
                <a:tableStyleId>{5F2907C9-6ACA-4F95-B2FA-3E911253BBE3}</a:tableStyleId>
              </a:tblPr>
              <a:tblGrid>
                <a:gridCol w="2920225"/>
                <a:gridCol w="2920225"/>
                <a:gridCol w="2920225"/>
              </a:tblGrid>
              <a:tr h="534875">
                <a:tc>
                  <a:txBody>
                    <a:bodyPr/>
                    <a:lstStyle/>
                    <a:p>
                      <a:pPr indent="0" lvl="0" marL="0" marR="0" rtl="0" algn="ctr">
                        <a:spcBef>
                          <a:spcPts val="0"/>
                        </a:spcBef>
                        <a:spcAft>
                          <a:spcPts val="0"/>
                        </a:spcAft>
                        <a:buNone/>
                      </a:pPr>
                      <a:r>
                        <a:rPr i="1" lang="en-US" sz="1200" u="none" cap="none" strike="noStrike">
                          <a:solidFill>
                            <a:schemeClr val="dk1"/>
                          </a:solidFill>
                        </a:rPr>
                        <a:t>Merkmale</a:t>
                      </a:r>
                      <a:endParaRPr/>
                    </a:p>
                  </a:txBody>
                  <a:tcPr marT="45725" marB="45725" marR="91450" marL="91450" anchor="ctr">
                    <a:solidFill>
                      <a:srgbClr val="00B0F0"/>
                    </a:solidFill>
                  </a:tcPr>
                </a:tc>
                <a:tc>
                  <a:txBody>
                    <a:bodyPr/>
                    <a:lstStyle/>
                    <a:p>
                      <a:pPr indent="0" lvl="0" marL="0" marR="0" rtl="0" algn="ctr">
                        <a:spcBef>
                          <a:spcPts val="0"/>
                        </a:spcBef>
                        <a:spcAft>
                          <a:spcPts val="0"/>
                        </a:spcAft>
                        <a:buNone/>
                      </a:pPr>
                      <a:r>
                        <a:rPr lang="en-US" sz="1200" u="none" cap="none" strike="noStrike">
                          <a:solidFill>
                            <a:schemeClr val="lt1"/>
                          </a:solidFill>
                        </a:rPr>
                        <a:t>Posner-Schlossman</a:t>
                      </a:r>
                      <a:endParaRPr sz="1800" u="none" cap="none" strike="noStrike">
                        <a:solidFill>
                          <a:schemeClr val="lt1"/>
                        </a:solidFill>
                      </a:endParaRPr>
                    </a:p>
                  </a:txBody>
                  <a:tcPr marT="45725" marB="45725" marR="91450" marL="91450" anchor="ctr">
                    <a:solidFill>
                      <a:srgbClr val="00B0F0"/>
                    </a:solidFill>
                  </a:tcPr>
                </a:tc>
                <a:tc>
                  <a:txBody>
                    <a:bodyPr/>
                    <a:lstStyle/>
                    <a:p>
                      <a:pPr indent="0" lvl="0" marL="0" marR="0" rtl="0" algn="ctr">
                        <a:spcBef>
                          <a:spcPts val="0"/>
                        </a:spcBef>
                        <a:spcAft>
                          <a:spcPts val="0"/>
                        </a:spcAft>
                        <a:buNone/>
                      </a:pPr>
                      <a:r>
                        <a:rPr lang="en-US" sz="1200"/>
                        <a:t>Pigmentdispersion</a:t>
                      </a:r>
                      <a:endParaRPr/>
                    </a:p>
                  </a:txBody>
                  <a:tcPr marT="45725" marB="45725" marR="91450" marL="91450" anchor="ctr">
                    <a:solidFill>
                      <a:srgbClr val="00B0F0"/>
                    </a:solidFill>
                  </a:tcPr>
                </a:tc>
              </a:tr>
            </a:tbl>
          </a:graphicData>
        </a:graphic>
      </p:graphicFrame>
      <p:sp>
        <p:nvSpPr>
          <p:cNvPr id="2108" name="Google Shape;2108;p171"/>
          <p:cNvSpPr/>
          <p:nvPr/>
        </p:nvSpPr>
        <p:spPr>
          <a:xfrm>
            <a:off x="197497" y="1958477"/>
            <a:ext cx="8767271" cy="3756523"/>
          </a:xfrm>
          <a:prstGeom prst="rect">
            <a:avLst/>
          </a:prstGeom>
          <a:noFill/>
          <a:ln cap="flat" cmpd="sng" w="3175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109" name="Google Shape;2109;p171"/>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Q</a:t>
            </a:r>
            <a:endParaRPr/>
          </a:p>
        </p:txBody>
      </p:sp>
      <p:sp>
        <p:nvSpPr>
          <p:cNvPr id="2110" name="Google Shape;2110;p171"/>
          <p:cNvSpPr txBox="1"/>
          <p:nvPr/>
        </p:nvSpPr>
        <p:spPr>
          <a:xfrm>
            <a:off x="4495800" y="4495800"/>
            <a:ext cx="3204723" cy="338554"/>
          </a:xfrm>
          <a:prstGeom prst="rect">
            <a:avLst/>
          </a:prstGeom>
          <a:no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i="1" lang="en-US" sz="1200">
                <a:solidFill>
                  <a:srgbClr val="0000FF"/>
                </a:solidFill>
                <a:latin typeface="Arial"/>
                <a:ea typeface="Arial"/>
                <a:cs typeface="Arial"/>
                <a:sym typeface="Arial"/>
              </a:rPr>
              <a:t>?                                                ?</a:t>
            </a:r>
            <a:endParaRPr/>
          </a:p>
        </p:txBody>
      </p:sp>
    </p:spTree>
  </p:cSld>
  <p:clrMapOvr>
    <a:masterClrMapping/>
  </p:clrMapOvr>
</p:sld>
</file>

<file path=ppt/slides/slide1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4" name="Shape 2114"/>
        <p:cNvGrpSpPr/>
        <p:nvPr/>
      </p:nvGrpSpPr>
      <p:grpSpPr>
        <a:xfrm>
          <a:off x="0" y="0"/>
          <a:ext cx="0" cy="0"/>
          <a:chOff x="0" y="0"/>
          <a:chExt cx="0" cy="0"/>
        </a:xfrm>
      </p:grpSpPr>
      <p:sp>
        <p:nvSpPr>
          <p:cNvPr id="2115" name="Google Shape;2115;p172"/>
          <p:cNvSpPr txBox="1"/>
          <p:nvPr/>
        </p:nvSpPr>
        <p:spPr>
          <a:xfrm>
            <a:off x="4626608" y="1981201"/>
            <a:ext cx="2571538" cy="430887"/>
          </a:xfrm>
          <a:prstGeom prst="rect">
            <a:avLst/>
          </a:prstGeom>
          <a:no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lang="en-US" sz="1200">
                <a:solidFill>
                  <a:srgbClr val="0000FF"/>
                </a:solidFill>
                <a:latin typeface="Arial"/>
                <a:ea typeface="Arial"/>
                <a:cs typeface="Arial"/>
                <a:sym typeface="Arial"/>
              </a:rPr>
              <a:t>Nichtgranulomatös</a:t>
            </a:r>
            <a:endParaRPr sz="2200">
              <a:solidFill>
                <a:srgbClr val="0000FF"/>
              </a:solidFill>
              <a:latin typeface="Arial"/>
              <a:ea typeface="Arial"/>
              <a:cs typeface="Arial"/>
              <a:sym typeface="Arial"/>
            </a:endParaRPr>
          </a:p>
        </p:txBody>
      </p:sp>
      <p:sp>
        <p:nvSpPr>
          <p:cNvPr id="2116" name="Google Shape;2116;p172"/>
          <p:cNvSpPr txBox="1"/>
          <p:nvPr/>
        </p:nvSpPr>
        <p:spPr>
          <a:xfrm>
            <a:off x="178257" y="990443"/>
            <a:ext cx="8786511" cy="923330"/>
          </a:xfrm>
          <a:prstGeom prst="rect">
            <a:avLst/>
          </a:prstGeom>
          <a:solidFill>
            <a:srgbClr val="C8C860"/>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i="1" lang="en-US" sz="1200">
                <a:solidFill>
                  <a:srgbClr val="0000FF"/>
                </a:solidFill>
                <a:latin typeface="Arial"/>
                <a:ea typeface="Arial"/>
                <a:cs typeface="Arial"/>
                <a:sym typeface="Arial"/>
              </a:rPr>
              <a:t>Das Bild eines jungen Erwachsenen mit episodischen einseitigen Schmerzen, verschwommenem Sehen und Halos sowie deutlich erhöhtem Augeninnendruck sollte an eine andere Erkrankung denken lassen – welche ist das?</a:t>
            </a:r>
            <a:endParaRPr/>
          </a:p>
          <a:p>
            <a:pPr indent="0" lvl="0" marL="0" marR="0" rtl="0" algn="l">
              <a:spcBef>
                <a:spcPts val="0"/>
              </a:spcBef>
              <a:spcAft>
                <a:spcPts val="0"/>
              </a:spcAft>
              <a:buNone/>
            </a:pPr>
            <a:r>
              <a:rPr b="1" lang="en-US" sz="1200">
                <a:solidFill>
                  <a:srgbClr val="0000FF"/>
                </a:solidFill>
                <a:latin typeface="Arial"/>
                <a:ea typeface="Arial"/>
                <a:cs typeface="Arial"/>
                <a:sym typeface="Arial"/>
              </a:rPr>
              <a:t>Das Posner-Schlossman-Syndrom</a:t>
            </a:r>
            <a:r>
              <a:rPr lang="en-US" sz="1200">
                <a:solidFill>
                  <a:srgbClr val="0000FF"/>
                </a:solidFill>
                <a:latin typeface="Arial"/>
                <a:ea typeface="Arial"/>
                <a:cs typeface="Arial"/>
                <a:sym typeface="Arial"/>
              </a:rPr>
              <a:t>. Vergleichen und kontrastieren wir also beide:</a:t>
            </a:r>
            <a:endParaRPr b="1" sz="1800">
              <a:solidFill>
                <a:srgbClr val="0000FF"/>
              </a:solidFill>
              <a:latin typeface="Arial"/>
              <a:ea typeface="Arial"/>
              <a:cs typeface="Arial"/>
              <a:sym typeface="Arial"/>
            </a:endParaRPr>
          </a:p>
        </p:txBody>
      </p:sp>
      <p:graphicFrame>
        <p:nvGraphicFramePr>
          <p:cNvPr id="2117" name="Google Shape;2117;p172"/>
          <p:cNvGraphicFramePr/>
          <p:nvPr/>
        </p:nvGraphicFramePr>
        <p:xfrm>
          <a:off x="243618" y="2518533"/>
          <a:ext cx="3000000" cy="3000000"/>
        </p:xfrm>
        <a:graphic>
          <a:graphicData uri="http://schemas.openxmlformats.org/drawingml/2006/table">
            <a:tbl>
              <a:tblPr bandRow="1" firstRow="1">
                <a:noFill/>
                <a:tableStyleId>{5F2907C9-6ACA-4F95-B2FA-3E911253BBE3}</a:tableStyleId>
              </a:tblPr>
              <a:tblGrid>
                <a:gridCol w="2907050"/>
                <a:gridCol w="2907050"/>
                <a:gridCol w="2907050"/>
              </a:tblGrid>
              <a:tr h="370850">
                <a:tc>
                  <a:txBody>
                    <a:bodyPr/>
                    <a:lstStyle/>
                    <a:p>
                      <a:pPr indent="0" lvl="0" marL="0" marR="0" rtl="0" algn="ctr">
                        <a:spcBef>
                          <a:spcPts val="0"/>
                        </a:spcBef>
                        <a:spcAft>
                          <a:spcPts val="0"/>
                        </a:spcAft>
                        <a:buNone/>
                      </a:pPr>
                      <a:r>
                        <a:rPr b="1" lang="en-US" sz="1200" u="none" cap="none" strike="noStrike">
                          <a:solidFill>
                            <a:schemeClr val="dk1"/>
                          </a:solidFill>
                        </a:rPr>
                        <a:t>Geschlechtsprävalenz</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0000FF"/>
                          </a:solidFill>
                        </a:rPr>
                        <a:t>Keine</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0000FF"/>
                          </a:solidFill>
                        </a:rPr>
                        <a:t>Männlich</a:t>
                      </a:r>
                      <a:endParaRPr/>
                    </a:p>
                  </a:txBody>
                  <a:tcPr marT="45725" marB="45725" marR="91450" marL="91450" anchor="ctr">
                    <a:solidFill>
                      <a:srgbClr val="FFFF47"/>
                    </a:solidFill>
                  </a:tcPr>
                </a:tc>
              </a:tr>
              <a:tr h="370850">
                <a:tc>
                  <a:txBody>
                    <a:bodyPr/>
                    <a:lstStyle/>
                    <a:p>
                      <a:pPr indent="0" lvl="0" marL="0" marR="0" rtl="0" algn="ctr">
                        <a:spcBef>
                          <a:spcPts val="0"/>
                        </a:spcBef>
                        <a:spcAft>
                          <a:spcPts val="0"/>
                        </a:spcAft>
                        <a:buNone/>
                      </a:pPr>
                      <a:r>
                        <a:rPr b="1" lang="en-US" sz="1200" u="none" cap="none" strike="noStrike">
                          <a:solidFill>
                            <a:schemeClr val="dk1"/>
                          </a:solidFill>
                        </a:rPr>
                        <a:t>Refraktionsstatus</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0000FF"/>
                          </a:solidFill>
                        </a:rPr>
                        <a:t>Keine Tendenz</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0000FF"/>
                          </a:solidFill>
                        </a:rPr>
                        <a:t>Kurzsichtig</a:t>
                      </a:r>
                      <a:endParaRPr/>
                    </a:p>
                  </a:txBody>
                  <a:tcPr marT="45725" marB="45725" marR="91450" marL="91450" anchor="ctr">
                    <a:solidFill>
                      <a:srgbClr val="FFFF47"/>
                    </a:solidFill>
                  </a:tcPr>
                </a:tc>
              </a:tr>
              <a:tr h="370850">
                <a:tc>
                  <a:txBody>
                    <a:bodyPr/>
                    <a:lstStyle/>
                    <a:p>
                      <a:pPr indent="0" lvl="0" marL="0" marR="0" rtl="0" algn="ctr">
                        <a:spcBef>
                          <a:spcPts val="0"/>
                        </a:spcBef>
                        <a:spcAft>
                          <a:spcPts val="0"/>
                        </a:spcAft>
                        <a:buNone/>
                      </a:pPr>
                      <a:r>
                        <a:rPr b="1" lang="en-US" sz="1200" u="none" cap="none" strike="noStrike">
                          <a:solidFill>
                            <a:schemeClr val="dk1"/>
                          </a:solidFill>
                        </a:rPr>
                        <a:t>Auslösende Faktoren</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0000FF"/>
                          </a:solidFill>
                        </a:rPr>
                        <a:t>Keine</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0000FF"/>
                          </a:solidFill>
                        </a:rPr>
                        <a:t>Körperliche Anstrengung; emotionales Ereignis</a:t>
                      </a:r>
                      <a:endParaRPr/>
                    </a:p>
                  </a:txBody>
                  <a:tcPr marT="45725" marB="45725" marR="91450" marL="91450" anchor="ctr">
                    <a:solidFill>
                      <a:srgbClr val="FFFF47"/>
                    </a:solidFill>
                  </a:tcPr>
                </a:tc>
              </a:tr>
              <a:tr h="370850">
                <a:tc>
                  <a:txBody>
                    <a:bodyPr/>
                    <a:lstStyle/>
                    <a:p>
                      <a:pPr indent="0" lvl="0" marL="0" marR="0" rtl="0" algn="ctr">
                        <a:spcBef>
                          <a:spcPts val="0"/>
                        </a:spcBef>
                        <a:spcAft>
                          <a:spcPts val="0"/>
                        </a:spcAft>
                        <a:buNone/>
                      </a:pPr>
                      <a:r>
                        <a:rPr b="1" lang="en-US" sz="1200" u="none" cap="none" strike="noStrike">
                          <a:solidFill>
                            <a:schemeClr val="dk1"/>
                          </a:solidFill>
                        </a:rPr>
                        <a:t>Endothelbefunde</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0000FF"/>
                          </a:solidFill>
                        </a:rPr>
                        <a:t>KP</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0000FF"/>
                          </a:solidFill>
                        </a:rPr>
                        <a:t>Krukenberg-Spindel</a:t>
                      </a:r>
                      <a:endParaRPr/>
                    </a:p>
                  </a:txBody>
                  <a:tcPr marT="45725" marB="45725" marR="91450" marL="91450" anchor="ctr">
                    <a:solidFill>
                      <a:srgbClr val="FFFF47"/>
                    </a:solidFill>
                  </a:tcPr>
                </a:tc>
              </a:tr>
              <a:tr h="370850">
                <a:tc>
                  <a:txBody>
                    <a:bodyPr/>
                    <a:lstStyle/>
                    <a:p>
                      <a:pPr indent="0" lvl="0" marL="0" marR="0" rtl="0" algn="ctr">
                        <a:spcBef>
                          <a:spcPts val="0"/>
                        </a:spcBef>
                        <a:spcAft>
                          <a:spcPts val="0"/>
                        </a:spcAft>
                        <a:buNone/>
                      </a:pPr>
                      <a:r>
                        <a:rPr b="1" lang="en-US" sz="1200"/>
                        <a:t>VK-</a:t>
                      </a:r>
                      <a:r>
                        <a:rPr b="1" lang="en-US" sz="1200" u="none" cap="none" strike="noStrike">
                          <a:solidFill>
                            <a:schemeClr val="dk1"/>
                          </a:solidFill>
                        </a:rPr>
                        <a:t>Befunde</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lang="en-US" sz="1200">
                          <a:solidFill>
                            <a:srgbClr val="0000FF"/>
                          </a:solidFill>
                        </a:rPr>
                        <a:t>Zellen</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0000FF"/>
                          </a:solidFill>
                        </a:rPr>
                        <a:t>Pigment</a:t>
                      </a:r>
                      <a:endParaRPr/>
                    </a:p>
                  </a:txBody>
                  <a:tcPr marT="45725" marB="45725" marR="91450" marL="91450" anchor="ctr">
                    <a:solidFill>
                      <a:srgbClr val="FFFF47"/>
                    </a:solidFill>
                  </a:tcPr>
                </a:tc>
              </a:tr>
              <a:tr h="370850">
                <a:tc>
                  <a:txBody>
                    <a:bodyPr/>
                    <a:lstStyle/>
                    <a:p>
                      <a:pPr indent="0" lvl="0" marL="0" marR="0" rtl="0" algn="ctr">
                        <a:spcBef>
                          <a:spcPts val="0"/>
                        </a:spcBef>
                        <a:spcAft>
                          <a:spcPts val="0"/>
                        </a:spcAft>
                        <a:buNone/>
                      </a:pPr>
                      <a:r>
                        <a:rPr b="1" lang="en-US" sz="1200" u="none" cap="none" strike="noStrike">
                          <a:solidFill>
                            <a:schemeClr val="dk1"/>
                          </a:solidFill>
                        </a:rPr>
                        <a:t>Gonioskopische Befunde</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0000FF"/>
                          </a:solidFill>
                        </a:rPr>
                        <a:t>Möglicherweise „KP“</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lang="en-US" sz="1200">
                          <a:solidFill>
                            <a:srgbClr val="0000FF"/>
                          </a:solidFill>
                        </a:rPr>
                        <a:t>Starke Pigmentierung des Trabekelmaschenwerks</a:t>
                      </a:r>
                      <a:r>
                        <a:rPr b="0" lang="en-US" sz="1200" u="none" cap="none" strike="noStrike">
                          <a:solidFill>
                            <a:srgbClr val="0000FF"/>
                          </a:solidFill>
                        </a:rPr>
                        <a:t>; +/- Sampaolesi-Linie</a:t>
                      </a:r>
                      <a:endParaRPr/>
                    </a:p>
                  </a:txBody>
                  <a:tcPr marT="45725" marB="45725" marR="91450" marL="91450" anchor="ctr">
                    <a:solidFill>
                      <a:srgbClr val="FFFF47"/>
                    </a:solidFill>
                  </a:tcPr>
                </a:tc>
              </a:tr>
              <a:tr h="370850">
                <a:tc>
                  <a:txBody>
                    <a:bodyPr/>
                    <a:lstStyle/>
                    <a:p>
                      <a:pPr indent="0" lvl="0" marL="0" marR="0" rtl="0" algn="ctr">
                        <a:spcBef>
                          <a:spcPts val="0"/>
                        </a:spcBef>
                        <a:spcAft>
                          <a:spcPts val="0"/>
                        </a:spcAft>
                        <a:buNone/>
                      </a:pPr>
                      <a:r>
                        <a:rPr b="1" lang="en-US" sz="1200" u="none" cap="none" strike="noStrike">
                          <a:solidFill>
                            <a:srgbClr val="FFFF47"/>
                          </a:solidFill>
                        </a:rPr>
                        <a:t>Befunde an der Iris</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FFFF47"/>
                          </a:solidFill>
                        </a:rPr>
                        <a:t>Keine</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lang="en-US" sz="1200">
                          <a:solidFill>
                            <a:srgbClr val="FFFF47"/>
                          </a:solidFill>
                        </a:rPr>
                        <a:t>Radiär, mittlere Peripherie</a:t>
                      </a:r>
                      <a:r>
                        <a:rPr b="0" lang="en-US" sz="1200" u="none" cap="none" strike="noStrike">
                          <a:solidFill>
                            <a:srgbClr val="FFFF47"/>
                          </a:solidFill>
                        </a:rPr>
                        <a:t>e TID; konkave Wölbung</a:t>
                      </a:r>
                      <a:endParaRPr/>
                    </a:p>
                  </a:txBody>
                  <a:tcPr marT="45725" marB="45725" marR="91450" marL="91450" anchor="ctr">
                    <a:solidFill>
                      <a:srgbClr val="FFFF47"/>
                    </a:solidFill>
                  </a:tcPr>
                </a:tc>
              </a:tr>
              <a:tr h="370850">
                <a:tc>
                  <a:txBody>
                    <a:bodyPr/>
                    <a:lstStyle/>
                    <a:p>
                      <a:pPr indent="0" lvl="0" marL="0" marR="0" rtl="0" algn="ctr">
                        <a:spcBef>
                          <a:spcPts val="0"/>
                        </a:spcBef>
                        <a:spcAft>
                          <a:spcPts val="0"/>
                        </a:spcAft>
                        <a:buNone/>
                      </a:pPr>
                      <a:r>
                        <a:rPr b="1" lang="en-US" sz="1200" u="none" cap="none" strike="noStrike">
                          <a:solidFill>
                            <a:srgbClr val="FFFF47"/>
                          </a:solidFill>
                        </a:rPr>
                        <a:t>Befunde der Linse</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FFFF47"/>
                          </a:solidFill>
                        </a:rPr>
                        <a:t>Keine</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FFFF47"/>
                          </a:solidFill>
                        </a:rPr>
                        <a:t>Scheie-Streifen</a:t>
                      </a:r>
                      <a:endParaRPr b="0" sz="1600" u="none" cap="none" strike="noStrike">
                        <a:solidFill>
                          <a:srgbClr val="FFFF47"/>
                        </a:solidFill>
                      </a:endParaRPr>
                    </a:p>
                  </a:txBody>
                  <a:tcPr marT="45725" marB="45725" marR="91450" marL="91450" anchor="ctr">
                    <a:solidFill>
                      <a:srgbClr val="FFFF47"/>
                    </a:solidFill>
                  </a:tcPr>
                </a:tc>
              </a:tr>
            </a:tbl>
          </a:graphicData>
        </a:graphic>
      </p:graphicFrame>
      <p:graphicFrame>
        <p:nvGraphicFramePr>
          <p:cNvPr id="2118" name="Google Shape;2118;p172"/>
          <p:cNvGraphicFramePr/>
          <p:nvPr/>
        </p:nvGraphicFramePr>
        <p:xfrm>
          <a:off x="229593" y="1981201"/>
          <a:ext cx="3000000" cy="3000000"/>
        </p:xfrm>
        <a:graphic>
          <a:graphicData uri="http://schemas.openxmlformats.org/drawingml/2006/table">
            <a:tbl>
              <a:tblPr bandRow="1" firstRow="1">
                <a:noFill/>
                <a:tableStyleId>{5F2907C9-6ACA-4F95-B2FA-3E911253BBE3}</a:tableStyleId>
              </a:tblPr>
              <a:tblGrid>
                <a:gridCol w="2920225"/>
                <a:gridCol w="2920225"/>
                <a:gridCol w="2920225"/>
              </a:tblGrid>
              <a:tr h="534875">
                <a:tc>
                  <a:txBody>
                    <a:bodyPr/>
                    <a:lstStyle/>
                    <a:p>
                      <a:pPr indent="0" lvl="0" marL="0" marR="0" rtl="0" algn="ctr">
                        <a:spcBef>
                          <a:spcPts val="0"/>
                        </a:spcBef>
                        <a:spcAft>
                          <a:spcPts val="0"/>
                        </a:spcAft>
                        <a:buNone/>
                      </a:pPr>
                      <a:r>
                        <a:rPr i="1" lang="en-US" sz="1200" u="none" cap="none" strike="noStrike">
                          <a:solidFill>
                            <a:schemeClr val="dk1"/>
                          </a:solidFill>
                        </a:rPr>
                        <a:t>Merkmale</a:t>
                      </a:r>
                      <a:endParaRPr/>
                    </a:p>
                  </a:txBody>
                  <a:tcPr marT="45725" marB="45725" marR="91450" marL="91450" anchor="ctr">
                    <a:solidFill>
                      <a:srgbClr val="00B0F0"/>
                    </a:solidFill>
                  </a:tcPr>
                </a:tc>
                <a:tc>
                  <a:txBody>
                    <a:bodyPr/>
                    <a:lstStyle/>
                    <a:p>
                      <a:pPr indent="0" lvl="0" marL="0" marR="0" rtl="0" algn="ctr">
                        <a:spcBef>
                          <a:spcPts val="0"/>
                        </a:spcBef>
                        <a:spcAft>
                          <a:spcPts val="0"/>
                        </a:spcAft>
                        <a:buNone/>
                      </a:pPr>
                      <a:r>
                        <a:rPr lang="en-US" sz="1200" u="none" cap="none" strike="noStrike">
                          <a:solidFill>
                            <a:schemeClr val="lt1"/>
                          </a:solidFill>
                        </a:rPr>
                        <a:t>Posner-Schlossman</a:t>
                      </a:r>
                      <a:endParaRPr sz="1800" u="none" cap="none" strike="noStrike">
                        <a:solidFill>
                          <a:schemeClr val="lt1"/>
                        </a:solidFill>
                      </a:endParaRPr>
                    </a:p>
                  </a:txBody>
                  <a:tcPr marT="45725" marB="45725" marR="91450" marL="91450" anchor="ctr">
                    <a:solidFill>
                      <a:srgbClr val="00B0F0"/>
                    </a:solidFill>
                  </a:tcPr>
                </a:tc>
                <a:tc>
                  <a:txBody>
                    <a:bodyPr/>
                    <a:lstStyle/>
                    <a:p>
                      <a:pPr indent="0" lvl="0" marL="0" marR="0" rtl="0" algn="ctr">
                        <a:spcBef>
                          <a:spcPts val="0"/>
                        </a:spcBef>
                        <a:spcAft>
                          <a:spcPts val="0"/>
                        </a:spcAft>
                        <a:buNone/>
                      </a:pPr>
                      <a:r>
                        <a:rPr lang="en-US" sz="1200"/>
                        <a:t>Pigmentdispersion</a:t>
                      </a:r>
                      <a:endParaRPr/>
                    </a:p>
                  </a:txBody>
                  <a:tcPr marT="45725" marB="45725" marR="91450" marL="91450" anchor="ctr">
                    <a:solidFill>
                      <a:srgbClr val="00B0F0"/>
                    </a:solidFill>
                  </a:tcPr>
                </a:tc>
              </a:tr>
            </a:tbl>
          </a:graphicData>
        </a:graphic>
      </p:graphicFrame>
      <p:sp>
        <p:nvSpPr>
          <p:cNvPr id="2119" name="Google Shape;2119;p172"/>
          <p:cNvSpPr/>
          <p:nvPr/>
        </p:nvSpPr>
        <p:spPr>
          <a:xfrm>
            <a:off x="197497" y="1958477"/>
            <a:ext cx="8767271" cy="3756523"/>
          </a:xfrm>
          <a:prstGeom prst="rect">
            <a:avLst/>
          </a:prstGeom>
          <a:noFill/>
          <a:ln cap="flat" cmpd="sng" w="3175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120" name="Google Shape;2120;p172"/>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A</a:t>
            </a:r>
            <a:endParaRPr/>
          </a:p>
        </p:txBody>
      </p:sp>
    </p:spTree>
  </p:cSld>
  <p:clrMapOvr>
    <a:masterClrMapping/>
  </p:clrMapOvr>
</p:sld>
</file>

<file path=ppt/slides/slide1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4" name="Shape 2124"/>
        <p:cNvGrpSpPr/>
        <p:nvPr/>
      </p:nvGrpSpPr>
      <p:grpSpPr>
        <a:xfrm>
          <a:off x="0" y="0"/>
          <a:ext cx="0" cy="0"/>
          <a:chOff x="0" y="0"/>
          <a:chExt cx="0" cy="0"/>
        </a:xfrm>
      </p:grpSpPr>
      <p:sp>
        <p:nvSpPr>
          <p:cNvPr id="2125" name="Google Shape;2125;p173"/>
          <p:cNvSpPr txBox="1"/>
          <p:nvPr/>
        </p:nvSpPr>
        <p:spPr>
          <a:xfrm>
            <a:off x="4626608" y="1981201"/>
            <a:ext cx="2571538" cy="430887"/>
          </a:xfrm>
          <a:prstGeom prst="rect">
            <a:avLst/>
          </a:prstGeom>
          <a:no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lang="en-US" sz="1200">
                <a:solidFill>
                  <a:srgbClr val="0000FF"/>
                </a:solidFill>
                <a:latin typeface="Arial"/>
                <a:ea typeface="Arial"/>
                <a:cs typeface="Arial"/>
                <a:sym typeface="Arial"/>
              </a:rPr>
              <a:t>Nichtgranulomatös</a:t>
            </a:r>
            <a:endParaRPr sz="2200">
              <a:solidFill>
                <a:srgbClr val="0000FF"/>
              </a:solidFill>
              <a:latin typeface="Arial"/>
              <a:ea typeface="Arial"/>
              <a:cs typeface="Arial"/>
              <a:sym typeface="Arial"/>
            </a:endParaRPr>
          </a:p>
        </p:txBody>
      </p:sp>
      <p:sp>
        <p:nvSpPr>
          <p:cNvPr id="2126" name="Google Shape;2126;p173"/>
          <p:cNvSpPr txBox="1"/>
          <p:nvPr/>
        </p:nvSpPr>
        <p:spPr>
          <a:xfrm>
            <a:off x="178257" y="990443"/>
            <a:ext cx="8786511" cy="923330"/>
          </a:xfrm>
          <a:prstGeom prst="rect">
            <a:avLst/>
          </a:prstGeom>
          <a:solidFill>
            <a:srgbClr val="C8C860"/>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i="1" lang="en-US" sz="1200">
                <a:solidFill>
                  <a:srgbClr val="0000FF"/>
                </a:solidFill>
                <a:latin typeface="Arial"/>
                <a:ea typeface="Arial"/>
                <a:cs typeface="Arial"/>
                <a:sym typeface="Arial"/>
              </a:rPr>
              <a:t>Das Bild eines jungen Erwachsenen mit episodischen einseitigen Schmerzen, verschwommenem Sehen und Halos sowie deutlich erhöhtem Augeninnendruck sollte an eine andere Erkrankung denken lassen – welche ist das?</a:t>
            </a:r>
            <a:endParaRPr/>
          </a:p>
          <a:p>
            <a:pPr indent="0" lvl="0" marL="0" marR="0" rtl="0" algn="l">
              <a:spcBef>
                <a:spcPts val="0"/>
              </a:spcBef>
              <a:spcAft>
                <a:spcPts val="0"/>
              </a:spcAft>
              <a:buNone/>
            </a:pPr>
            <a:r>
              <a:rPr b="1" lang="en-US" sz="1200">
                <a:solidFill>
                  <a:srgbClr val="0000FF"/>
                </a:solidFill>
                <a:latin typeface="Arial"/>
                <a:ea typeface="Arial"/>
                <a:cs typeface="Arial"/>
                <a:sym typeface="Arial"/>
              </a:rPr>
              <a:t>Das Posner-Schlossman-Syndrom</a:t>
            </a:r>
            <a:r>
              <a:rPr lang="en-US" sz="1200">
                <a:solidFill>
                  <a:srgbClr val="0000FF"/>
                </a:solidFill>
                <a:latin typeface="Arial"/>
                <a:ea typeface="Arial"/>
                <a:cs typeface="Arial"/>
                <a:sym typeface="Arial"/>
              </a:rPr>
              <a:t>. Vergleichen und kontrastieren wir also beide:</a:t>
            </a:r>
            <a:endParaRPr b="1" sz="1800">
              <a:solidFill>
                <a:srgbClr val="0000FF"/>
              </a:solidFill>
              <a:latin typeface="Arial"/>
              <a:ea typeface="Arial"/>
              <a:cs typeface="Arial"/>
              <a:sym typeface="Arial"/>
            </a:endParaRPr>
          </a:p>
        </p:txBody>
      </p:sp>
      <p:graphicFrame>
        <p:nvGraphicFramePr>
          <p:cNvPr id="2127" name="Google Shape;2127;p173"/>
          <p:cNvGraphicFramePr/>
          <p:nvPr/>
        </p:nvGraphicFramePr>
        <p:xfrm>
          <a:off x="243618" y="2518533"/>
          <a:ext cx="3000000" cy="3000000"/>
        </p:xfrm>
        <a:graphic>
          <a:graphicData uri="http://schemas.openxmlformats.org/drawingml/2006/table">
            <a:tbl>
              <a:tblPr bandRow="1" firstRow="1">
                <a:noFill/>
                <a:tableStyleId>{5F2907C9-6ACA-4F95-B2FA-3E911253BBE3}</a:tableStyleId>
              </a:tblPr>
              <a:tblGrid>
                <a:gridCol w="2907050"/>
                <a:gridCol w="2907050"/>
                <a:gridCol w="2907050"/>
              </a:tblGrid>
              <a:tr h="370850">
                <a:tc>
                  <a:txBody>
                    <a:bodyPr/>
                    <a:lstStyle/>
                    <a:p>
                      <a:pPr indent="0" lvl="0" marL="0" marR="0" rtl="0" algn="ctr">
                        <a:spcBef>
                          <a:spcPts val="0"/>
                        </a:spcBef>
                        <a:spcAft>
                          <a:spcPts val="0"/>
                        </a:spcAft>
                        <a:buNone/>
                      </a:pPr>
                      <a:r>
                        <a:rPr b="1" lang="en-US" sz="1200" u="none" cap="none" strike="noStrike">
                          <a:solidFill>
                            <a:schemeClr val="dk1"/>
                          </a:solidFill>
                        </a:rPr>
                        <a:t>Geschlechtsprävalenz</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0000FF"/>
                          </a:solidFill>
                        </a:rPr>
                        <a:t>Keine</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0000FF"/>
                          </a:solidFill>
                        </a:rPr>
                        <a:t>Männlich</a:t>
                      </a:r>
                      <a:endParaRPr/>
                    </a:p>
                  </a:txBody>
                  <a:tcPr marT="45725" marB="45725" marR="91450" marL="91450" anchor="ctr">
                    <a:solidFill>
                      <a:srgbClr val="FFFF47"/>
                    </a:solidFill>
                  </a:tcPr>
                </a:tc>
              </a:tr>
              <a:tr h="370850">
                <a:tc>
                  <a:txBody>
                    <a:bodyPr/>
                    <a:lstStyle/>
                    <a:p>
                      <a:pPr indent="0" lvl="0" marL="0" marR="0" rtl="0" algn="ctr">
                        <a:spcBef>
                          <a:spcPts val="0"/>
                        </a:spcBef>
                        <a:spcAft>
                          <a:spcPts val="0"/>
                        </a:spcAft>
                        <a:buNone/>
                      </a:pPr>
                      <a:r>
                        <a:rPr b="1" lang="en-US" sz="1200" u="none" cap="none" strike="noStrike">
                          <a:solidFill>
                            <a:schemeClr val="dk1"/>
                          </a:solidFill>
                        </a:rPr>
                        <a:t>Refraktionsstatus</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0000FF"/>
                          </a:solidFill>
                        </a:rPr>
                        <a:t>Keine Tendenz</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0000FF"/>
                          </a:solidFill>
                        </a:rPr>
                        <a:t>Kurzsichtig</a:t>
                      </a:r>
                      <a:endParaRPr/>
                    </a:p>
                  </a:txBody>
                  <a:tcPr marT="45725" marB="45725" marR="91450" marL="91450" anchor="ctr">
                    <a:solidFill>
                      <a:srgbClr val="FFFF47"/>
                    </a:solidFill>
                  </a:tcPr>
                </a:tc>
              </a:tr>
              <a:tr h="370850">
                <a:tc>
                  <a:txBody>
                    <a:bodyPr/>
                    <a:lstStyle/>
                    <a:p>
                      <a:pPr indent="0" lvl="0" marL="0" marR="0" rtl="0" algn="ctr">
                        <a:spcBef>
                          <a:spcPts val="0"/>
                        </a:spcBef>
                        <a:spcAft>
                          <a:spcPts val="0"/>
                        </a:spcAft>
                        <a:buNone/>
                      </a:pPr>
                      <a:r>
                        <a:rPr b="1" lang="en-US" sz="1200" u="none" cap="none" strike="noStrike">
                          <a:solidFill>
                            <a:schemeClr val="dk1"/>
                          </a:solidFill>
                        </a:rPr>
                        <a:t>Auslösende Faktoren</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0000FF"/>
                          </a:solidFill>
                        </a:rPr>
                        <a:t>Keine</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0000FF"/>
                          </a:solidFill>
                        </a:rPr>
                        <a:t>Körperliche Anstrengung; emotionales Ereignis</a:t>
                      </a:r>
                      <a:endParaRPr/>
                    </a:p>
                  </a:txBody>
                  <a:tcPr marT="45725" marB="45725" marR="91450" marL="91450" anchor="ctr">
                    <a:solidFill>
                      <a:srgbClr val="FFFF47"/>
                    </a:solidFill>
                  </a:tcPr>
                </a:tc>
              </a:tr>
              <a:tr h="370850">
                <a:tc>
                  <a:txBody>
                    <a:bodyPr/>
                    <a:lstStyle/>
                    <a:p>
                      <a:pPr indent="0" lvl="0" marL="0" marR="0" rtl="0" algn="ctr">
                        <a:spcBef>
                          <a:spcPts val="0"/>
                        </a:spcBef>
                        <a:spcAft>
                          <a:spcPts val="0"/>
                        </a:spcAft>
                        <a:buNone/>
                      </a:pPr>
                      <a:r>
                        <a:rPr b="1" lang="en-US" sz="1200" u="none" cap="none" strike="noStrike">
                          <a:solidFill>
                            <a:schemeClr val="dk1"/>
                          </a:solidFill>
                        </a:rPr>
                        <a:t>Endothelbefunde</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0000FF"/>
                          </a:solidFill>
                        </a:rPr>
                        <a:t>KP</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0000FF"/>
                          </a:solidFill>
                        </a:rPr>
                        <a:t>Krukenberg-Spindel</a:t>
                      </a:r>
                      <a:endParaRPr/>
                    </a:p>
                  </a:txBody>
                  <a:tcPr marT="45725" marB="45725" marR="91450" marL="91450" anchor="ctr">
                    <a:solidFill>
                      <a:srgbClr val="FFFF47"/>
                    </a:solidFill>
                  </a:tcPr>
                </a:tc>
              </a:tr>
              <a:tr h="370850">
                <a:tc>
                  <a:txBody>
                    <a:bodyPr/>
                    <a:lstStyle/>
                    <a:p>
                      <a:pPr indent="0" lvl="0" marL="0" marR="0" rtl="0" algn="ctr">
                        <a:spcBef>
                          <a:spcPts val="0"/>
                        </a:spcBef>
                        <a:spcAft>
                          <a:spcPts val="0"/>
                        </a:spcAft>
                        <a:buNone/>
                      </a:pPr>
                      <a:r>
                        <a:rPr b="1" lang="en-US" sz="1200"/>
                        <a:t>VK-</a:t>
                      </a:r>
                      <a:r>
                        <a:rPr b="1" lang="en-US" sz="1200" u="none" cap="none" strike="noStrike">
                          <a:solidFill>
                            <a:schemeClr val="dk1"/>
                          </a:solidFill>
                        </a:rPr>
                        <a:t>Befunde</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lang="en-US" sz="1200">
                          <a:solidFill>
                            <a:srgbClr val="0000FF"/>
                          </a:solidFill>
                        </a:rPr>
                        <a:t>Zellen</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0000FF"/>
                          </a:solidFill>
                        </a:rPr>
                        <a:t>Pigment</a:t>
                      </a:r>
                      <a:endParaRPr/>
                    </a:p>
                  </a:txBody>
                  <a:tcPr marT="45725" marB="45725" marR="91450" marL="91450" anchor="ctr">
                    <a:solidFill>
                      <a:srgbClr val="FFFF47"/>
                    </a:solidFill>
                  </a:tcPr>
                </a:tc>
              </a:tr>
              <a:tr h="370850">
                <a:tc>
                  <a:txBody>
                    <a:bodyPr/>
                    <a:lstStyle/>
                    <a:p>
                      <a:pPr indent="0" lvl="0" marL="0" marR="0" rtl="0" algn="ctr">
                        <a:spcBef>
                          <a:spcPts val="0"/>
                        </a:spcBef>
                        <a:spcAft>
                          <a:spcPts val="0"/>
                        </a:spcAft>
                        <a:buNone/>
                      </a:pPr>
                      <a:r>
                        <a:rPr b="1" lang="en-US" sz="1200" u="none" cap="none" strike="noStrike">
                          <a:solidFill>
                            <a:schemeClr val="dk1"/>
                          </a:solidFill>
                        </a:rPr>
                        <a:t>Gonioskopische Befunde</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0000FF"/>
                          </a:solidFill>
                        </a:rPr>
                        <a:t>Möglicherweise „KP“</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lang="en-US" sz="1200">
                          <a:solidFill>
                            <a:srgbClr val="0000FF"/>
                          </a:solidFill>
                        </a:rPr>
                        <a:t>Starke Pigmentierung des Trabekelmaschenwerks</a:t>
                      </a:r>
                      <a:r>
                        <a:rPr b="0" lang="en-US" sz="1200" u="none" cap="none" strike="noStrike">
                          <a:solidFill>
                            <a:srgbClr val="0000FF"/>
                          </a:solidFill>
                        </a:rPr>
                        <a:t>; +/- Sampaolesi-Linie</a:t>
                      </a:r>
                      <a:endParaRPr/>
                    </a:p>
                  </a:txBody>
                  <a:tcPr marT="45725" marB="45725" marR="91450" marL="91450" anchor="ctr">
                    <a:solidFill>
                      <a:srgbClr val="FFFF47"/>
                    </a:solidFill>
                  </a:tcPr>
                </a:tc>
              </a:tr>
              <a:tr h="370850">
                <a:tc>
                  <a:txBody>
                    <a:bodyPr/>
                    <a:lstStyle/>
                    <a:p>
                      <a:pPr indent="0" lvl="0" marL="0" marR="0" rtl="0" algn="ctr">
                        <a:spcBef>
                          <a:spcPts val="0"/>
                        </a:spcBef>
                        <a:spcAft>
                          <a:spcPts val="0"/>
                        </a:spcAft>
                        <a:buNone/>
                      </a:pPr>
                      <a:r>
                        <a:rPr b="1" lang="en-US" sz="1200" u="none" cap="none" strike="noStrike">
                          <a:solidFill>
                            <a:schemeClr val="dk1"/>
                          </a:solidFill>
                        </a:rPr>
                        <a:t>Befunde an der Iris</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FFFF47"/>
                          </a:solidFill>
                        </a:rPr>
                        <a:t>Keine</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lang="en-US" sz="1200">
                          <a:solidFill>
                            <a:srgbClr val="FFFF47"/>
                          </a:solidFill>
                        </a:rPr>
                        <a:t>Radiär, mittlere Peripherie</a:t>
                      </a:r>
                      <a:r>
                        <a:rPr b="0" lang="en-US" sz="1200" u="none" cap="none" strike="noStrike">
                          <a:solidFill>
                            <a:srgbClr val="FFFF47"/>
                          </a:solidFill>
                        </a:rPr>
                        <a:t>e TID; konkave Wölbung</a:t>
                      </a:r>
                      <a:endParaRPr/>
                    </a:p>
                  </a:txBody>
                  <a:tcPr marT="45725" marB="45725" marR="91450" marL="91450" anchor="ctr">
                    <a:solidFill>
                      <a:srgbClr val="FFFF47"/>
                    </a:solidFill>
                  </a:tcPr>
                </a:tc>
              </a:tr>
              <a:tr h="370850">
                <a:tc>
                  <a:txBody>
                    <a:bodyPr/>
                    <a:lstStyle/>
                    <a:p>
                      <a:pPr indent="0" lvl="0" marL="0" marR="0" rtl="0" algn="ctr">
                        <a:spcBef>
                          <a:spcPts val="0"/>
                        </a:spcBef>
                        <a:spcAft>
                          <a:spcPts val="0"/>
                        </a:spcAft>
                        <a:buNone/>
                      </a:pPr>
                      <a:r>
                        <a:rPr b="1" lang="en-US" sz="1200" u="none" cap="none" strike="noStrike">
                          <a:solidFill>
                            <a:srgbClr val="FFFF47"/>
                          </a:solidFill>
                        </a:rPr>
                        <a:t>Befunde an der Linse</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FFFF47"/>
                          </a:solidFill>
                        </a:rPr>
                        <a:t>Keine</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FFFF47"/>
                          </a:solidFill>
                        </a:rPr>
                        <a:t>Scheie-Streifen</a:t>
                      </a:r>
                      <a:endParaRPr b="0" sz="1600" u="none" cap="none" strike="noStrike">
                        <a:solidFill>
                          <a:srgbClr val="FFFF47"/>
                        </a:solidFill>
                      </a:endParaRPr>
                    </a:p>
                  </a:txBody>
                  <a:tcPr marT="45725" marB="45725" marR="91450" marL="91450" anchor="ctr">
                    <a:solidFill>
                      <a:srgbClr val="FFFF47"/>
                    </a:solidFill>
                  </a:tcPr>
                </a:tc>
              </a:tr>
            </a:tbl>
          </a:graphicData>
        </a:graphic>
      </p:graphicFrame>
      <p:graphicFrame>
        <p:nvGraphicFramePr>
          <p:cNvPr id="2128" name="Google Shape;2128;p173"/>
          <p:cNvGraphicFramePr/>
          <p:nvPr/>
        </p:nvGraphicFramePr>
        <p:xfrm>
          <a:off x="229593" y="1981201"/>
          <a:ext cx="3000000" cy="3000000"/>
        </p:xfrm>
        <a:graphic>
          <a:graphicData uri="http://schemas.openxmlformats.org/drawingml/2006/table">
            <a:tbl>
              <a:tblPr bandRow="1" firstRow="1">
                <a:noFill/>
                <a:tableStyleId>{5F2907C9-6ACA-4F95-B2FA-3E911253BBE3}</a:tableStyleId>
              </a:tblPr>
              <a:tblGrid>
                <a:gridCol w="2920225"/>
                <a:gridCol w="2920225"/>
                <a:gridCol w="2920225"/>
              </a:tblGrid>
              <a:tr h="534875">
                <a:tc>
                  <a:txBody>
                    <a:bodyPr/>
                    <a:lstStyle/>
                    <a:p>
                      <a:pPr indent="0" lvl="0" marL="0" marR="0" rtl="0" algn="ctr">
                        <a:spcBef>
                          <a:spcPts val="0"/>
                        </a:spcBef>
                        <a:spcAft>
                          <a:spcPts val="0"/>
                        </a:spcAft>
                        <a:buNone/>
                      </a:pPr>
                      <a:r>
                        <a:rPr i="1" lang="en-US" sz="1200" u="none" cap="none" strike="noStrike">
                          <a:solidFill>
                            <a:schemeClr val="dk1"/>
                          </a:solidFill>
                        </a:rPr>
                        <a:t>Merkmale</a:t>
                      </a:r>
                      <a:endParaRPr/>
                    </a:p>
                  </a:txBody>
                  <a:tcPr marT="45725" marB="45725" marR="91450" marL="91450" anchor="ctr">
                    <a:solidFill>
                      <a:srgbClr val="00B0F0"/>
                    </a:solidFill>
                  </a:tcPr>
                </a:tc>
                <a:tc>
                  <a:txBody>
                    <a:bodyPr/>
                    <a:lstStyle/>
                    <a:p>
                      <a:pPr indent="0" lvl="0" marL="0" marR="0" rtl="0" algn="ctr">
                        <a:spcBef>
                          <a:spcPts val="0"/>
                        </a:spcBef>
                        <a:spcAft>
                          <a:spcPts val="0"/>
                        </a:spcAft>
                        <a:buNone/>
                      </a:pPr>
                      <a:r>
                        <a:rPr lang="en-US" sz="1200" u="none" cap="none" strike="noStrike">
                          <a:solidFill>
                            <a:schemeClr val="lt1"/>
                          </a:solidFill>
                        </a:rPr>
                        <a:t>Posner-Schlossman</a:t>
                      </a:r>
                      <a:endParaRPr sz="1800" u="none" cap="none" strike="noStrike">
                        <a:solidFill>
                          <a:schemeClr val="lt1"/>
                        </a:solidFill>
                      </a:endParaRPr>
                    </a:p>
                  </a:txBody>
                  <a:tcPr marT="45725" marB="45725" marR="91450" marL="91450" anchor="ctr">
                    <a:solidFill>
                      <a:srgbClr val="00B0F0"/>
                    </a:solidFill>
                  </a:tcPr>
                </a:tc>
                <a:tc>
                  <a:txBody>
                    <a:bodyPr/>
                    <a:lstStyle/>
                    <a:p>
                      <a:pPr indent="0" lvl="0" marL="0" marR="0" rtl="0" algn="ctr">
                        <a:spcBef>
                          <a:spcPts val="0"/>
                        </a:spcBef>
                        <a:spcAft>
                          <a:spcPts val="0"/>
                        </a:spcAft>
                        <a:buNone/>
                      </a:pPr>
                      <a:r>
                        <a:rPr lang="en-US" sz="1200"/>
                        <a:t>Pigmentdispersion</a:t>
                      </a:r>
                      <a:endParaRPr/>
                    </a:p>
                  </a:txBody>
                  <a:tcPr marT="45725" marB="45725" marR="91450" marL="91450" anchor="ctr">
                    <a:solidFill>
                      <a:srgbClr val="00B0F0"/>
                    </a:solidFill>
                  </a:tcPr>
                </a:tc>
              </a:tr>
            </a:tbl>
          </a:graphicData>
        </a:graphic>
      </p:graphicFrame>
      <p:sp>
        <p:nvSpPr>
          <p:cNvPr id="2129" name="Google Shape;2129;p173"/>
          <p:cNvSpPr/>
          <p:nvPr/>
        </p:nvSpPr>
        <p:spPr>
          <a:xfrm>
            <a:off x="197497" y="1958477"/>
            <a:ext cx="8767271" cy="3756523"/>
          </a:xfrm>
          <a:prstGeom prst="rect">
            <a:avLst/>
          </a:prstGeom>
          <a:noFill/>
          <a:ln cap="flat" cmpd="sng" w="3175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130" name="Google Shape;2130;p173"/>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Q</a:t>
            </a:r>
            <a:endParaRPr/>
          </a:p>
        </p:txBody>
      </p:sp>
      <p:sp>
        <p:nvSpPr>
          <p:cNvPr id="2131" name="Google Shape;2131;p173"/>
          <p:cNvSpPr txBox="1"/>
          <p:nvPr/>
        </p:nvSpPr>
        <p:spPr>
          <a:xfrm>
            <a:off x="4486000" y="5217846"/>
            <a:ext cx="3204600" cy="210300"/>
          </a:xfrm>
          <a:prstGeom prst="rect">
            <a:avLst/>
          </a:prstGeom>
          <a:no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i="1" lang="en-US" sz="1200">
                <a:solidFill>
                  <a:srgbClr val="0000FF"/>
                </a:solidFill>
                <a:latin typeface="Arial"/>
                <a:ea typeface="Arial"/>
                <a:cs typeface="Arial"/>
                <a:sym typeface="Arial"/>
              </a:rPr>
              <a:t>?                                                ?</a:t>
            </a:r>
            <a:endParaRPr/>
          </a:p>
        </p:txBody>
      </p:sp>
    </p:spTree>
  </p:cSld>
  <p:clrMapOvr>
    <a:masterClrMapping/>
  </p:clrMapOvr>
</p:sld>
</file>

<file path=ppt/slides/slide1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5" name="Shape 2135"/>
        <p:cNvGrpSpPr/>
        <p:nvPr/>
      </p:nvGrpSpPr>
      <p:grpSpPr>
        <a:xfrm>
          <a:off x="0" y="0"/>
          <a:ext cx="0" cy="0"/>
          <a:chOff x="0" y="0"/>
          <a:chExt cx="0" cy="0"/>
        </a:xfrm>
      </p:grpSpPr>
      <p:sp>
        <p:nvSpPr>
          <p:cNvPr id="2136" name="Google Shape;2136;p174"/>
          <p:cNvSpPr txBox="1"/>
          <p:nvPr/>
        </p:nvSpPr>
        <p:spPr>
          <a:xfrm>
            <a:off x="4626608" y="1981201"/>
            <a:ext cx="2571538" cy="430887"/>
          </a:xfrm>
          <a:prstGeom prst="rect">
            <a:avLst/>
          </a:prstGeom>
          <a:no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lang="en-US" sz="1200">
                <a:solidFill>
                  <a:srgbClr val="0000FF"/>
                </a:solidFill>
                <a:latin typeface="Arial"/>
                <a:ea typeface="Arial"/>
                <a:cs typeface="Arial"/>
                <a:sym typeface="Arial"/>
              </a:rPr>
              <a:t>Nichtgranulomatös</a:t>
            </a:r>
            <a:endParaRPr sz="2200">
              <a:solidFill>
                <a:srgbClr val="0000FF"/>
              </a:solidFill>
              <a:latin typeface="Arial"/>
              <a:ea typeface="Arial"/>
              <a:cs typeface="Arial"/>
              <a:sym typeface="Arial"/>
            </a:endParaRPr>
          </a:p>
        </p:txBody>
      </p:sp>
      <p:sp>
        <p:nvSpPr>
          <p:cNvPr id="2137" name="Google Shape;2137;p174"/>
          <p:cNvSpPr txBox="1"/>
          <p:nvPr/>
        </p:nvSpPr>
        <p:spPr>
          <a:xfrm>
            <a:off x="178257" y="990443"/>
            <a:ext cx="8786511" cy="923330"/>
          </a:xfrm>
          <a:prstGeom prst="rect">
            <a:avLst/>
          </a:prstGeom>
          <a:solidFill>
            <a:srgbClr val="C8C860"/>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i="1" lang="en-US" sz="1200">
                <a:solidFill>
                  <a:srgbClr val="0000FF"/>
                </a:solidFill>
                <a:latin typeface="Arial"/>
                <a:ea typeface="Arial"/>
                <a:cs typeface="Arial"/>
                <a:sym typeface="Arial"/>
              </a:rPr>
              <a:t>Das Bild eines jungen Erwachsenen mit episodischen einseitigen Schmerzen, verschwommenem Sehen und Halos sowie deutlich erhöhtem Augeninnendruck sollte an eine andere Erkrankung denken lassen – welche ist das?</a:t>
            </a:r>
            <a:endParaRPr/>
          </a:p>
          <a:p>
            <a:pPr indent="0" lvl="0" marL="0" marR="0" rtl="0" algn="l">
              <a:spcBef>
                <a:spcPts val="0"/>
              </a:spcBef>
              <a:spcAft>
                <a:spcPts val="0"/>
              </a:spcAft>
              <a:buNone/>
            </a:pPr>
            <a:r>
              <a:rPr b="1" lang="en-US" sz="1200">
                <a:solidFill>
                  <a:srgbClr val="0000FF"/>
                </a:solidFill>
                <a:latin typeface="Arial"/>
                <a:ea typeface="Arial"/>
                <a:cs typeface="Arial"/>
                <a:sym typeface="Arial"/>
              </a:rPr>
              <a:t>Das Posner-Schlossman-Syndrom</a:t>
            </a:r>
            <a:r>
              <a:rPr lang="en-US" sz="1200">
                <a:solidFill>
                  <a:srgbClr val="0000FF"/>
                </a:solidFill>
                <a:latin typeface="Arial"/>
                <a:ea typeface="Arial"/>
                <a:cs typeface="Arial"/>
                <a:sym typeface="Arial"/>
              </a:rPr>
              <a:t>. Vergleichen und kontrastieren wir also beide:</a:t>
            </a:r>
            <a:endParaRPr b="1" sz="1800">
              <a:solidFill>
                <a:srgbClr val="0000FF"/>
              </a:solidFill>
              <a:latin typeface="Arial"/>
              <a:ea typeface="Arial"/>
              <a:cs typeface="Arial"/>
              <a:sym typeface="Arial"/>
            </a:endParaRPr>
          </a:p>
        </p:txBody>
      </p:sp>
      <p:graphicFrame>
        <p:nvGraphicFramePr>
          <p:cNvPr id="2138" name="Google Shape;2138;p174"/>
          <p:cNvGraphicFramePr/>
          <p:nvPr/>
        </p:nvGraphicFramePr>
        <p:xfrm>
          <a:off x="243618" y="2518533"/>
          <a:ext cx="3000000" cy="3000000"/>
        </p:xfrm>
        <a:graphic>
          <a:graphicData uri="http://schemas.openxmlformats.org/drawingml/2006/table">
            <a:tbl>
              <a:tblPr bandRow="1" firstRow="1">
                <a:noFill/>
                <a:tableStyleId>{5F2907C9-6ACA-4F95-B2FA-3E911253BBE3}</a:tableStyleId>
              </a:tblPr>
              <a:tblGrid>
                <a:gridCol w="2907050"/>
                <a:gridCol w="2907050"/>
                <a:gridCol w="2907050"/>
              </a:tblGrid>
              <a:tr h="370850">
                <a:tc>
                  <a:txBody>
                    <a:bodyPr/>
                    <a:lstStyle/>
                    <a:p>
                      <a:pPr indent="0" lvl="0" marL="0" marR="0" rtl="0" algn="ctr">
                        <a:spcBef>
                          <a:spcPts val="0"/>
                        </a:spcBef>
                        <a:spcAft>
                          <a:spcPts val="0"/>
                        </a:spcAft>
                        <a:buNone/>
                      </a:pPr>
                      <a:r>
                        <a:rPr b="1" lang="en-US" sz="1200" u="none" cap="none" strike="noStrike">
                          <a:solidFill>
                            <a:schemeClr val="dk1"/>
                          </a:solidFill>
                        </a:rPr>
                        <a:t>Geschlechtsprävalenz</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0000FF"/>
                          </a:solidFill>
                        </a:rPr>
                        <a:t>Keine</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0000FF"/>
                          </a:solidFill>
                        </a:rPr>
                        <a:t>Männlich</a:t>
                      </a:r>
                      <a:endParaRPr/>
                    </a:p>
                  </a:txBody>
                  <a:tcPr marT="45725" marB="45725" marR="91450" marL="91450" anchor="ctr">
                    <a:solidFill>
                      <a:srgbClr val="FFFF47"/>
                    </a:solidFill>
                  </a:tcPr>
                </a:tc>
              </a:tr>
              <a:tr h="370850">
                <a:tc>
                  <a:txBody>
                    <a:bodyPr/>
                    <a:lstStyle/>
                    <a:p>
                      <a:pPr indent="0" lvl="0" marL="0" marR="0" rtl="0" algn="ctr">
                        <a:spcBef>
                          <a:spcPts val="0"/>
                        </a:spcBef>
                        <a:spcAft>
                          <a:spcPts val="0"/>
                        </a:spcAft>
                        <a:buNone/>
                      </a:pPr>
                      <a:r>
                        <a:rPr b="1" lang="en-US" sz="1200" u="none" cap="none" strike="noStrike">
                          <a:solidFill>
                            <a:schemeClr val="dk1"/>
                          </a:solidFill>
                        </a:rPr>
                        <a:t>Refraktionsstatus</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0000FF"/>
                          </a:solidFill>
                        </a:rPr>
                        <a:t>Keine Tendenz</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0000FF"/>
                          </a:solidFill>
                        </a:rPr>
                        <a:t>Kurzsichtig</a:t>
                      </a:r>
                      <a:endParaRPr/>
                    </a:p>
                  </a:txBody>
                  <a:tcPr marT="45725" marB="45725" marR="91450" marL="91450" anchor="ctr">
                    <a:solidFill>
                      <a:srgbClr val="FFFF47"/>
                    </a:solidFill>
                  </a:tcPr>
                </a:tc>
              </a:tr>
              <a:tr h="370850">
                <a:tc>
                  <a:txBody>
                    <a:bodyPr/>
                    <a:lstStyle/>
                    <a:p>
                      <a:pPr indent="0" lvl="0" marL="0" marR="0" rtl="0" algn="ctr">
                        <a:spcBef>
                          <a:spcPts val="0"/>
                        </a:spcBef>
                        <a:spcAft>
                          <a:spcPts val="0"/>
                        </a:spcAft>
                        <a:buNone/>
                      </a:pPr>
                      <a:r>
                        <a:rPr b="1" lang="en-US" sz="1200" u="none" cap="none" strike="noStrike">
                          <a:solidFill>
                            <a:schemeClr val="dk1"/>
                          </a:solidFill>
                        </a:rPr>
                        <a:t>Auslösende Faktoren</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0000FF"/>
                          </a:solidFill>
                        </a:rPr>
                        <a:t>Keine</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0000FF"/>
                          </a:solidFill>
                        </a:rPr>
                        <a:t>Körperliche Anstrengung; emotionales Ereignis</a:t>
                      </a:r>
                      <a:endParaRPr/>
                    </a:p>
                  </a:txBody>
                  <a:tcPr marT="45725" marB="45725" marR="91450" marL="91450" anchor="ctr">
                    <a:solidFill>
                      <a:srgbClr val="FFFF47"/>
                    </a:solidFill>
                  </a:tcPr>
                </a:tc>
              </a:tr>
              <a:tr h="370850">
                <a:tc>
                  <a:txBody>
                    <a:bodyPr/>
                    <a:lstStyle/>
                    <a:p>
                      <a:pPr indent="0" lvl="0" marL="0" marR="0" rtl="0" algn="ctr">
                        <a:spcBef>
                          <a:spcPts val="0"/>
                        </a:spcBef>
                        <a:spcAft>
                          <a:spcPts val="0"/>
                        </a:spcAft>
                        <a:buNone/>
                      </a:pPr>
                      <a:r>
                        <a:rPr b="1" lang="en-US" sz="1200" u="none" cap="none" strike="noStrike">
                          <a:solidFill>
                            <a:schemeClr val="dk1"/>
                          </a:solidFill>
                        </a:rPr>
                        <a:t>Endothelbefunde</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0000FF"/>
                          </a:solidFill>
                        </a:rPr>
                        <a:t>KP</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0000FF"/>
                          </a:solidFill>
                        </a:rPr>
                        <a:t>Krukenberg-Spindel</a:t>
                      </a:r>
                      <a:endParaRPr/>
                    </a:p>
                  </a:txBody>
                  <a:tcPr marT="45725" marB="45725" marR="91450" marL="91450" anchor="ctr">
                    <a:solidFill>
                      <a:srgbClr val="FFFF47"/>
                    </a:solidFill>
                  </a:tcPr>
                </a:tc>
              </a:tr>
              <a:tr h="370850">
                <a:tc>
                  <a:txBody>
                    <a:bodyPr/>
                    <a:lstStyle/>
                    <a:p>
                      <a:pPr indent="0" lvl="0" marL="0" marR="0" rtl="0" algn="ctr">
                        <a:spcBef>
                          <a:spcPts val="0"/>
                        </a:spcBef>
                        <a:spcAft>
                          <a:spcPts val="0"/>
                        </a:spcAft>
                        <a:buNone/>
                      </a:pPr>
                      <a:r>
                        <a:rPr b="1" lang="en-US" sz="1200"/>
                        <a:t>VK-</a:t>
                      </a:r>
                      <a:r>
                        <a:rPr b="1" lang="en-US" sz="1200" u="none" cap="none" strike="noStrike">
                          <a:solidFill>
                            <a:schemeClr val="dk1"/>
                          </a:solidFill>
                        </a:rPr>
                        <a:t>Befunde</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lang="en-US" sz="1200">
                          <a:solidFill>
                            <a:srgbClr val="0000FF"/>
                          </a:solidFill>
                        </a:rPr>
                        <a:t>Zellen</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0000FF"/>
                          </a:solidFill>
                        </a:rPr>
                        <a:t>Pigment</a:t>
                      </a:r>
                      <a:endParaRPr/>
                    </a:p>
                  </a:txBody>
                  <a:tcPr marT="45725" marB="45725" marR="91450" marL="91450" anchor="ctr">
                    <a:solidFill>
                      <a:srgbClr val="FFFF47"/>
                    </a:solidFill>
                  </a:tcPr>
                </a:tc>
              </a:tr>
              <a:tr h="370850">
                <a:tc>
                  <a:txBody>
                    <a:bodyPr/>
                    <a:lstStyle/>
                    <a:p>
                      <a:pPr indent="0" lvl="0" marL="0" marR="0" rtl="0" algn="ctr">
                        <a:spcBef>
                          <a:spcPts val="0"/>
                        </a:spcBef>
                        <a:spcAft>
                          <a:spcPts val="0"/>
                        </a:spcAft>
                        <a:buNone/>
                      </a:pPr>
                      <a:r>
                        <a:rPr b="1" lang="en-US" sz="1200" u="none" cap="none" strike="noStrike">
                          <a:solidFill>
                            <a:schemeClr val="dk1"/>
                          </a:solidFill>
                        </a:rPr>
                        <a:t>Gonioskopische Befunde</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0000FF"/>
                          </a:solidFill>
                        </a:rPr>
                        <a:t>Möglicherweise „KP“</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lang="en-US" sz="1200">
                          <a:solidFill>
                            <a:srgbClr val="0000FF"/>
                          </a:solidFill>
                        </a:rPr>
                        <a:t>Starke Pigmentierung des Trabekelmaschenwerks</a:t>
                      </a:r>
                      <a:r>
                        <a:rPr b="0" lang="en-US" sz="1200" u="none" cap="none" strike="noStrike">
                          <a:solidFill>
                            <a:srgbClr val="0000FF"/>
                          </a:solidFill>
                        </a:rPr>
                        <a:t>; +/- Sampaolesi-Linie</a:t>
                      </a:r>
                      <a:endParaRPr/>
                    </a:p>
                  </a:txBody>
                  <a:tcPr marT="45725" marB="45725" marR="91450" marL="91450" anchor="ctr">
                    <a:solidFill>
                      <a:srgbClr val="FFFF47"/>
                    </a:solidFill>
                  </a:tcPr>
                </a:tc>
              </a:tr>
              <a:tr h="370850">
                <a:tc>
                  <a:txBody>
                    <a:bodyPr/>
                    <a:lstStyle/>
                    <a:p>
                      <a:pPr indent="0" lvl="0" marL="0" marR="0" rtl="0" algn="ctr">
                        <a:spcBef>
                          <a:spcPts val="0"/>
                        </a:spcBef>
                        <a:spcAft>
                          <a:spcPts val="0"/>
                        </a:spcAft>
                        <a:buNone/>
                      </a:pPr>
                      <a:r>
                        <a:rPr b="1" lang="en-US" sz="1200" u="none" cap="none" strike="noStrike">
                          <a:solidFill>
                            <a:schemeClr val="dk1"/>
                          </a:solidFill>
                        </a:rPr>
                        <a:t>Befunde an der Iris</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0000FF"/>
                          </a:solidFill>
                        </a:rPr>
                        <a:t>Keine</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lang="en-US" sz="1200">
                          <a:solidFill>
                            <a:srgbClr val="0000FF"/>
                          </a:solidFill>
                        </a:rPr>
                        <a:t>Radiär, mittlere Peripherie</a:t>
                      </a:r>
                      <a:r>
                        <a:rPr b="0" lang="en-US" sz="1200" u="none" cap="none" strike="noStrike">
                          <a:solidFill>
                            <a:srgbClr val="0000FF"/>
                          </a:solidFill>
                        </a:rPr>
                        <a:t>e TID; konkave Wölbung</a:t>
                      </a:r>
                      <a:endParaRPr/>
                    </a:p>
                  </a:txBody>
                  <a:tcPr marT="45725" marB="45725" marR="91450" marL="91450" anchor="ctr">
                    <a:solidFill>
                      <a:srgbClr val="FFFF47"/>
                    </a:solidFill>
                  </a:tcPr>
                </a:tc>
              </a:tr>
              <a:tr h="370850">
                <a:tc>
                  <a:txBody>
                    <a:bodyPr/>
                    <a:lstStyle/>
                    <a:p>
                      <a:pPr indent="0" lvl="0" marL="0" marR="0" rtl="0" algn="ctr">
                        <a:spcBef>
                          <a:spcPts val="0"/>
                        </a:spcBef>
                        <a:spcAft>
                          <a:spcPts val="0"/>
                        </a:spcAft>
                        <a:buNone/>
                      </a:pPr>
                      <a:r>
                        <a:rPr b="1" lang="en-US" sz="1200" u="none" cap="none" strike="noStrike">
                          <a:solidFill>
                            <a:srgbClr val="FFFF47"/>
                          </a:solidFill>
                        </a:rPr>
                        <a:t>Befunde an der Linse</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FFFF47"/>
                          </a:solidFill>
                        </a:rPr>
                        <a:t>Keine</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FFFF47"/>
                          </a:solidFill>
                        </a:rPr>
                        <a:t>Scheie-Streifen</a:t>
                      </a:r>
                      <a:endParaRPr b="0" sz="1600" u="none" cap="none" strike="noStrike">
                        <a:solidFill>
                          <a:srgbClr val="FFFF47"/>
                        </a:solidFill>
                      </a:endParaRPr>
                    </a:p>
                  </a:txBody>
                  <a:tcPr marT="45725" marB="45725" marR="91450" marL="91450" anchor="ctr">
                    <a:solidFill>
                      <a:srgbClr val="FFFF47"/>
                    </a:solidFill>
                  </a:tcPr>
                </a:tc>
              </a:tr>
            </a:tbl>
          </a:graphicData>
        </a:graphic>
      </p:graphicFrame>
      <p:graphicFrame>
        <p:nvGraphicFramePr>
          <p:cNvPr id="2139" name="Google Shape;2139;p174"/>
          <p:cNvGraphicFramePr/>
          <p:nvPr/>
        </p:nvGraphicFramePr>
        <p:xfrm>
          <a:off x="229593" y="1981201"/>
          <a:ext cx="3000000" cy="3000000"/>
        </p:xfrm>
        <a:graphic>
          <a:graphicData uri="http://schemas.openxmlformats.org/drawingml/2006/table">
            <a:tbl>
              <a:tblPr bandRow="1" firstRow="1">
                <a:noFill/>
                <a:tableStyleId>{5F2907C9-6ACA-4F95-B2FA-3E911253BBE3}</a:tableStyleId>
              </a:tblPr>
              <a:tblGrid>
                <a:gridCol w="2920225"/>
                <a:gridCol w="2920225"/>
                <a:gridCol w="2920225"/>
              </a:tblGrid>
              <a:tr h="534875">
                <a:tc>
                  <a:txBody>
                    <a:bodyPr/>
                    <a:lstStyle/>
                    <a:p>
                      <a:pPr indent="0" lvl="0" marL="0" marR="0" rtl="0" algn="ctr">
                        <a:spcBef>
                          <a:spcPts val="0"/>
                        </a:spcBef>
                        <a:spcAft>
                          <a:spcPts val="0"/>
                        </a:spcAft>
                        <a:buNone/>
                      </a:pPr>
                      <a:r>
                        <a:rPr i="1" lang="en-US" sz="1200" u="none" cap="none" strike="noStrike">
                          <a:solidFill>
                            <a:schemeClr val="dk1"/>
                          </a:solidFill>
                        </a:rPr>
                        <a:t>Merkmale</a:t>
                      </a:r>
                      <a:endParaRPr/>
                    </a:p>
                  </a:txBody>
                  <a:tcPr marT="45725" marB="45725" marR="91450" marL="91450" anchor="ctr">
                    <a:solidFill>
                      <a:srgbClr val="00B0F0"/>
                    </a:solidFill>
                  </a:tcPr>
                </a:tc>
                <a:tc>
                  <a:txBody>
                    <a:bodyPr/>
                    <a:lstStyle/>
                    <a:p>
                      <a:pPr indent="0" lvl="0" marL="0" marR="0" rtl="0" algn="ctr">
                        <a:spcBef>
                          <a:spcPts val="0"/>
                        </a:spcBef>
                        <a:spcAft>
                          <a:spcPts val="0"/>
                        </a:spcAft>
                        <a:buNone/>
                      </a:pPr>
                      <a:r>
                        <a:rPr lang="en-US" sz="1200" u="none" cap="none" strike="noStrike">
                          <a:solidFill>
                            <a:schemeClr val="lt1"/>
                          </a:solidFill>
                        </a:rPr>
                        <a:t>Posner-Schlossman</a:t>
                      </a:r>
                      <a:endParaRPr sz="1800" u="none" cap="none" strike="noStrike">
                        <a:solidFill>
                          <a:schemeClr val="lt1"/>
                        </a:solidFill>
                      </a:endParaRPr>
                    </a:p>
                  </a:txBody>
                  <a:tcPr marT="45725" marB="45725" marR="91450" marL="91450" anchor="ctr">
                    <a:solidFill>
                      <a:srgbClr val="00B0F0"/>
                    </a:solidFill>
                  </a:tcPr>
                </a:tc>
                <a:tc>
                  <a:txBody>
                    <a:bodyPr/>
                    <a:lstStyle/>
                    <a:p>
                      <a:pPr indent="0" lvl="0" marL="0" marR="0" rtl="0" algn="ctr">
                        <a:spcBef>
                          <a:spcPts val="0"/>
                        </a:spcBef>
                        <a:spcAft>
                          <a:spcPts val="0"/>
                        </a:spcAft>
                        <a:buNone/>
                      </a:pPr>
                      <a:r>
                        <a:rPr lang="en-US" sz="1200"/>
                        <a:t>Pigmentdispersion</a:t>
                      </a:r>
                      <a:endParaRPr/>
                    </a:p>
                  </a:txBody>
                  <a:tcPr marT="45725" marB="45725" marR="91450" marL="91450" anchor="ctr">
                    <a:solidFill>
                      <a:srgbClr val="00B0F0"/>
                    </a:solidFill>
                  </a:tcPr>
                </a:tc>
              </a:tr>
            </a:tbl>
          </a:graphicData>
        </a:graphic>
      </p:graphicFrame>
      <p:sp>
        <p:nvSpPr>
          <p:cNvPr id="2140" name="Google Shape;2140;p174"/>
          <p:cNvSpPr/>
          <p:nvPr/>
        </p:nvSpPr>
        <p:spPr>
          <a:xfrm>
            <a:off x="197497" y="1958477"/>
            <a:ext cx="8767271" cy="3756523"/>
          </a:xfrm>
          <a:prstGeom prst="rect">
            <a:avLst/>
          </a:prstGeom>
          <a:noFill/>
          <a:ln cap="flat" cmpd="sng" w="3175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141" name="Google Shape;2141;p174"/>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A</a:t>
            </a:r>
            <a:endParaRPr/>
          </a:p>
        </p:txBody>
      </p:sp>
    </p:spTree>
  </p:cSld>
  <p:clrMapOvr>
    <a:masterClrMapping/>
  </p:clrMapOvr>
</p:sld>
</file>

<file path=ppt/slides/slide1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5" name="Shape 2145"/>
        <p:cNvGrpSpPr/>
        <p:nvPr/>
      </p:nvGrpSpPr>
      <p:grpSpPr>
        <a:xfrm>
          <a:off x="0" y="0"/>
          <a:ext cx="0" cy="0"/>
          <a:chOff x="0" y="0"/>
          <a:chExt cx="0" cy="0"/>
        </a:xfrm>
      </p:grpSpPr>
      <p:sp>
        <p:nvSpPr>
          <p:cNvPr id="2146" name="Google Shape;2146;p175"/>
          <p:cNvSpPr txBox="1"/>
          <p:nvPr/>
        </p:nvSpPr>
        <p:spPr>
          <a:xfrm>
            <a:off x="4626608" y="1981201"/>
            <a:ext cx="2571538" cy="430887"/>
          </a:xfrm>
          <a:prstGeom prst="rect">
            <a:avLst/>
          </a:prstGeom>
          <a:no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lang="en-US" sz="1200">
                <a:solidFill>
                  <a:srgbClr val="0000FF"/>
                </a:solidFill>
                <a:latin typeface="Arial"/>
                <a:ea typeface="Arial"/>
                <a:cs typeface="Arial"/>
                <a:sym typeface="Arial"/>
              </a:rPr>
              <a:t>Nichtgranulomatös</a:t>
            </a:r>
            <a:endParaRPr sz="2200">
              <a:solidFill>
                <a:srgbClr val="0000FF"/>
              </a:solidFill>
              <a:latin typeface="Arial"/>
              <a:ea typeface="Arial"/>
              <a:cs typeface="Arial"/>
              <a:sym typeface="Arial"/>
            </a:endParaRPr>
          </a:p>
        </p:txBody>
      </p:sp>
      <p:sp>
        <p:nvSpPr>
          <p:cNvPr id="2147" name="Google Shape;2147;p175"/>
          <p:cNvSpPr txBox="1"/>
          <p:nvPr/>
        </p:nvSpPr>
        <p:spPr>
          <a:xfrm>
            <a:off x="178257" y="990443"/>
            <a:ext cx="8786511" cy="923330"/>
          </a:xfrm>
          <a:prstGeom prst="rect">
            <a:avLst/>
          </a:prstGeom>
          <a:solidFill>
            <a:srgbClr val="C8C860"/>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i="1" lang="en-US" sz="1200">
                <a:solidFill>
                  <a:srgbClr val="0000FF"/>
                </a:solidFill>
                <a:latin typeface="Arial"/>
                <a:ea typeface="Arial"/>
                <a:cs typeface="Arial"/>
                <a:sym typeface="Arial"/>
              </a:rPr>
              <a:t>Das Bild eines jungen Erwachsenen mit episodischen einseitigen Schmerzen, verschwommenem Sehen und Halos sowie deutlich erhöhtem Augeninnendruck sollte an eine andere Erkrankung denken lassen – welche ist das?</a:t>
            </a:r>
            <a:endParaRPr/>
          </a:p>
          <a:p>
            <a:pPr indent="0" lvl="0" marL="0" marR="0" rtl="0" algn="l">
              <a:spcBef>
                <a:spcPts val="0"/>
              </a:spcBef>
              <a:spcAft>
                <a:spcPts val="0"/>
              </a:spcAft>
              <a:buNone/>
            </a:pPr>
            <a:r>
              <a:rPr b="1" lang="en-US" sz="1200">
                <a:solidFill>
                  <a:srgbClr val="0000FF"/>
                </a:solidFill>
                <a:latin typeface="Arial"/>
                <a:ea typeface="Arial"/>
                <a:cs typeface="Arial"/>
                <a:sym typeface="Arial"/>
              </a:rPr>
              <a:t>Das Posner-Schlossman-Syndrom</a:t>
            </a:r>
            <a:r>
              <a:rPr lang="en-US" sz="1200">
                <a:solidFill>
                  <a:srgbClr val="0000FF"/>
                </a:solidFill>
                <a:latin typeface="Arial"/>
                <a:ea typeface="Arial"/>
                <a:cs typeface="Arial"/>
                <a:sym typeface="Arial"/>
              </a:rPr>
              <a:t>. Vergleichen und kontrastieren wir also beide:</a:t>
            </a:r>
            <a:endParaRPr b="1" sz="1800">
              <a:solidFill>
                <a:srgbClr val="0000FF"/>
              </a:solidFill>
              <a:latin typeface="Arial"/>
              <a:ea typeface="Arial"/>
              <a:cs typeface="Arial"/>
              <a:sym typeface="Arial"/>
            </a:endParaRPr>
          </a:p>
        </p:txBody>
      </p:sp>
      <p:graphicFrame>
        <p:nvGraphicFramePr>
          <p:cNvPr id="2148" name="Google Shape;2148;p175"/>
          <p:cNvGraphicFramePr/>
          <p:nvPr/>
        </p:nvGraphicFramePr>
        <p:xfrm>
          <a:off x="243618" y="2518533"/>
          <a:ext cx="3000000" cy="3000000"/>
        </p:xfrm>
        <a:graphic>
          <a:graphicData uri="http://schemas.openxmlformats.org/drawingml/2006/table">
            <a:tbl>
              <a:tblPr bandRow="1" firstRow="1">
                <a:noFill/>
                <a:tableStyleId>{5F2907C9-6ACA-4F95-B2FA-3E911253BBE3}</a:tableStyleId>
              </a:tblPr>
              <a:tblGrid>
                <a:gridCol w="2907050"/>
                <a:gridCol w="2907050"/>
                <a:gridCol w="2907050"/>
              </a:tblGrid>
              <a:tr h="370850">
                <a:tc>
                  <a:txBody>
                    <a:bodyPr/>
                    <a:lstStyle/>
                    <a:p>
                      <a:pPr indent="0" lvl="0" marL="0" marR="0" rtl="0" algn="ctr">
                        <a:spcBef>
                          <a:spcPts val="0"/>
                        </a:spcBef>
                        <a:spcAft>
                          <a:spcPts val="0"/>
                        </a:spcAft>
                        <a:buNone/>
                      </a:pPr>
                      <a:r>
                        <a:rPr b="1" lang="en-US" sz="1200" u="none" cap="none" strike="noStrike">
                          <a:solidFill>
                            <a:schemeClr val="dk1"/>
                          </a:solidFill>
                        </a:rPr>
                        <a:t>Geschlechtsprävalenz</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0000FF"/>
                          </a:solidFill>
                        </a:rPr>
                        <a:t>Keine</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0000FF"/>
                          </a:solidFill>
                        </a:rPr>
                        <a:t>Männlich</a:t>
                      </a:r>
                      <a:endParaRPr/>
                    </a:p>
                  </a:txBody>
                  <a:tcPr marT="45725" marB="45725" marR="91450" marL="91450" anchor="ctr">
                    <a:solidFill>
                      <a:srgbClr val="FFFF47"/>
                    </a:solidFill>
                  </a:tcPr>
                </a:tc>
              </a:tr>
              <a:tr h="370850">
                <a:tc>
                  <a:txBody>
                    <a:bodyPr/>
                    <a:lstStyle/>
                    <a:p>
                      <a:pPr indent="0" lvl="0" marL="0" marR="0" rtl="0" algn="ctr">
                        <a:spcBef>
                          <a:spcPts val="0"/>
                        </a:spcBef>
                        <a:spcAft>
                          <a:spcPts val="0"/>
                        </a:spcAft>
                        <a:buNone/>
                      </a:pPr>
                      <a:r>
                        <a:rPr b="1" lang="en-US" sz="1200" u="none" cap="none" strike="noStrike">
                          <a:solidFill>
                            <a:schemeClr val="dk1"/>
                          </a:solidFill>
                        </a:rPr>
                        <a:t>Refraktionsstatus</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0000FF"/>
                          </a:solidFill>
                        </a:rPr>
                        <a:t>Keine Tendenz</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0000FF"/>
                          </a:solidFill>
                        </a:rPr>
                        <a:t>Kurzsichtig</a:t>
                      </a:r>
                      <a:endParaRPr/>
                    </a:p>
                  </a:txBody>
                  <a:tcPr marT="45725" marB="45725" marR="91450" marL="91450" anchor="ctr">
                    <a:solidFill>
                      <a:srgbClr val="FFFF47"/>
                    </a:solidFill>
                  </a:tcPr>
                </a:tc>
              </a:tr>
              <a:tr h="370850">
                <a:tc>
                  <a:txBody>
                    <a:bodyPr/>
                    <a:lstStyle/>
                    <a:p>
                      <a:pPr indent="0" lvl="0" marL="0" marR="0" rtl="0" algn="ctr">
                        <a:spcBef>
                          <a:spcPts val="0"/>
                        </a:spcBef>
                        <a:spcAft>
                          <a:spcPts val="0"/>
                        </a:spcAft>
                        <a:buNone/>
                      </a:pPr>
                      <a:r>
                        <a:rPr b="1" lang="en-US" sz="1200" u="none" cap="none" strike="noStrike">
                          <a:solidFill>
                            <a:schemeClr val="dk1"/>
                          </a:solidFill>
                        </a:rPr>
                        <a:t>Auslösende Faktoren</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0000FF"/>
                          </a:solidFill>
                        </a:rPr>
                        <a:t>Keine</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0000FF"/>
                          </a:solidFill>
                        </a:rPr>
                        <a:t>Körperliche Anstrengung; emotionales Ereignis</a:t>
                      </a:r>
                      <a:endParaRPr/>
                    </a:p>
                  </a:txBody>
                  <a:tcPr marT="45725" marB="45725" marR="91450" marL="91450" anchor="ctr">
                    <a:solidFill>
                      <a:srgbClr val="FFFF47"/>
                    </a:solidFill>
                  </a:tcPr>
                </a:tc>
              </a:tr>
              <a:tr h="370850">
                <a:tc>
                  <a:txBody>
                    <a:bodyPr/>
                    <a:lstStyle/>
                    <a:p>
                      <a:pPr indent="0" lvl="0" marL="0" marR="0" rtl="0" algn="ctr">
                        <a:spcBef>
                          <a:spcPts val="0"/>
                        </a:spcBef>
                        <a:spcAft>
                          <a:spcPts val="0"/>
                        </a:spcAft>
                        <a:buNone/>
                      </a:pPr>
                      <a:r>
                        <a:rPr b="1" lang="en-US" sz="1200" u="none" cap="none" strike="noStrike">
                          <a:solidFill>
                            <a:schemeClr val="dk1"/>
                          </a:solidFill>
                        </a:rPr>
                        <a:t>Endothelbefunde</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0000FF"/>
                          </a:solidFill>
                        </a:rPr>
                        <a:t>KP</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0000FF"/>
                          </a:solidFill>
                        </a:rPr>
                        <a:t>Krukenberg-Spindel</a:t>
                      </a:r>
                      <a:endParaRPr/>
                    </a:p>
                  </a:txBody>
                  <a:tcPr marT="45725" marB="45725" marR="91450" marL="91450" anchor="ctr">
                    <a:solidFill>
                      <a:srgbClr val="FFFF47"/>
                    </a:solidFill>
                  </a:tcPr>
                </a:tc>
              </a:tr>
              <a:tr h="370850">
                <a:tc>
                  <a:txBody>
                    <a:bodyPr/>
                    <a:lstStyle/>
                    <a:p>
                      <a:pPr indent="0" lvl="0" marL="0" marR="0" rtl="0" algn="ctr">
                        <a:spcBef>
                          <a:spcPts val="0"/>
                        </a:spcBef>
                        <a:spcAft>
                          <a:spcPts val="0"/>
                        </a:spcAft>
                        <a:buNone/>
                      </a:pPr>
                      <a:r>
                        <a:rPr b="1" lang="en-US" sz="1200"/>
                        <a:t>VK-</a:t>
                      </a:r>
                      <a:r>
                        <a:rPr b="1" lang="en-US" sz="1200" u="none" cap="none" strike="noStrike">
                          <a:solidFill>
                            <a:schemeClr val="dk1"/>
                          </a:solidFill>
                        </a:rPr>
                        <a:t>Befunde</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lang="en-US" sz="1200">
                          <a:solidFill>
                            <a:srgbClr val="0000FF"/>
                          </a:solidFill>
                        </a:rPr>
                        <a:t>Zellen</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0000FF"/>
                          </a:solidFill>
                        </a:rPr>
                        <a:t>Pigment</a:t>
                      </a:r>
                      <a:endParaRPr/>
                    </a:p>
                  </a:txBody>
                  <a:tcPr marT="45725" marB="45725" marR="91450" marL="91450" anchor="ctr">
                    <a:solidFill>
                      <a:srgbClr val="FFFF47"/>
                    </a:solidFill>
                  </a:tcPr>
                </a:tc>
              </a:tr>
              <a:tr h="370850">
                <a:tc>
                  <a:txBody>
                    <a:bodyPr/>
                    <a:lstStyle/>
                    <a:p>
                      <a:pPr indent="0" lvl="0" marL="0" marR="0" rtl="0" algn="ctr">
                        <a:spcBef>
                          <a:spcPts val="0"/>
                        </a:spcBef>
                        <a:spcAft>
                          <a:spcPts val="0"/>
                        </a:spcAft>
                        <a:buNone/>
                      </a:pPr>
                      <a:r>
                        <a:rPr b="1" lang="en-US" sz="1200" u="none" cap="none" strike="noStrike">
                          <a:solidFill>
                            <a:schemeClr val="dk1"/>
                          </a:solidFill>
                        </a:rPr>
                        <a:t>Gonioskopische Befunde</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0000FF"/>
                          </a:solidFill>
                        </a:rPr>
                        <a:t>Möglicherweise „KP“</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lang="en-US" sz="1200">
                          <a:solidFill>
                            <a:srgbClr val="0000FF"/>
                          </a:solidFill>
                        </a:rPr>
                        <a:t>Starke Pigmentierung des Trabekelmaschenwerks</a:t>
                      </a:r>
                      <a:r>
                        <a:rPr b="0" lang="en-US" sz="1200" u="none" cap="none" strike="noStrike">
                          <a:solidFill>
                            <a:srgbClr val="0000FF"/>
                          </a:solidFill>
                        </a:rPr>
                        <a:t>; +/- Sampaolesi-Linie</a:t>
                      </a:r>
                      <a:endParaRPr/>
                    </a:p>
                  </a:txBody>
                  <a:tcPr marT="45725" marB="45725" marR="91450" marL="91450" anchor="ctr">
                    <a:solidFill>
                      <a:srgbClr val="FFFF47"/>
                    </a:solidFill>
                  </a:tcPr>
                </a:tc>
              </a:tr>
              <a:tr h="370850">
                <a:tc>
                  <a:txBody>
                    <a:bodyPr/>
                    <a:lstStyle/>
                    <a:p>
                      <a:pPr indent="0" lvl="0" marL="0" marR="0" rtl="0" algn="ctr">
                        <a:spcBef>
                          <a:spcPts val="0"/>
                        </a:spcBef>
                        <a:spcAft>
                          <a:spcPts val="0"/>
                        </a:spcAft>
                        <a:buNone/>
                      </a:pPr>
                      <a:r>
                        <a:rPr b="1" lang="en-US" sz="1200" u="none" cap="none" strike="noStrike">
                          <a:solidFill>
                            <a:schemeClr val="dk1"/>
                          </a:solidFill>
                        </a:rPr>
                        <a:t>Befunde an der Iris</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0000FF"/>
                          </a:solidFill>
                        </a:rPr>
                        <a:t>Keine</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lang="en-US" sz="1200">
                          <a:solidFill>
                            <a:srgbClr val="0000FF"/>
                          </a:solidFill>
                        </a:rPr>
                        <a:t>Radiär, mittlere Peripherie</a:t>
                      </a:r>
                      <a:r>
                        <a:rPr b="0" lang="en-US" sz="1200" u="none" cap="none" strike="noStrike">
                          <a:solidFill>
                            <a:srgbClr val="0000FF"/>
                          </a:solidFill>
                        </a:rPr>
                        <a:t>e TID; konkave Wölbung</a:t>
                      </a:r>
                      <a:endParaRPr/>
                    </a:p>
                  </a:txBody>
                  <a:tcPr marT="45725" marB="45725" marR="91450" marL="91450" anchor="ctr">
                    <a:solidFill>
                      <a:srgbClr val="FFFF47"/>
                    </a:solidFill>
                  </a:tcPr>
                </a:tc>
              </a:tr>
              <a:tr h="370850">
                <a:tc>
                  <a:txBody>
                    <a:bodyPr/>
                    <a:lstStyle/>
                    <a:p>
                      <a:pPr indent="0" lvl="0" marL="0" marR="0" rtl="0" algn="ctr">
                        <a:spcBef>
                          <a:spcPts val="0"/>
                        </a:spcBef>
                        <a:spcAft>
                          <a:spcPts val="0"/>
                        </a:spcAft>
                        <a:buNone/>
                      </a:pPr>
                      <a:r>
                        <a:rPr b="1" lang="en-US" sz="1200" u="none" cap="none" strike="noStrike">
                          <a:solidFill>
                            <a:schemeClr val="dk1"/>
                          </a:solidFill>
                        </a:rPr>
                        <a:t>Befunde an der Linse</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FFFF47"/>
                          </a:solidFill>
                        </a:rPr>
                        <a:t>Keine</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FFFF47"/>
                          </a:solidFill>
                        </a:rPr>
                        <a:t>Scheie-Streifen</a:t>
                      </a:r>
                      <a:endParaRPr b="0" sz="1600" u="none" cap="none" strike="noStrike">
                        <a:solidFill>
                          <a:srgbClr val="FFFF47"/>
                        </a:solidFill>
                      </a:endParaRPr>
                    </a:p>
                  </a:txBody>
                  <a:tcPr marT="45725" marB="45725" marR="91450" marL="91450" anchor="ctr">
                    <a:solidFill>
                      <a:srgbClr val="FFFF47"/>
                    </a:solidFill>
                  </a:tcPr>
                </a:tc>
              </a:tr>
            </a:tbl>
          </a:graphicData>
        </a:graphic>
      </p:graphicFrame>
      <p:graphicFrame>
        <p:nvGraphicFramePr>
          <p:cNvPr id="2149" name="Google Shape;2149;p175"/>
          <p:cNvGraphicFramePr/>
          <p:nvPr/>
        </p:nvGraphicFramePr>
        <p:xfrm>
          <a:off x="229593" y="1981201"/>
          <a:ext cx="3000000" cy="3000000"/>
        </p:xfrm>
        <a:graphic>
          <a:graphicData uri="http://schemas.openxmlformats.org/drawingml/2006/table">
            <a:tbl>
              <a:tblPr bandRow="1" firstRow="1">
                <a:noFill/>
                <a:tableStyleId>{5F2907C9-6ACA-4F95-B2FA-3E911253BBE3}</a:tableStyleId>
              </a:tblPr>
              <a:tblGrid>
                <a:gridCol w="2920225"/>
                <a:gridCol w="2920225"/>
                <a:gridCol w="2920225"/>
              </a:tblGrid>
              <a:tr h="534875">
                <a:tc>
                  <a:txBody>
                    <a:bodyPr/>
                    <a:lstStyle/>
                    <a:p>
                      <a:pPr indent="0" lvl="0" marL="0" marR="0" rtl="0" algn="ctr">
                        <a:spcBef>
                          <a:spcPts val="0"/>
                        </a:spcBef>
                        <a:spcAft>
                          <a:spcPts val="0"/>
                        </a:spcAft>
                        <a:buNone/>
                      </a:pPr>
                      <a:r>
                        <a:rPr i="1" lang="en-US" sz="1200" u="none" cap="none" strike="noStrike">
                          <a:solidFill>
                            <a:schemeClr val="dk1"/>
                          </a:solidFill>
                        </a:rPr>
                        <a:t>Merkmale</a:t>
                      </a:r>
                      <a:endParaRPr/>
                    </a:p>
                  </a:txBody>
                  <a:tcPr marT="45725" marB="45725" marR="91450" marL="91450" anchor="ctr">
                    <a:solidFill>
                      <a:srgbClr val="00B0F0"/>
                    </a:solidFill>
                  </a:tcPr>
                </a:tc>
                <a:tc>
                  <a:txBody>
                    <a:bodyPr/>
                    <a:lstStyle/>
                    <a:p>
                      <a:pPr indent="0" lvl="0" marL="0" marR="0" rtl="0" algn="ctr">
                        <a:spcBef>
                          <a:spcPts val="0"/>
                        </a:spcBef>
                        <a:spcAft>
                          <a:spcPts val="0"/>
                        </a:spcAft>
                        <a:buNone/>
                      </a:pPr>
                      <a:r>
                        <a:rPr lang="en-US" sz="1200" u="none" cap="none" strike="noStrike">
                          <a:solidFill>
                            <a:schemeClr val="lt1"/>
                          </a:solidFill>
                        </a:rPr>
                        <a:t>Posner-Schlossman</a:t>
                      </a:r>
                      <a:endParaRPr sz="1800" u="none" cap="none" strike="noStrike">
                        <a:solidFill>
                          <a:schemeClr val="lt1"/>
                        </a:solidFill>
                      </a:endParaRPr>
                    </a:p>
                  </a:txBody>
                  <a:tcPr marT="45725" marB="45725" marR="91450" marL="91450" anchor="ctr">
                    <a:solidFill>
                      <a:srgbClr val="00B0F0"/>
                    </a:solidFill>
                  </a:tcPr>
                </a:tc>
                <a:tc>
                  <a:txBody>
                    <a:bodyPr/>
                    <a:lstStyle/>
                    <a:p>
                      <a:pPr indent="0" lvl="0" marL="0" marR="0" rtl="0" algn="ctr">
                        <a:spcBef>
                          <a:spcPts val="0"/>
                        </a:spcBef>
                        <a:spcAft>
                          <a:spcPts val="0"/>
                        </a:spcAft>
                        <a:buNone/>
                      </a:pPr>
                      <a:r>
                        <a:rPr lang="en-US" sz="1200"/>
                        <a:t>Pigmentdispersion</a:t>
                      </a:r>
                      <a:endParaRPr/>
                    </a:p>
                  </a:txBody>
                  <a:tcPr marT="45725" marB="45725" marR="91450" marL="91450" anchor="ctr">
                    <a:solidFill>
                      <a:srgbClr val="00B0F0"/>
                    </a:solidFill>
                  </a:tcPr>
                </a:tc>
              </a:tr>
            </a:tbl>
          </a:graphicData>
        </a:graphic>
      </p:graphicFrame>
      <p:sp>
        <p:nvSpPr>
          <p:cNvPr id="2150" name="Google Shape;2150;p175"/>
          <p:cNvSpPr/>
          <p:nvPr/>
        </p:nvSpPr>
        <p:spPr>
          <a:xfrm>
            <a:off x="197500" y="1958475"/>
            <a:ext cx="8767200" cy="3968700"/>
          </a:xfrm>
          <a:prstGeom prst="rect">
            <a:avLst/>
          </a:prstGeom>
          <a:noFill/>
          <a:ln cap="flat" cmpd="sng" w="3175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151" name="Google Shape;2151;p175"/>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Q</a:t>
            </a:r>
            <a:endParaRPr/>
          </a:p>
        </p:txBody>
      </p:sp>
      <p:sp>
        <p:nvSpPr>
          <p:cNvPr id="2152" name="Google Shape;2152;p175"/>
          <p:cNvSpPr txBox="1"/>
          <p:nvPr/>
        </p:nvSpPr>
        <p:spPr>
          <a:xfrm>
            <a:off x="4485975" y="5588700"/>
            <a:ext cx="3204600" cy="210300"/>
          </a:xfrm>
          <a:prstGeom prst="rect">
            <a:avLst/>
          </a:prstGeom>
          <a:no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i="1" lang="en-US" sz="1200">
                <a:solidFill>
                  <a:srgbClr val="0000FF"/>
                </a:solidFill>
                <a:latin typeface="Arial"/>
                <a:ea typeface="Arial"/>
                <a:cs typeface="Arial"/>
                <a:sym typeface="Arial"/>
              </a:rPr>
              <a:t>?                                                ?</a:t>
            </a:r>
            <a:endParaRPr/>
          </a:p>
        </p:txBody>
      </p:sp>
    </p:spTree>
  </p:cSld>
  <p:clrMapOvr>
    <a:masterClrMapping/>
  </p:clrMapOvr>
</p:sld>
</file>

<file path=ppt/slides/slide1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6" name="Shape 2156"/>
        <p:cNvGrpSpPr/>
        <p:nvPr/>
      </p:nvGrpSpPr>
      <p:grpSpPr>
        <a:xfrm>
          <a:off x="0" y="0"/>
          <a:ext cx="0" cy="0"/>
          <a:chOff x="0" y="0"/>
          <a:chExt cx="0" cy="0"/>
        </a:xfrm>
      </p:grpSpPr>
      <p:sp>
        <p:nvSpPr>
          <p:cNvPr id="2157" name="Google Shape;2157;p176"/>
          <p:cNvSpPr txBox="1"/>
          <p:nvPr/>
        </p:nvSpPr>
        <p:spPr>
          <a:xfrm>
            <a:off x="4626608" y="1981201"/>
            <a:ext cx="2571538" cy="430887"/>
          </a:xfrm>
          <a:prstGeom prst="rect">
            <a:avLst/>
          </a:prstGeom>
          <a:no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lang="en-US" sz="1200">
                <a:solidFill>
                  <a:srgbClr val="0000FF"/>
                </a:solidFill>
                <a:latin typeface="Arial"/>
                <a:ea typeface="Arial"/>
                <a:cs typeface="Arial"/>
                <a:sym typeface="Arial"/>
              </a:rPr>
              <a:t>Nichtgranulomatös</a:t>
            </a:r>
            <a:endParaRPr sz="2200">
              <a:solidFill>
                <a:srgbClr val="0000FF"/>
              </a:solidFill>
              <a:latin typeface="Arial"/>
              <a:ea typeface="Arial"/>
              <a:cs typeface="Arial"/>
              <a:sym typeface="Arial"/>
            </a:endParaRPr>
          </a:p>
        </p:txBody>
      </p:sp>
      <p:sp>
        <p:nvSpPr>
          <p:cNvPr id="2158" name="Google Shape;2158;p176"/>
          <p:cNvSpPr txBox="1"/>
          <p:nvPr/>
        </p:nvSpPr>
        <p:spPr>
          <a:xfrm>
            <a:off x="178257" y="990443"/>
            <a:ext cx="8786511" cy="923330"/>
          </a:xfrm>
          <a:prstGeom prst="rect">
            <a:avLst/>
          </a:prstGeom>
          <a:solidFill>
            <a:srgbClr val="C8C860"/>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i="1" lang="en-US" sz="1200">
                <a:solidFill>
                  <a:srgbClr val="0000FF"/>
                </a:solidFill>
                <a:latin typeface="Arial"/>
                <a:ea typeface="Arial"/>
                <a:cs typeface="Arial"/>
                <a:sym typeface="Arial"/>
              </a:rPr>
              <a:t>Das Bild eines jungen Erwachsenen mit episodischen einseitigen Schmerzen, verschwommenem Sehen und Halos sowie deutlich erhöhtem Augeninnendruck sollte an eine andere Erkrankung denken lassen – welche ist das?</a:t>
            </a:r>
            <a:endParaRPr/>
          </a:p>
          <a:p>
            <a:pPr indent="0" lvl="0" marL="0" marR="0" rtl="0" algn="l">
              <a:spcBef>
                <a:spcPts val="0"/>
              </a:spcBef>
              <a:spcAft>
                <a:spcPts val="0"/>
              </a:spcAft>
              <a:buNone/>
            </a:pPr>
            <a:r>
              <a:rPr b="1" lang="en-US" sz="1200">
                <a:solidFill>
                  <a:srgbClr val="0000FF"/>
                </a:solidFill>
                <a:latin typeface="Arial"/>
                <a:ea typeface="Arial"/>
                <a:cs typeface="Arial"/>
                <a:sym typeface="Arial"/>
              </a:rPr>
              <a:t>Das Posner-Schlossman-Syndrom</a:t>
            </a:r>
            <a:r>
              <a:rPr lang="en-US" sz="1200">
                <a:solidFill>
                  <a:srgbClr val="0000FF"/>
                </a:solidFill>
                <a:latin typeface="Arial"/>
                <a:ea typeface="Arial"/>
                <a:cs typeface="Arial"/>
                <a:sym typeface="Arial"/>
              </a:rPr>
              <a:t>. Vergleichen und kontrastieren wir also beide:</a:t>
            </a:r>
            <a:endParaRPr b="1" sz="1800">
              <a:solidFill>
                <a:srgbClr val="0000FF"/>
              </a:solidFill>
              <a:latin typeface="Arial"/>
              <a:ea typeface="Arial"/>
              <a:cs typeface="Arial"/>
              <a:sym typeface="Arial"/>
            </a:endParaRPr>
          </a:p>
        </p:txBody>
      </p:sp>
      <p:graphicFrame>
        <p:nvGraphicFramePr>
          <p:cNvPr id="2159" name="Google Shape;2159;p176"/>
          <p:cNvGraphicFramePr/>
          <p:nvPr/>
        </p:nvGraphicFramePr>
        <p:xfrm>
          <a:off x="243618" y="2518533"/>
          <a:ext cx="3000000" cy="3000000"/>
        </p:xfrm>
        <a:graphic>
          <a:graphicData uri="http://schemas.openxmlformats.org/drawingml/2006/table">
            <a:tbl>
              <a:tblPr bandRow="1" firstRow="1">
                <a:noFill/>
                <a:tableStyleId>{5F2907C9-6ACA-4F95-B2FA-3E911253BBE3}</a:tableStyleId>
              </a:tblPr>
              <a:tblGrid>
                <a:gridCol w="2907050"/>
                <a:gridCol w="2907050"/>
                <a:gridCol w="2907050"/>
              </a:tblGrid>
              <a:tr h="370850">
                <a:tc>
                  <a:txBody>
                    <a:bodyPr/>
                    <a:lstStyle/>
                    <a:p>
                      <a:pPr indent="0" lvl="0" marL="0" marR="0" rtl="0" algn="ctr">
                        <a:spcBef>
                          <a:spcPts val="0"/>
                        </a:spcBef>
                        <a:spcAft>
                          <a:spcPts val="0"/>
                        </a:spcAft>
                        <a:buNone/>
                      </a:pPr>
                      <a:r>
                        <a:rPr b="1" lang="en-US" sz="1200" u="none" cap="none" strike="noStrike">
                          <a:solidFill>
                            <a:schemeClr val="dk1"/>
                          </a:solidFill>
                        </a:rPr>
                        <a:t>Geschlechtsprävalenz</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0000FF"/>
                          </a:solidFill>
                        </a:rPr>
                        <a:t>Keine</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0000FF"/>
                          </a:solidFill>
                        </a:rPr>
                        <a:t>Männlich</a:t>
                      </a:r>
                      <a:endParaRPr/>
                    </a:p>
                  </a:txBody>
                  <a:tcPr marT="45725" marB="45725" marR="91450" marL="91450" anchor="ctr">
                    <a:solidFill>
                      <a:srgbClr val="FFFF47"/>
                    </a:solidFill>
                  </a:tcPr>
                </a:tc>
              </a:tr>
              <a:tr h="370850">
                <a:tc>
                  <a:txBody>
                    <a:bodyPr/>
                    <a:lstStyle/>
                    <a:p>
                      <a:pPr indent="0" lvl="0" marL="0" marR="0" rtl="0" algn="ctr">
                        <a:spcBef>
                          <a:spcPts val="0"/>
                        </a:spcBef>
                        <a:spcAft>
                          <a:spcPts val="0"/>
                        </a:spcAft>
                        <a:buNone/>
                      </a:pPr>
                      <a:r>
                        <a:rPr b="1" lang="en-US" sz="1200" u="none" cap="none" strike="noStrike">
                          <a:solidFill>
                            <a:schemeClr val="dk1"/>
                          </a:solidFill>
                        </a:rPr>
                        <a:t>Refraktionsstatus</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0000FF"/>
                          </a:solidFill>
                        </a:rPr>
                        <a:t>Keine Tendenz</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0000FF"/>
                          </a:solidFill>
                        </a:rPr>
                        <a:t>Kurzsichtig</a:t>
                      </a:r>
                      <a:endParaRPr/>
                    </a:p>
                  </a:txBody>
                  <a:tcPr marT="45725" marB="45725" marR="91450" marL="91450" anchor="ctr">
                    <a:solidFill>
                      <a:srgbClr val="FFFF47"/>
                    </a:solidFill>
                  </a:tcPr>
                </a:tc>
              </a:tr>
              <a:tr h="370850">
                <a:tc>
                  <a:txBody>
                    <a:bodyPr/>
                    <a:lstStyle/>
                    <a:p>
                      <a:pPr indent="0" lvl="0" marL="0" marR="0" rtl="0" algn="ctr">
                        <a:spcBef>
                          <a:spcPts val="0"/>
                        </a:spcBef>
                        <a:spcAft>
                          <a:spcPts val="0"/>
                        </a:spcAft>
                        <a:buNone/>
                      </a:pPr>
                      <a:r>
                        <a:rPr b="1" lang="en-US" sz="1200" u="none" cap="none" strike="noStrike">
                          <a:solidFill>
                            <a:schemeClr val="dk1"/>
                          </a:solidFill>
                        </a:rPr>
                        <a:t>Auslösende Faktoren</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0000FF"/>
                          </a:solidFill>
                        </a:rPr>
                        <a:t>Keine</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0000FF"/>
                          </a:solidFill>
                        </a:rPr>
                        <a:t>Körperliche Anstrengung; emotionales Ereignis</a:t>
                      </a:r>
                      <a:endParaRPr/>
                    </a:p>
                  </a:txBody>
                  <a:tcPr marT="45725" marB="45725" marR="91450" marL="91450" anchor="ctr">
                    <a:solidFill>
                      <a:srgbClr val="FFFF47"/>
                    </a:solidFill>
                  </a:tcPr>
                </a:tc>
              </a:tr>
              <a:tr h="370850">
                <a:tc>
                  <a:txBody>
                    <a:bodyPr/>
                    <a:lstStyle/>
                    <a:p>
                      <a:pPr indent="0" lvl="0" marL="0" marR="0" rtl="0" algn="ctr">
                        <a:spcBef>
                          <a:spcPts val="0"/>
                        </a:spcBef>
                        <a:spcAft>
                          <a:spcPts val="0"/>
                        </a:spcAft>
                        <a:buNone/>
                      </a:pPr>
                      <a:r>
                        <a:rPr b="1" lang="en-US" sz="1200" u="none" cap="none" strike="noStrike">
                          <a:solidFill>
                            <a:schemeClr val="dk1"/>
                          </a:solidFill>
                        </a:rPr>
                        <a:t>Endothelbefunde</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0000FF"/>
                          </a:solidFill>
                        </a:rPr>
                        <a:t>KP</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0000FF"/>
                          </a:solidFill>
                        </a:rPr>
                        <a:t>Krukenberg-Spindel</a:t>
                      </a:r>
                      <a:endParaRPr/>
                    </a:p>
                  </a:txBody>
                  <a:tcPr marT="45725" marB="45725" marR="91450" marL="91450" anchor="ctr">
                    <a:solidFill>
                      <a:srgbClr val="FFFF47"/>
                    </a:solidFill>
                  </a:tcPr>
                </a:tc>
              </a:tr>
              <a:tr h="370850">
                <a:tc>
                  <a:txBody>
                    <a:bodyPr/>
                    <a:lstStyle/>
                    <a:p>
                      <a:pPr indent="0" lvl="0" marL="0" marR="0" rtl="0" algn="ctr">
                        <a:spcBef>
                          <a:spcPts val="0"/>
                        </a:spcBef>
                        <a:spcAft>
                          <a:spcPts val="0"/>
                        </a:spcAft>
                        <a:buNone/>
                      </a:pPr>
                      <a:r>
                        <a:rPr b="1" lang="en-US" sz="1200"/>
                        <a:t>VK-</a:t>
                      </a:r>
                      <a:r>
                        <a:rPr b="1" lang="en-US" sz="1200" u="none" cap="none" strike="noStrike">
                          <a:solidFill>
                            <a:schemeClr val="dk1"/>
                          </a:solidFill>
                        </a:rPr>
                        <a:t>Befunde</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lang="en-US" sz="1200">
                          <a:solidFill>
                            <a:srgbClr val="0000FF"/>
                          </a:solidFill>
                        </a:rPr>
                        <a:t>Zellen</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0000FF"/>
                          </a:solidFill>
                        </a:rPr>
                        <a:t>Pigment</a:t>
                      </a:r>
                      <a:endParaRPr/>
                    </a:p>
                  </a:txBody>
                  <a:tcPr marT="45725" marB="45725" marR="91450" marL="91450" anchor="ctr">
                    <a:solidFill>
                      <a:srgbClr val="FFFF47"/>
                    </a:solidFill>
                  </a:tcPr>
                </a:tc>
              </a:tr>
              <a:tr h="370850">
                <a:tc>
                  <a:txBody>
                    <a:bodyPr/>
                    <a:lstStyle/>
                    <a:p>
                      <a:pPr indent="0" lvl="0" marL="0" marR="0" rtl="0" algn="ctr">
                        <a:spcBef>
                          <a:spcPts val="0"/>
                        </a:spcBef>
                        <a:spcAft>
                          <a:spcPts val="0"/>
                        </a:spcAft>
                        <a:buNone/>
                      </a:pPr>
                      <a:r>
                        <a:rPr b="1" lang="en-US" sz="1200" u="none" cap="none" strike="noStrike">
                          <a:solidFill>
                            <a:schemeClr val="dk1"/>
                          </a:solidFill>
                        </a:rPr>
                        <a:t>Gonioskopische Befunde</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0000FF"/>
                          </a:solidFill>
                        </a:rPr>
                        <a:t>Möglicherweise „KP“</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lang="en-US" sz="1200">
                          <a:solidFill>
                            <a:srgbClr val="0000FF"/>
                          </a:solidFill>
                        </a:rPr>
                        <a:t>Starke Pigmentierung des Trabekelmaschenwerks</a:t>
                      </a:r>
                      <a:r>
                        <a:rPr b="0" lang="en-US" sz="1200" u="none" cap="none" strike="noStrike">
                          <a:solidFill>
                            <a:srgbClr val="0000FF"/>
                          </a:solidFill>
                        </a:rPr>
                        <a:t>; +/- Sampaolesi-Linie</a:t>
                      </a:r>
                      <a:endParaRPr/>
                    </a:p>
                  </a:txBody>
                  <a:tcPr marT="45725" marB="45725" marR="91450" marL="91450" anchor="ctr">
                    <a:solidFill>
                      <a:srgbClr val="FFFF47"/>
                    </a:solidFill>
                  </a:tcPr>
                </a:tc>
              </a:tr>
              <a:tr h="370850">
                <a:tc>
                  <a:txBody>
                    <a:bodyPr/>
                    <a:lstStyle/>
                    <a:p>
                      <a:pPr indent="0" lvl="0" marL="0" marR="0" rtl="0" algn="ctr">
                        <a:spcBef>
                          <a:spcPts val="0"/>
                        </a:spcBef>
                        <a:spcAft>
                          <a:spcPts val="0"/>
                        </a:spcAft>
                        <a:buNone/>
                      </a:pPr>
                      <a:r>
                        <a:rPr b="1" lang="en-US" sz="1200" u="none" cap="none" strike="noStrike">
                          <a:solidFill>
                            <a:schemeClr val="dk1"/>
                          </a:solidFill>
                        </a:rPr>
                        <a:t>Befunde an der Iris</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0000FF"/>
                          </a:solidFill>
                        </a:rPr>
                        <a:t>Keine</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lang="en-US" sz="1200">
                          <a:solidFill>
                            <a:srgbClr val="0000FF"/>
                          </a:solidFill>
                        </a:rPr>
                        <a:t>Radiär, mittlere Peripherie</a:t>
                      </a:r>
                      <a:r>
                        <a:rPr b="0" lang="en-US" sz="1200" u="none" cap="none" strike="noStrike">
                          <a:solidFill>
                            <a:srgbClr val="0000FF"/>
                          </a:solidFill>
                        </a:rPr>
                        <a:t>e TID; konkave Wölbung</a:t>
                      </a:r>
                      <a:endParaRPr/>
                    </a:p>
                  </a:txBody>
                  <a:tcPr marT="45725" marB="45725" marR="91450" marL="91450" anchor="ctr">
                    <a:solidFill>
                      <a:srgbClr val="FFFF47"/>
                    </a:solidFill>
                  </a:tcPr>
                </a:tc>
              </a:tr>
              <a:tr h="370850">
                <a:tc>
                  <a:txBody>
                    <a:bodyPr/>
                    <a:lstStyle/>
                    <a:p>
                      <a:pPr indent="0" lvl="0" marL="0" marR="0" rtl="0" algn="ctr">
                        <a:spcBef>
                          <a:spcPts val="0"/>
                        </a:spcBef>
                        <a:spcAft>
                          <a:spcPts val="0"/>
                        </a:spcAft>
                        <a:buNone/>
                      </a:pPr>
                      <a:r>
                        <a:rPr b="1" lang="en-US" sz="1200" u="none" cap="none" strike="noStrike">
                          <a:solidFill>
                            <a:schemeClr val="dk1"/>
                          </a:solidFill>
                        </a:rPr>
                        <a:t>Befunde der Linse</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0000FF"/>
                          </a:solidFill>
                        </a:rPr>
                        <a:t>Keine</a:t>
                      </a:r>
                      <a:endParaRPr/>
                    </a:p>
                  </a:txBody>
                  <a:tcPr marT="45725" marB="45725" marR="91450" marL="91450" anchor="ctr">
                    <a:solidFill>
                      <a:srgbClr val="FFFF47"/>
                    </a:solidFill>
                  </a:tcPr>
                </a:tc>
                <a:tc>
                  <a:txBody>
                    <a:bodyPr/>
                    <a:lstStyle/>
                    <a:p>
                      <a:pPr indent="0" lvl="0" marL="0" marR="0" rtl="0" algn="ctr">
                        <a:spcBef>
                          <a:spcPts val="0"/>
                        </a:spcBef>
                        <a:spcAft>
                          <a:spcPts val="0"/>
                        </a:spcAft>
                        <a:buNone/>
                      </a:pPr>
                      <a:r>
                        <a:rPr b="0" lang="en-US" sz="1200" u="none" cap="none" strike="noStrike">
                          <a:solidFill>
                            <a:srgbClr val="0000FF"/>
                          </a:solidFill>
                        </a:rPr>
                        <a:t>Scheie-Streifen (Zentmayer-Linie)</a:t>
                      </a:r>
                      <a:endParaRPr b="0" sz="1600" u="none" cap="none" strike="noStrike">
                        <a:solidFill>
                          <a:srgbClr val="0000FF"/>
                        </a:solidFill>
                      </a:endParaRPr>
                    </a:p>
                  </a:txBody>
                  <a:tcPr marT="45725" marB="45725" marR="91450" marL="91450" anchor="ctr">
                    <a:solidFill>
                      <a:srgbClr val="FFFF47"/>
                    </a:solidFill>
                  </a:tcPr>
                </a:tc>
              </a:tr>
            </a:tbl>
          </a:graphicData>
        </a:graphic>
      </p:graphicFrame>
      <p:graphicFrame>
        <p:nvGraphicFramePr>
          <p:cNvPr id="2160" name="Google Shape;2160;p176"/>
          <p:cNvGraphicFramePr/>
          <p:nvPr/>
        </p:nvGraphicFramePr>
        <p:xfrm>
          <a:off x="229593" y="1981201"/>
          <a:ext cx="3000000" cy="3000000"/>
        </p:xfrm>
        <a:graphic>
          <a:graphicData uri="http://schemas.openxmlformats.org/drawingml/2006/table">
            <a:tbl>
              <a:tblPr bandRow="1" firstRow="1">
                <a:noFill/>
                <a:tableStyleId>{5F2907C9-6ACA-4F95-B2FA-3E911253BBE3}</a:tableStyleId>
              </a:tblPr>
              <a:tblGrid>
                <a:gridCol w="2920225"/>
                <a:gridCol w="2920225"/>
                <a:gridCol w="2920225"/>
              </a:tblGrid>
              <a:tr h="534875">
                <a:tc>
                  <a:txBody>
                    <a:bodyPr/>
                    <a:lstStyle/>
                    <a:p>
                      <a:pPr indent="0" lvl="0" marL="0" marR="0" rtl="0" algn="ctr">
                        <a:spcBef>
                          <a:spcPts val="0"/>
                        </a:spcBef>
                        <a:spcAft>
                          <a:spcPts val="0"/>
                        </a:spcAft>
                        <a:buNone/>
                      </a:pPr>
                      <a:r>
                        <a:rPr i="1" lang="en-US" sz="1200" u="none" cap="none" strike="noStrike">
                          <a:solidFill>
                            <a:schemeClr val="dk1"/>
                          </a:solidFill>
                        </a:rPr>
                        <a:t>Merkmale</a:t>
                      </a:r>
                      <a:endParaRPr/>
                    </a:p>
                  </a:txBody>
                  <a:tcPr marT="45725" marB="45725" marR="91450" marL="91450" anchor="ctr">
                    <a:solidFill>
                      <a:srgbClr val="00B0F0"/>
                    </a:solidFill>
                  </a:tcPr>
                </a:tc>
                <a:tc>
                  <a:txBody>
                    <a:bodyPr/>
                    <a:lstStyle/>
                    <a:p>
                      <a:pPr indent="0" lvl="0" marL="0" marR="0" rtl="0" algn="ctr">
                        <a:spcBef>
                          <a:spcPts val="0"/>
                        </a:spcBef>
                        <a:spcAft>
                          <a:spcPts val="0"/>
                        </a:spcAft>
                        <a:buNone/>
                      </a:pPr>
                      <a:r>
                        <a:rPr lang="en-US" sz="1200" u="none" cap="none" strike="noStrike">
                          <a:solidFill>
                            <a:schemeClr val="lt1"/>
                          </a:solidFill>
                        </a:rPr>
                        <a:t>Posner-Schlossman</a:t>
                      </a:r>
                      <a:endParaRPr sz="1800" u="none" cap="none" strike="noStrike">
                        <a:solidFill>
                          <a:schemeClr val="lt1"/>
                        </a:solidFill>
                      </a:endParaRPr>
                    </a:p>
                  </a:txBody>
                  <a:tcPr marT="45725" marB="45725" marR="91450" marL="91450" anchor="ctr">
                    <a:solidFill>
                      <a:srgbClr val="00B0F0"/>
                    </a:solidFill>
                  </a:tcPr>
                </a:tc>
                <a:tc>
                  <a:txBody>
                    <a:bodyPr/>
                    <a:lstStyle/>
                    <a:p>
                      <a:pPr indent="0" lvl="0" marL="0" marR="0" rtl="0" algn="ctr">
                        <a:spcBef>
                          <a:spcPts val="0"/>
                        </a:spcBef>
                        <a:spcAft>
                          <a:spcPts val="0"/>
                        </a:spcAft>
                        <a:buNone/>
                      </a:pPr>
                      <a:r>
                        <a:rPr lang="en-US" sz="1200" u="none" cap="none" strike="noStrike"/>
                        <a:t>Pigmentdispersion</a:t>
                      </a:r>
                      <a:endParaRPr/>
                    </a:p>
                  </a:txBody>
                  <a:tcPr marT="45725" marB="45725" marR="91450" marL="91450" anchor="ctr">
                    <a:solidFill>
                      <a:srgbClr val="00B0F0"/>
                    </a:solidFill>
                  </a:tcPr>
                </a:tc>
              </a:tr>
            </a:tbl>
          </a:graphicData>
        </a:graphic>
      </p:graphicFrame>
      <p:sp>
        <p:nvSpPr>
          <p:cNvPr id="2161" name="Google Shape;2161;p176"/>
          <p:cNvSpPr/>
          <p:nvPr/>
        </p:nvSpPr>
        <p:spPr>
          <a:xfrm>
            <a:off x="197500" y="1958475"/>
            <a:ext cx="8767200" cy="3968700"/>
          </a:xfrm>
          <a:prstGeom prst="rect">
            <a:avLst/>
          </a:prstGeom>
          <a:noFill/>
          <a:ln cap="flat" cmpd="sng" w="3175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162" name="Google Shape;2162;p176"/>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A</a:t>
            </a:r>
            <a:endParaRPr/>
          </a:p>
        </p:txBody>
      </p:sp>
    </p:spTree>
  </p:cSld>
  <p:clrMapOvr>
    <a:masterClrMapping/>
  </p:clrMapOvr>
</p:sld>
</file>

<file path=ppt/slides/slide1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6" name="Shape 2166"/>
        <p:cNvGrpSpPr/>
        <p:nvPr/>
      </p:nvGrpSpPr>
      <p:grpSpPr>
        <a:xfrm>
          <a:off x="0" y="0"/>
          <a:ext cx="0" cy="0"/>
          <a:chOff x="0" y="0"/>
          <a:chExt cx="0" cy="0"/>
        </a:xfrm>
      </p:grpSpPr>
      <p:sp>
        <p:nvSpPr>
          <p:cNvPr id="2167" name="Google Shape;2167;p177"/>
          <p:cNvSpPr/>
          <p:nvPr/>
        </p:nvSpPr>
        <p:spPr>
          <a:xfrm>
            <a:off x="7620000" y="990600"/>
            <a:ext cx="1524000" cy="838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chemeClr val="dk1"/>
              </a:buClr>
              <a:buSzPts val="1800"/>
              <a:buFont typeface="Noto Sans Symbols"/>
              <a:buNone/>
            </a:pPr>
            <a:r>
              <a:t/>
            </a:r>
            <a:endParaRPr sz="1800">
              <a:solidFill>
                <a:schemeClr val="dk1"/>
              </a:solidFill>
              <a:latin typeface="Arial"/>
              <a:ea typeface="Arial"/>
              <a:cs typeface="Arial"/>
              <a:sym typeface="Arial"/>
            </a:endParaRPr>
          </a:p>
        </p:txBody>
      </p:sp>
      <p:sp>
        <p:nvSpPr>
          <p:cNvPr id="2168" name="Google Shape;2168;p177"/>
          <p:cNvSpPr txBox="1"/>
          <p:nvPr>
            <p:ph type="title"/>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rtl="0" algn="l">
              <a:spcBef>
                <a:spcPts val="0"/>
              </a:spcBef>
              <a:spcAft>
                <a:spcPts val="0"/>
              </a:spcAft>
              <a:buNone/>
            </a:pPr>
            <a:r>
              <a:rPr lang="en-US" sz="1800"/>
              <a:t>F</a:t>
            </a:r>
            <a:endParaRPr/>
          </a:p>
        </p:txBody>
      </p:sp>
      <p:sp>
        <p:nvSpPr>
          <p:cNvPr id="2169" name="Google Shape;2169;p177"/>
          <p:cNvSpPr txBox="1"/>
          <p:nvPr>
            <p:ph idx="1" type="body"/>
          </p:nvPr>
        </p:nvSpPr>
        <p:spPr>
          <a:xfrm>
            <a:off x="457200" y="1139825"/>
            <a:ext cx="8610600" cy="5413375"/>
          </a:xfrm>
          <a:prstGeom prst="rect">
            <a:avLst/>
          </a:prstGeom>
          <a:noFill/>
          <a:ln>
            <a:noFill/>
          </a:ln>
        </p:spPr>
        <p:txBody>
          <a:bodyPr anchorCtr="0" anchor="t" bIns="12700" lIns="25400" spcFirstLastPara="1" rIns="25400" wrap="square" tIns="12700">
            <a:noAutofit/>
          </a:bodyPr>
          <a:lstStyle/>
          <a:p>
            <a:pPr indent="-342900" lvl="0" marL="342900" rtl="0" algn="l">
              <a:spcBef>
                <a:spcPts val="0"/>
              </a:spcBef>
              <a:spcAft>
                <a:spcPts val="0"/>
              </a:spcAft>
              <a:buSzPts val="840"/>
              <a:buChar char="●"/>
            </a:pPr>
            <a:r>
              <a:rPr lang="en-US" sz="1200"/>
              <a:t>Welchen Rang nimmt das </a:t>
            </a:r>
            <a:r>
              <a:rPr lang="en-US" sz="1200"/>
              <a:t>PEX</a:t>
            </a:r>
            <a:r>
              <a:rPr lang="en-US" sz="1200"/>
              <a:t> unter den Ursachen des sekundären Offenwinkelglaukoms ein?</a:t>
            </a:r>
            <a:endParaRPr/>
          </a:p>
        </p:txBody>
      </p:sp>
      <p:sp>
        <p:nvSpPr>
          <p:cNvPr id="2170" name="Google Shape;2170;p177"/>
          <p:cNvSpPr txBox="1"/>
          <p:nvPr/>
        </p:nvSpPr>
        <p:spPr>
          <a:xfrm>
            <a:off x="2498725" y="381000"/>
            <a:ext cx="3862500" cy="210300"/>
          </a:xfrm>
          <a:prstGeom prst="rect">
            <a:avLst/>
          </a:prstGeom>
          <a:solidFill>
            <a:schemeClr val="folHlink"/>
          </a:solidFill>
          <a:ln cap="flat" cmpd="sng" w="9525">
            <a:solidFill>
              <a:schemeClr val="lt2"/>
            </a:solidFill>
            <a:prstDash val="solid"/>
            <a:miter lim="8000"/>
            <a:headEnd len="sm" w="sm" type="none"/>
            <a:tailEnd len="sm" w="sm" type="none"/>
          </a:ln>
        </p:spPr>
        <p:txBody>
          <a:bodyPr anchorCtr="0" anchor="t" bIns="12700" lIns="25400" spcFirstLastPara="1" rIns="25400" wrap="square" tIns="12700">
            <a:spAutoFit/>
          </a:bodyPr>
          <a:lstStyle/>
          <a:p>
            <a:pPr indent="0" lvl="0" marL="0" marR="0" rtl="0" algn="l">
              <a:spcBef>
                <a:spcPts val="0"/>
              </a:spcBef>
              <a:spcAft>
                <a:spcPts val="0"/>
              </a:spcAft>
              <a:buClr>
                <a:schemeClr val="dk1"/>
              </a:buClr>
              <a:buSzPts val="1200"/>
              <a:buFont typeface="Noto Sans Symbols"/>
              <a:buNone/>
            </a:pPr>
            <a:r>
              <a:rPr i="1" lang="en-US" sz="1200">
                <a:solidFill>
                  <a:schemeClr val="dk1"/>
                </a:solidFill>
              </a:rPr>
              <a:t>PEX</a:t>
            </a:r>
            <a:r>
              <a:rPr i="1" lang="en-US" sz="1200">
                <a:solidFill>
                  <a:schemeClr val="dk1"/>
                </a:solidFill>
                <a:latin typeface="Arial"/>
                <a:ea typeface="Arial"/>
                <a:cs typeface="Arial"/>
                <a:sym typeface="Arial"/>
              </a:rPr>
              <a:t> und PDS/PG: Kurze Antwort</a:t>
            </a:r>
            <a:endParaRPr/>
          </a:p>
        </p:txBody>
      </p:sp>
      <p:sp>
        <p:nvSpPr>
          <p:cNvPr id="2171" name="Google Shape;2171;p177"/>
          <p:cNvSpPr txBox="1"/>
          <p:nvPr>
            <p:ph idx="12" type="sldNum"/>
          </p:nvPr>
        </p:nvSpPr>
        <p:spPr>
          <a:xfrm>
            <a:off x="6553200" y="624840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Tree>
  </p:cSld>
  <p:clrMapOvr>
    <a:masterClrMapping/>
  </p:clrMapOvr>
</p:sld>
</file>

<file path=ppt/slides/slide1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5" name="Shape 2175"/>
        <p:cNvGrpSpPr/>
        <p:nvPr/>
      </p:nvGrpSpPr>
      <p:grpSpPr>
        <a:xfrm>
          <a:off x="0" y="0"/>
          <a:ext cx="0" cy="0"/>
          <a:chOff x="0" y="0"/>
          <a:chExt cx="0" cy="0"/>
        </a:xfrm>
      </p:grpSpPr>
      <p:sp>
        <p:nvSpPr>
          <p:cNvPr id="2176" name="Google Shape;2176;p178"/>
          <p:cNvSpPr/>
          <p:nvPr/>
        </p:nvSpPr>
        <p:spPr>
          <a:xfrm>
            <a:off x="7620000" y="990600"/>
            <a:ext cx="1524000" cy="838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chemeClr val="dk1"/>
              </a:buClr>
              <a:buSzPts val="1800"/>
              <a:buFont typeface="Noto Sans Symbols"/>
              <a:buNone/>
            </a:pPr>
            <a:r>
              <a:t/>
            </a:r>
            <a:endParaRPr sz="1800">
              <a:solidFill>
                <a:schemeClr val="dk1"/>
              </a:solidFill>
              <a:latin typeface="Arial"/>
              <a:ea typeface="Arial"/>
              <a:cs typeface="Arial"/>
              <a:sym typeface="Arial"/>
            </a:endParaRPr>
          </a:p>
        </p:txBody>
      </p:sp>
      <p:sp>
        <p:nvSpPr>
          <p:cNvPr id="2177" name="Google Shape;2177;p178"/>
          <p:cNvSpPr txBox="1"/>
          <p:nvPr>
            <p:ph type="title"/>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rtl="0" algn="l">
              <a:spcBef>
                <a:spcPts val="0"/>
              </a:spcBef>
              <a:spcAft>
                <a:spcPts val="0"/>
              </a:spcAft>
              <a:buNone/>
            </a:pPr>
            <a:r>
              <a:rPr lang="en-US" sz="1800"/>
              <a:t>A</a:t>
            </a:r>
            <a:endParaRPr/>
          </a:p>
        </p:txBody>
      </p:sp>
      <p:sp>
        <p:nvSpPr>
          <p:cNvPr id="2178" name="Google Shape;2178;p178"/>
          <p:cNvSpPr txBox="1"/>
          <p:nvPr>
            <p:ph idx="1" type="body"/>
          </p:nvPr>
        </p:nvSpPr>
        <p:spPr>
          <a:xfrm>
            <a:off x="457200" y="1139825"/>
            <a:ext cx="8610600" cy="5413375"/>
          </a:xfrm>
          <a:prstGeom prst="rect">
            <a:avLst/>
          </a:prstGeom>
          <a:noFill/>
          <a:ln>
            <a:noFill/>
          </a:ln>
        </p:spPr>
        <p:txBody>
          <a:bodyPr anchorCtr="0" anchor="t" bIns="12700" lIns="25400" spcFirstLastPara="1" rIns="25400" wrap="square" tIns="12700">
            <a:noAutofit/>
          </a:bodyPr>
          <a:lstStyle/>
          <a:p>
            <a:pPr indent="-342900" lvl="0" marL="342900" rtl="0" algn="l">
              <a:spcBef>
                <a:spcPts val="0"/>
              </a:spcBef>
              <a:spcAft>
                <a:spcPts val="0"/>
              </a:spcAft>
              <a:buSzPts val="840"/>
              <a:buChar char="●"/>
            </a:pPr>
            <a:r>
              <a:rPr lang="en-US" sz="1200"/>
              <a:t>Welchen Rang</a:t>
            </a:r>
            <a:r>
              <a:rPr lang="en-US" sz="1200"/>
              <a:t> nimmt das </a:t>
            </a:r>
            <a:r>
              <a:rPr lang="en-US" sz="1200"/>
              <a:t>PEX</a:t>
            </a:r>
            <a:r>
              <a:rPr lang="en-US" sz="1200"/>
              <a:t> unter den Ursachen des sekundären Offenwinkelglaukoms ein?</a:t>
            </a:r>
            <a:r>
              <a:rPr lang="en-US" sz="1200"/>
              <a:t> Nr</a:t>
            </a:r>
            <a:r>
              <a:rPr lang="en-US" sz="1200">
                <a:solidFill>
                  <a:srgbClr val="0000FF"/>
                </a:solidFill>
              </a:rPr>
              <a:t>. 1</a:t>
            </a:r>
            <a:endParaRPr sz="2000"/>
          </a:p>
        </p:txBody>
      </p:sp>
      <p:sp>
        <p:nvSpPr>
          <p:cNvPr id="2179" name="Google Shape;2179;p178"/>
          <p:cNvSpPr txBox="1"/>
          <p:nvPr/>
        </p:nvSpPr>
        <p:spPr>
          <a:xfrm>
            <a:off x="2498725" y="381000"/>
            <a:ext cx="3862500" cy="210300"/>
          </a:xfrm>
          <a:prstGeom prst="rect">
            <a:avLst/>
          </a:prstGeom>
          <a:solidFill>
            <a:schemeClr val="folHlink"/>
          </a:solidFill>
          <a:ln cap="flat" cmpd="sng" w="9525">
            <a:solidFill>
              <a:schemeClr val="lt2"/>
            </a:solidFill>
            <a:prstDash val="solid"/>
            <a:miter lim="8000"/>
            <a:headEnd len="sm" w="sm" type="none"/>
            <a:tailEnd len="sm" w="sm" type="none"/>
          </a:ln>
        </p:spPr>
        <p:txBody>
          <a:bodyPr anchorCtr="0" anchor="t" bIns="12700" lIns="25400" spcFirstLastPara="1" rIns="25400" wrap="square" tIns="12700">
            <a:spAutoFit/>
          </a:bodyPr>
          <a:lstStyle/>
          <a:p>
            <a:pPr indent="0" lvl="0" marL="0" marR="0" rtl="0" algn="l">
              <a:spcBef>
                <a:spcPts val="0"/>
              </a:spcBef>
              <a:spcAft>
                <a:spcPts val="0"/>
              </a:spcAft>
              <a:buClr>
                <a:schemeClr val="dk1"/>
              </a:buClr>
              <a:buSzPts val="1200"/>
              <a:buFont typeface="Noto Sans Symbols"/>
              <a:buNone/>
            </a:pPr>
            <a:r>
              <a:rPr i="1" lang="en-US" sz="1200">
                <a:solidFill>
                  <a:schemeClr val="dk1"/>
                </a:solidFill>
              </a:rPr>
              <a:t>PEX</a:t>
            </a:r>
            <a:r>
              <a:rPr i="1" lang="en-US" sz="1200">
                <a:solidFill>
                  <a:schemeClr val="dk1"/>
                </a:solidFill>
                <a:latin typeface="Arial"/>
                <a:ea typeface="Arial"/>
                <a:cs typeface="Arial"/>
                <a:sym typeface="Arial"/>
              </a:rPr>
              <a:t> und PDS/PG: Kurze Antwort</a:t>
            </a:r>
            <a:endParaRPr/>
          </a:p>
        </p:txBody>
      </p:sp>
      <p:sp>
        <p:nvSpPr>
          <p:cNvPr id="2180" name="Google Shape;2180;p178"/>
          <p:cNvSpPr txBox="1"/>
          <p:nvPr>
            <p:ph idx="12" type="sldNum"/>
          </p:nvPr>
        </p:nvSpPr>
        <p:spPr>
          <a:xfrm>
            <a:off x="6553200" y="624840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Tree>
  </p:cSld>
  <p:clrMapOvr>
    <a:masterClrMapping/>
  </p:clrMapOvr>
</p:sld>
</file>

<file path=ppt/slides/slide1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4" name="Shape 2184"/>
        <p:cNvGrpSpPr/>
        <p:nvPr/>
      </p:nvGrpSpPr>
      <p:grpSpPr>
        <a:xfrm>
          <a:off x="0" y="0"/>
          <a:ext cx="0" cy="0"/>
          <a:chOff x="0" y="0"/>
          <a:chExt cx="0" cy="0"/>
        </a:xfrm>
      </p:grpSpPr>
      <p:sp>
        <p:nvSpPr>
          <p:cNvPr id="2185" name="Google Shape;2185;p179"/>
          <p:cNvSpPr/>
          <p:nvPr/>
        </p:nvSpPr>
        <p:spPr>
          <a:xfrm>
            <a:off x="7620000" y="990600"/>
            <a:ext cx="1524000" cy="838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chemeClr val="dk1"/>
              </a:buClr>
              <a:buSzPts val="1800"/>
              <a:buFont typeface="Noto Sans Symbols"/>
              <a:buNone/>
            </a:pPr>
            <a:r>
              <a:t/>
            </a:r>
            <a:endParaRPr sz="1800">
              <a:solidFill>
                <a:schemeClr val="dk1"/>
              </a:solidFill>
              <a:latin typeface="Arial"/>
              <a:ea typeface="Arial"/>
              <a:cs typeface="Arial"/>
              <a:sym typeface="Arial"/>
            </a:endParaRPr>
          </a:p>
        </p:txBody>
      </p:sp>
      <p:sp>
        <p:nvSpPr>
          <p:cNvPr id="2186" name="Google Shape;2186;p179"/>
          <p:cNvSpPr txBox="1"/>
          <p:nvPr>
            <p:ph type="title"/>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rtl="0" algn="l">
              <a:spcBef>
                <a:spcPts val="0"/>
              </a:spcBef>
              <a:spcAft>
                <a:spcPts val="0"/>
              </a:spcAft>
              <a:buNone/>
            </a:pPr>
            <a:r>
              <a:rPr lang="en-US" sz="1800"/>
              <a:t>F</a:t>
            </a:r>
            <a:endParaRPr/>
          </a:p>
        </p:txBody>
      </p:sp>
      <p:sp>
        <p:nvSpPr>
          <p:cNvPr id="2187" name="Google Shape;2187;p179"/>
          <p:cNvSpPr txBox="1"/>
          <p:nvPr>
            <p:ph idx="1" type="body"/>
          </p:nvPr>
        </p:nvSpPr>
        <p:spPr>
          <a:xfrm>
            <a:off x="457200" y="1139825"/>
            <a:ext cx="8610600" cy="5413375"/>
          </a:xfrm>
          <a:prstGeom prst="rect">
            <a:avLst/>
          </a:prstGeom>
          <a:noFill/>
          <a:ln>
            <a:noFill/>
          </a:ln>
        </p:spPr>
        <p:txBody>
          <a:bodyPr anchorCtr="0" anchor="t" bIns="12700" lIns="25400" spcFirstLastPara="1" rIns="25400" wrap="square" tIns="12700">
            <a:noAutofit/>
          </a:bodyPr>
          <a:lstStyle/>
          <a:p>
            <a:pPr indent="-342900" lvl="0" marL="342900" rtl="0" algn="l">
              <a:spcBef>
                <a:spcPts val="0"/>
              </a:spcBef>
              <a:spcAft>
                <a:spcPts val="0"/>
              </a:spcAft>
              <a:buSzPts val="840"/>
              <a:buChar char="●"/>
            </a:pPr>
            <a:r>
              <a:rPr lang="en-US" sz="1200"/>
              <a:t>Welchen Rang</a:t>
            </a:r>
            <a:r>
              <a:rPr lang="en-US" sz="1200"/>
              <a:t> nimmt das </a:t>
            </a:r>
            <a:r>
              <a:rPr lang="en-US" sz="1200"/>
              <a:t>PEX</a:t>
            </a:r>
            <a:r>
              <a:rPr lang="en-US" sz="1200"/>
              <a:t> unter den Ursachen des sekundären Offenwinkelglaukoms ein?</a:t>
            </a:r>
            <a:r>
              <a:rPr lang="en-US" sz="1200"/>
              <a:t> Nr</a:t>
            </a:r>
            <a:r>
              <a:rPr lang="en-US" sz="1200">
                <a:solidFill>
                  <a:srgbClr val="0000FF"/>
                </a:solidFill>
              </a:rPr>
              <a:t>. 1</a:t>
            </a:r>
            <a:endParaRPr sz="2000"/>
          </a:p>
        </p:txBody>
      </p:sp>
      <p:sp>
        <p:nvSpPr>
          <p:cNvPr id="2188" name="Google Shape;2188;p179"/>
          <p:cNvSpPr txBox="1"/>
          <p:nvPr/>
        </p:nvSpPr>
        <p:spPr>
          <a:xfrm>
            <a:off x="2498725" y="381000"/>
            <a:ext cx="3862500" cy="210300"/>
          </a:xfrm>
          <a:prstGeom prst="rect">
            <a:avLst/>
          </a:prstGeom>
          <a:solidFill>
            <a:schemeClr val="folHlink"/>
          </a:solidFill>
          <a:ln cap="flat" cmpd="sng" w="9525">
            <a:solidFill>
              <a:schemeClr val="lt2"/>
            </a:solidFill>
            <a:prstDash val="solid"/>
            <a:miter lim="8000"/>
            <a:headEnd len="sm" w="sm" type="none"/>
            <a:tailEnd len="sm" w="sm" type="none"/>
          </a:ln>
        </p:spPr>
        <p:txBody>
          <a:bodyPr anchorCtr="0" anchor="t" bIns="12700" lIns="25400" spcFirstLastPara="1" rIns="25400" wrap="square" tIns="12700">
            <a:spAutoFit/>
          </a:bodyPr>
          <a:lstStyle/>
          <a:p>
            <a:pPr indent="0" lvl="0" marL="0" marR="0" rtl="0" algn="l">
              <a:spcBef>
                <a:spcPts val="0"/>
              </a:spcBef>
              <a:spcAft>
                <a:spcPts val="0"/>
              </a:spcAft>
              <a:buClr>
                <a:schemeClr val="dk1"/>
              </a:buClr>
              <a:buSzPts val="1200"/>
              <a:buFont typeface="Noto Sans Symbols"/>
              <a:buNone/>
            </a:pPr>
            <a:r>
              <a:rPr i="1" lang="en-US" sz="1200">
                <a:solidFill>
                  <a:schemeClr val="dk1"/>
                </a:solidFill>
              </a:rPr>
              <a:t>PEX</a:t>
            </a:r>
            <a:r>
              <a:rPr i="1" lang="en-US" sz="1200">
                <a:solidFill>
                  <a:schemeClr val="dk1"/>
                </a:solidFill>
                <a:latin typeface="Arial"/>
                <a:ea typeface="Arial"/>
                <a:cs typeface="Arial"/>
                <a:sym typeface="Arial"/>
              </a:rPr>
              <a:t> und PDS/PG: Kurze Antwort</a:t>
            </a:r>
            <a:endParaRPr/>
          </a:p>
        </p:txBody>
      </p:sp>
      <p:sp>
        <p:nvSpPr>
          <p:cNvPr id="2189" name="Google Shape;2189;p179"/>
          <p:cNvSpPr txBox="1"/>
          <p:nvPr>
            <p:ph idx="12" type="sldNum"/>
          </p:nvPr>
        </p:nvSpPr>
        <p:spPr>
          <a:xfrm>
            <a:off x="6553200" y="624840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2190" name="Google Shape;2190;p179"/>
          <p:cNvSpPr txBox="1"/>
          <p:nvPr/>
        </p:nvSpPr>
        <p:spPr>
          <a:xfrm>
            <a:off x="734219" y="1826654"/>
            <a:ext cx="7391400" cy="210300"/>
          </a:xfrm>
          <a:prstGeom prst="rect">
            <a:avLst/>
          </a:prstGeom>
          <a:no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i="1" lang="en-US" sz="1200">
                <a:solidFill>
                  <a:srgbClr val="0000FF"/>
                </a:solidFill>
                <a:latin typeface="Arial"/>
                <a:ea typeface="Arial"/>
                <a:cs typeface="Arial"/>
                <a:sym typeface="Arial"/>
              </a:rPr>
              <a:t>Wie viel Prozent der weltweiten Offenwinkelglaukome sind auf ein </a:t>
            </a:r>
            <a:r>
              <a:rPr i="1" lang="en-US" sz="1200">
                <a:solidFill>
                  <a:srgbClr val="0000FF"/>
                </a:solidFill>
                <a:extLst>
                  <a:ext uri="http://customooxmlschemas.google.com/">
                    <go:slidesCustomData xmlns:go="http://customooxmlschemas.google.com/" textRoundtripDataId="90"/>
                  </a:ext>
                </a:extLst>
              </a:rPr>
              <a:t>PEX</a:t>
            </a:r>
            <a:r>
              <a:rPr i="1" lang="en-US" sz="1200">
                <a:solidFill>
                  <a:srgbClr val="0000FF"/>
                </a:solidFill>
                <a:latin typeface="Arial"/>
                <a:ea typeface="Arial"/>
                <a:cs typeface="Arial"/>
                <a:sym typeface="Arial"/>
              </a:rPr>
              <a:t> zurückzuführen?</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3" name="Shape 333"/>
        <p:cNvGrpSpPr/>
        <p:nvPr/>
      </p:nvGrpSpPr>
      <p:grpSpPr>
        <a:xfrm>
          <a:off x="0" y="0"/>
          <a:ext cx="0" cy="0"/>
          <a:chOff x="0" y="0"/>
          <a:chExt cx="0" cy="0"/>
        </a:xfrm>
      </p:grpSpPr>
      <p:graphicFrame>
        <p:nvGraphicFramePr>
          <p:cNvPr id="334" name="Google Shape;334;p18"/>
          <p:cNvGraphicFramePr/>
          <p:nvPr/>
        </p:nvGraphicFramePr>
        <p:xfrm>
          <a:off x="457200" y="1676400"/>
          <a:ext cx="3000000" cy="3000000"/>
        </p:xfrm>
        <a:graphic>
          <a:graphicData uri="http://schemas.openxmlformats.org/drawingml/2006/table">
            <a:tbl>
              <a:tblPr>
                <a:noFill/>
                <a:tableStyleId>{02B07537-624C-4EAD-A9AA-E5A35CE8A65F}</a:tableStyleId>
              </a:tblPr>
              <a:tblGrid>
                <a:gridCol w="2743200"/>
                <a:gridCol w="2743200"/>
                <a:gridCol w="2743200"/>
              </a:tblGrid>
              <a:tr h="406400">
                <a:tc>
                  <a:txBody>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BFBFBF"/>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1"/>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lang="en-US" sz="1200">
                          <a:solidFill>
                            <a:schemeClr val="dk1"/>
                          </a:solidFill>
                        </a:rPr>
                        <a:t>PEX</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PDS/PG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Alter</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 &lt; 50 J, meist  &gt; 70 J</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20er – 40er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Geschlechtspräferenz</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F &gt; 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M &gt; F</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i="1" lang="en-US" sz="1200">
                          <a:solidFill>
                            <a:schemeClr val="dk1"/>
                          </a:solidFill>
                        </a:rPr>
                        <a:t>Kammerwinkelstatus</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Enger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Weit geöffnet</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762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r>
            </a:tbl>
          </a:graphicData>
        </a:graphic>
      </p:graphicFrame>
      <p:sp>
        <p:nvSpPr>
          <p:cNvPr id="335" name="Google Shape;335;p18"/>
          <p:cNvSpPr txBox="1"/>
          <p:nvPr>
            <p:ph idx="12" type="sldNum"/>
          </p:nvPr>
        </p:nvSpPr>
        <p:spPr>
          <a:xfrm>
            <a:off x="7010400" y="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336" name="Google Shape;336;p18"/>
          <p:cNvSpPr txBox="1"/>
          <p:nvPr/>
        </p:nvSpPr>
        <p:spPr>
          <a:xfrm>
            <a:off x="457200" y="3124200"/>
            <a:ext cx="5791200" cy="1349400"/>
          </a:xfrm>
          <a:prstGeom prst="rect">
            <a:avLst/>
          </a:prstGeom>
          <a:solidFill>
            <a:srgbClr val="C8C860"/>
          </a:solidFill>
          <a:ln>
            <a:noFill/>
          </a:ln>
        </p:spPr>
        <p:txBody>
          <a:bodyPr anchorCtr="0" anchor="t" bIns="12700" lIns="25400" spcFirstLastPara="1" rIns="25400" wrap="square" tIns="12700">
            <a:spAutoFit/>
          </a:bodyPr>
          <a:lstStyle/>
          <a:p>
            <a:pPr indent="0" lvl="0" marL="0" marR="0" rtl="0" algn="l">
              <a:spcBef>
                <a:spcPts val="0"/>
              </a:spcBef>
              <a:spcAft>
                <a:spcPts val="0"/>
              </a:spcAft>
              <a:buClr>
                <a:srgbClr val="7F7F7F"/>
              </a:buClr>
              <a:buSzPts val="1200"/>
              <a:buFont typeface="Noto Sans Symbols"/>
              <a:buNone/>
            </a:pPr>
            <a:r>
              <a:rPr i="1" lang="en-US" sz="1200">
                <a:solidFill>
                  <a:srgbClr val="7F7F7F"/>
                </a:solidFill>
                <a:latin typeface="Arial"/>
                <a:ea typeface="Arial"/>
                <a:cs typeface="Arial"/>
                <a:sym typeface="Arial"/>
              </a:rPr>
              <a:t>Warum ist der Winkel bei </a:t>
            </a:r>
            <a:r>
              <a:rPr i="1" lang="en-US" sz="1200">
                <a:solidFill>
                  <a:srgbClr val="7F7F7F"/>
                </a:solidFill>
              </a:rPr>
              <a:t>PEX</a:t>
            </a:r>
            <a:r>
              <a:rPr i="1" lang="en-US" sz="1200">
                <a:solidFill>
                  <a:srgbClr val="7F7F7F"/>
                </a:solidFill>
                <a:latin typeface="Arial"/>
                <a:ea typeface="Arial"/>
                <a:cs typeface="Arial"/>
                <a:sym typeface="Arial"/>
              </a:rPr>
              <a:t> verengt?</a:t>
            </a:r>
            <a:endParaRPr/>
          </a:p>
          <a:p>
            <a:pPr indent="0" lvl="0" marL="0" marR="0" rtl="0" algn="l">
              <a:spcBef>
                <a:spcPts val="0"/>
              </a:spcBef>
              <a:spcAft>
                <a:spcPts val="0"/>
              </a:spcAft>
              <a:buClr>
                <a:srgbClr val="7F7F7F"/>
              </a:buClr>
              <a:buSzPts val="1200"/>
              <a:buFont typeface="Noto Sans Symbols"/>
              <a:buNone/>
            </a:pPr>
            <a:r>
              <a:rPr lang="en-US" sz="1200">
                <a:solidFill>
                  <a:srgbClr val="7F7F7F"/>
                </a:solidFill>
              </a:rPr>
              <a:t>Durch die geschwächten Zonulafasern kann sich das Linsen-Iris-Diaphragma nach vorne verlagern.</a:t>
            </a:r>
            <a:endParaRPr/>
          </a:p>
          <a:p>
            <a:pPr indent="0" lvl="0" marL="0" marR="0" rtl="0" algn="l">
              <a:spcBef>
                <a:spcPts val="0"/>
              </a:spcBef>
              <a:spcAft>
                <a:spcPts val="0"/>
              </a:spcAft>
              <a:buClr>
                <a:schemeClr val="dk1"/>
              </a:buClr>
              <a:buSzPts val="1400"/>
              <a:buFont typeface="Noto Sans Symbols"/>
              <a:buNone/>
            </a:pPr>
            <a:r>
              <a:t/>
            </a:r>
            <a:endParaRPr i="1" sz="1400">
              <a:solidFill>
                <a:srgbClr val="7F7F7F"/>
              </a:solidFill>
              <a:latin typeface="Arial"/>
              <a:ea typeface="Arial"/>
              <a:cs typeface="Arial"/>
              <a:sym typeface="Arial"/>
            </a:endParaRPr>
          </a:p>
          <a:p>
            <a:pPr indent="0" lvl="0" marL="0" marR="0" rtl="0" algn="l">
              <a:spcBef>
                <a:spcPts val="0"/>
              </a:spcBef>
              <a:spcAft>
                <a:spcPts val="0"/>
              </a:spcAft>
              <a:buClr>
                <a:srgbClr val="7F7F7F"/>
              </a:buClr>
              <a:buSzPts val="1200"/>
              <a:buFont typeface="Noto Sans Symbols"/>
              <a:buNone/>
            </a:pPr>
            <a:r>
              <a:rPr i="1" lang="en-US" sz="1200">
                <a:solidFill>
                  <a:srgbClr val="7F7F7F"/>
                </a:solidFill>
                <a:latin typeface="Arial"/>
                <a:ea typeface="Arial"/>
                <a:cs typeface="Arial"/>
                <a:sym typeface="Arial"/>
              </a:rPr>
              <a:t>Bedeutet dies, dass es sich um eine </a:t>
            </a:r>
            <a:r>
              <a:rPr i="1" lang="en-US" sz="1200">
                <a:solidFill>
                  <a:srgbClr val="7F7F7F"/>
                </a:solidFill>
              </a:rPr>
              <a:t>PEX</a:t>
            </a:r>
            <a:r>
              <a:rPr i="1" lang="en-US" sz="1200">
                <a:solidFill>
                  <a:srgbClr val="7F7F7F"/>
                </a:solidFill>
                <a:latin typeface="Arial"/>
                <a:ea typeface="Arial"/>
                <a:cs typeface="Arial"/>
                <a:sym typeface="Arial"/>
              </a:rPr>
              <a:t>-Form des Glaukoms handelt?</a:t>
            </a:r>
            <a:endParaRPr/>
          </a:p>
          <a:p>
            <a:pPr indent="0" lvl="0" marL="0" marR="0" rtl="0" algn="l">
              <a:spcBef>
                <a:spcPts val="0"/>
              </a:spcBef>
              <a:spcAft>
                <a:spcPts val="0"/>
              </a:spcAft>
              <a:buClr>
                <a:srgbClr val="7F7F7F"/>
              </a:buClr>
              <a:buSzPts val="1200"/>
              <a:buFont typeface="Noto Sans Symbols"/>
              <a:buNone/>
            </a:pPr>
            <a:r>
              <a:rPr lang="en-US" sz="1200">
                <a:solidFill>
                  <a:srgbClr val="7F7F7F"/>
                </a:solidFill>
                <a:latin typeface="Arial"/>
                <a:ea typeface="Arial"/>
                <a:cs typeface="Arial"/>
                <a:sym typeface="Arial"/>
              </a:rPr>
              <a:t>Trotz des charakteristischen verengten Winkels ist dies nicht der Fall – es handelt sich um ein Offenwinkelglaukom (</a:t>
            </a:r>
            <a:r>
              <a:rPr b="1" lang="en-US" sz="1200">
                <a:solidFill>
                  <a:srgbClr val="0000FF"/>
                </a:solidFill>
              </a:rPr>
              <a:t>OWG</a:t>
            </a:r>
            <a:r>
              <a:rPr lang="en-US" sz="1200">
                <a:solidFill>
                  <a:srgbClr val="7F7F7F"/>
                </a:solidFill>
                <a:latin typeface="Arial"/>
                <a:ea typeface="Arial"/>
                <a:cs typeface="Arial"/>
                <a:sym typeface="Arial"/>
              </a:rPr>
              <a:t>)</a:t>
            </a:r>
            <a:endParaRPr/>
          </a:p>
        </p:txBody>
      </p:sp>
      <p:sp>
        <p:nvSpPr>
          <p:cNvPr id="337" name="Google Shape;337;p18"/>
          <p:cNvSpPr/>
          <p:nvPr/>
        </p:nvSpPr>
        <p:spPr>
          <a:xfrm>
            <a:off x="3087625" y="2676125"/>
            <a:ext cx="1066800" cy="533400"/>
          </a:xfrm>
          <a:prstGeom prst="ellipse">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38" name="Google Shape;338;p18"/>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F</a:t>
            </a:r>
            <a:endParaRPr/>
          </a:p>
        </p:txBody>
      </p:sp>
      <p:sp>
        <p:nvSpPr>
          <p:cNvPr id="339" name="Google Shape;339;p18"/>
          <p:cNvSpPr txBox="1"/>
          <p:nvPr/>
        </p:nvSpPr>
        <p:spPr>
          <a:xfrm>
            <a:off x="1918252" y="4046222"/>
            <a:ext cx="5430000" cy="13494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Clr>
                <a:srgbClr val="0000FF"/>
              </a:buClr>
              <a:buSzPts val="1200"/>
              <a:buFont typeface="Noto Sans Symbols"/>
              <a:buNone/>
            </a:pPr>
            <a:r>
              <a:rPr i="1" lang="en-US" sz="1200">
                <a:solidFill>
                  <a:srgbClr val="0000FF"/>
                </a:solidFill>
                <a:latin typeface="Arial"/>
                <a:ea typeface="Arial"/>
                <a:cs typeface="Arial"/>
                <a:sym typeface="Arial"/>
              </a:rPr>
              <a:t>Bedeutet </a:t>
            </a:r>
            <a:r>
              <a:rPr lang="en-US" sz="1200">
                <a:solidFill>
                  <a:srgbClr val="0000FF"/>
                </a:solidFill>
                <a:latin typeface="Arial"/>
                <a:ea typeface="Arial"/>
                <a:cs typeface="Arial"/>
                <a:sym typeface="Arial"/>
              </a:rPr>
              <a:t>dies</a:t>
            </a:r>
            <a:r>
              <a:rPr i="1" lang="en-US" sz="1200">
                <a:solidFill>
                  <a:srgbClr val="0000FF"/>
                </a:solidFill>
                <a:latin typeface="Arial"/>
                <a:ea typeface="Arial"/>
                <a:cs typeface="Arial"/>
                <a:sym typeface="Arial"/>
              </a:rPr>
              <a:t> also, dass </a:t>
            </a:r>
            <a:r>
              <a:rPr i="1" lang="en-US" sz="1200">
                <a:solidFill>
                  <a:srgbClr val="0000FF"/>
                </a:solidFill>
              </a:rPr>
              <a:t>PEX</a:t>
            </a:r>
            <a:r>
              <a:rPr i="1" lang="en-US" sz="1200">
                <a:solidFill>
                  <a:srgbClr val="0000FF"/>
                </a:solidFill>
                <a:latin typeface="Arial"/>
                <a:ea typeface="Arial"/>
                <a:cs typeface="Arial"/>
                <a:sym typeface="Arial"/>
              </a:rPr>
              <a:t> eine Form des </a:t>
            </a:r>
            <a:r>
              <a:rPr i="1" lang="en-US" sz="1200">
                <a:solidFill>
                  <a:srgbClr val="0000FF"/>
                </a:solidFill>
              </a:rPr>
              <a:t>POWG</a:t>
            </a:r>
            <a:r>
              <a:rPr i="1" lang="en-US" sz="1200">
                <a:solidFill>
                  <a:srgbClr val="0000FF"/>
                </a:solidFill>
                <a:latin typeface="Arial"/>
                <a:ea typeface="Arial"/>
                <a:cs typeface="Arial"/>
                <a:sym typeface="Arial"/>
              </a:rPr>
              <a:t> ist?</a:t>
            </a:r>
            <a:endParaRPr/>
          </a:p>
          <a:p>
            <a:pPr indent="0" lvl="0" marL="0" marR="0" rtl="0" algn="l">
              <a:spcBef>
                <a:spcPts val="0"/>
              </a:spcBef>
              <a:spcAft>
                <a:spcPts val="0"/>
              </a:spcAft>
              <a:buClr>
                <a:srgbClr val="0000FF"/>
              </a:buClr>
              <a:buSzPts val="1200"/>
              <a:buFont typeface="Noto Sans Symbols"/>
              <a:buNone/>
            </a:pPr>
            <a:r>
              <a:rPr lang="en-US" sz="1200">
                <a:solidFill>
                  <a:srgbClr val="0000FF"/>
                </a:solidFill>
                <a:latin typeface="Arial"/>
                <a:ea typeface="Arial"/>
                <a:cs typeface="Arial"/>
                <a:sym typeface="Arial"/>
              </a:rPr>
              <a:t>Es gibt keine „Form des </a:t>
            </a:r>
            <a:r>
              <a:rPr lang="en-US" sz="1200">
                <a:solidFill>
                  <a:srgbClr val="0000FF"/>
                </a:solidFill>
              </a:rPr>
              <a:t>POWG</a:t>
            </a:r>
            <a:r>
              <a:rPr lang="en-US" sz="1200">
                <a:solidFill>
                  <a:srgbClr val="0000FF"/>
                </a:solidFill>
                <a:latin typeface="Arial"/>
                <a:ea typeface="Arial"/>
                <a:cs typeface="Arial"/>
                <a:sym typeface="Arial"/>
              </a:rPr>
              <a:t>“. Ein Glaukom ist genau dann ein </a:t>
            </a:r>
            <a:r>
              <a:rPr lang="en-US" sz="1200">
                <a:solidFill>
                  <a:srgbClr val="0000FF"/>
                </a:solidFill>
              </a:rPr>
              <a:t>POWG</a:t>
            </a:r>
            <a:r>
              <a:rPr lang="en-US" sz="1200">
                <a:solidFill>
                  <a:srgbClr val="0000FF"/>
                </a:solidFill>
                <a:latin typeface="Arial"/>
                <a:ea typeface="Arial"/>
                <a:cs typeface="Arial"/>
                <a:sym typeface="Arial"/>
              </a:rPr>
              <a:t>, wenn 1) der Winkel offen ist (logisch) und 2) keine Begleiterkrankung vorliegt. </a:t>
            </a:r>
            <a:r>
              <a:rPr lang="en-US" sz="1200">
                <a:solidFill>
                  <a:schemeClr val="dk1"/>
                </a:solidFill>
                <a:latin typeface="Arial"/>
                <a:ea typeface="Arial"/>
                <a:cs typeface="Arial"/>
                <a:sym typeface="Arial"/>
              </a:rPr>
              <a:t>Kurz gesagt: </a:t>
            </a:r>
            <a:r>
              <a:rPr lang="en-US" sz="1200">
                <a:solidFill>
                  <a:schemeClr val="dk1"/>
                </a:solidFill>
              </a:rPr>
              <a:t>Das </a:t>
            </a:r>
            <a:r>
              <a:rPr lang="en-US" sz="1200">
                <a:solidFill>
                  <a:schemeClr val="dk1"/>
                </a:solidFill>
              </a:rPr>
              <a:t>POWG</a:t>
            </a:r>
            <a:r>
              <a:rPr lang="en-US" sz="1200">
                <a:solidFill>
                  <a:schemeClr val="dk1"/>
                </a:solidFill>
                <a:latin typeface="Arial"/>
                <a:ea typeface="Arial"/>
                <a:cs typeface="Arial"/>
                <a:sym typeface="Arial"/>
              </a:rPr>
              <a:t> ist eine </a:t>
            </a:r>
            <a:r>
              <a:rPr b="1" lang="en-US" sz="1200">
                <a:solidFill>
                  <a:schemeClr val="dk1"/>
                </a:solidFill>
                <a:latin typeface="Arial"/>
                <a:ea typeface="Arial"/>
                <a:cs typeface="Arial"/>
                <a:sym typeface="Arial"/>
              </a:rPr>
              <a:t>Ausschlussdiagnose</a:t>
            </a:r>
            <a:r>
              <a:rPr lang="en-US" sz="1200">
                <a:solidFill>
                  <a:schemeClr val="dk1"/>
                </a:solidFill>
                <a:latin typeface="Arial"/>
                <a:ea typeface="Arial"/>
                <a:cs typeface="Arial"/>
                <a:sym typeface="Arial"/>
              </a:rPr>
              <a:t>.</a:t>
            </a:r>
            <a:endParaRPr/>
          </a:p>
          <a:p>
            <a:pPr indent="0" lvl="0" marL="0" marR="0" rtl="0" algn="l">
              <a:spcBef>
                <a:spcPts val="0"/>
              </a:spcBef>
              <a:spcAft>
                <a:spcPts val="0"/>
              </a:spcAft>
              <a:buClr>
                <a:schemeClr val="dk1"/>
              </a:buClr>
              <a:buSzPts val="1400"/>
              <a:buFont typeface="Noto Sans Symbols"/>
              <a:buNone/>
            </a:pPr>
            <a:r>
              <a:t/>
            </a:r>
            <a:endParaRPr i="1" sz="1400">
              <a:solidFill>
                <a:schemeClr val="dk1"/>
              </a:solidFill>
              <a:latin typeface="Arial"/>
              <a:ea typeface="Arial"/>
              <a:cs typeface="Arial"/>
              <a:sym typeface="Arial"/>
            </a:endParaRPr>
          </a:p>
          <a:p>
            <a:pPr indent="0" lvl="0" marL="0" marR="0" rtl="0" algn="l">
              <a:spcBef>
                <a:spcPts val="0"/>
              </a:spcBef>
              <a:spcAft>
                <a:spcPts val="0"/>
              </a:spcAft>
              <a:buClr>
                <a:srgbClr val="0000FF"/>
              </a:buClr>
              <a:buSzPts val="1200"/>
              <a:buFont typeface="Noto Sans Symbols"/>
              <a:buNone/>
            </a:pPr>
            <a:r>
              <a:rPr i="1" lang="en-US" sz="1200">
                <a:solidFill>
                  <a:srgbClr val="0000FF"/>
                </a:solidFill>
                <a:latin typeface="Arial"/>
                <a:ea typeface="Arial"/>
                <a:cs typeface="Arial"/>
                <a:sym typeface="Arial"/>
              </a:rPr>
              <a:t>Wenn </a:t>
            </a:r>
            <a:r>
              <a:rPr i="1" lang="en-US" sz="1200">
                <a:solidFill>
                  <a:srgbClr val="0000FF"/>
                </a:solidFill>
              </a:rPr>
              <a:t>PEX</a:t>
            </a:r>
            <a:r>
              <a:rPr i="1" lang="en-US" sz="1200">
                <a:solidFill>
                  <a:srgbClr val="0000FF"/>
                </a:solidFill>
                <a:latin typeface="Arial"/>
                <a:ea typeface="Arial"/>
                <a:cs typeface="Arial"/>
                <a:sym typeface="Arial"/>
              </a:rPr>
              <a:t> kein </a:t>
            </a:r>
            <a:r>
              <a:rPr i="1" lang="en-US" sz="1200">
                <a:solidFill>
                  <a:srgbClr val="0000FF"/>
                </a:solidFill>
              </a:rPr>
              <a:t>POWG</a:t>
            </a:r>
            <a:r>
              <a:rPr i="1" lang="en-US" sz="1200">
                <a:solidFill>
                  <a:srgbClr val="0000FF"/>
                </a:solidFill>
                <a:latin typeface="Arial"/>
                <a:ea typeface="Arial"/>
                <a:cs typeface="Arial"/>
                <a:sym typeface="Arial"/>
              </a:rPr>
              <a:t> ist, was ist es dann?</a:t>
            </a:r>
            <a:endParaRPr i="1" sz="1400">
              <a:solidFill>
                <a:srgbClr val="FFFF84"/>
              </a:solidFill>
              <a:latin typeface="Arial"/>
              <a:ea typeface="Arial"/>
              <a:cs typeface="Arial"/>
              <a:sym typeface="Arial"/>
            </a:endParaRPr>
          </a:p>
          <a:p>
            <a:pPr indent="0" lvl="0" marL="0" marR="0" rtl="0" algn="l">
              <a:spcBef>
                <a:spcPts val="0"/>
              </a:spcBef>
              <a:spcAft>
                <a:spcPts val="0"/>
              </a:spcAft>
              <a:buClr>
                <a:srgbClr val="FFFF84"/>
              </a:buClr>
              <a:buSzPts val="1200"/>
              <a:buFont typeface="Noto Sans Symbols"/>
              <a:buNone/>
            </a:pPr>
            <a:r>
              <a:rPr lang="en-US" sz="1200">
                <a:solidFill>
                  <a:srgbClr val="FFFF84"/>
                </a:solidFill>
                <a:latin typeface="Arial"/>
                <a:ea typeface="Arial"/>
                <a:cs typeface="Arial"/>
                <a:sym typeface="Arial"/>
              </a:rPr>
              <a:t>Es ist eine Form des </a:t>
            </a:r>
            <a:r>
              <a:rPr b="1" lang="en-US" sz="1200">
                <a:solidFill>
                  <a:srgbClr val="FFFF84"/>
                </a:solidFill>
                <a:latin typeface="Arial"/>
                <a:ea typeface="Arial"/>
                <a:cs typeface="Arial"/>
                <a:sym typeface="Arial"/>
              </a:rPr>
              <a:t>sekundären </a:t>
            </a:r>
            <a:r>
              <a:rPr lang="en-US" sz="1200">
                <a:solidFill>
                  <a:srgbClr val="FFFF84"/>
                </a:solidFill>
              </a:rPr>
              <a:t>OWG</a:t>
            </a:r>
            <a:endParaRPr/>
          </a:p>
        </p:txBody>
      </p:sp>
      <p:sp>
        <p:nvSpPr>
          <p:cNvPr id="340" name="Google Shape;340;p18"/>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 </a:t>
            </a:r>
            <a:r>
              <a:rPr b="1" lang="en-US" sz="1200">
                <a:solidFill>
                  <a:schemeClr val="dk1"/>
                </a:solidFill>
                <a:latin typeface="Arial"/>
                <a:ea typeface="Arial"/>
                <a:cs typeface="Arial"/>
                <a:sym typeface="Arial"/>
              </a:rPr>
              <a:t>FITB</a:t>
            </a:r>
            <a:endParaRPr/>
          </a:p>
        </p:txBody>
      </p:sp>
    </p:spTree>
  </p:cSld>
  <p:clrMapOvr>
    <a:masterClrMapping/>
  </p:clrMapOvr>
</p:sld>
</file>

<file path=ppt/slides/slide1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4" name="Shape 2194"/>
        <p:cNvGrpSpPr/>
        <p:nvPr/>
      </p:nvGrpSpPr>
      <p:grpSpPr>
        <a:xfrm>
          <a:off x="0" y="0"/>
          <a:ext cx="0" cy="0"/>
          <a:chOff x="0" y="0"/>
          <a:chExt cx="0" cy="0"/>
        </a:xfrm>
      </p:grpSpPr>
      <p:sp>
        <p:nvSpPr>
          <p:cNvPr id="2195" name="Google Shape;2195;p180"/>
          <p:cNvSpPr/>
          <p:nvPr/>
        </p:nvSpPr>
        <p:spPr>
          <a:xfrm>
            <a:off x="7620000" y="990600"/>
            <a:ext cx="1524000" cy="838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chemeClr val="dk1"/>
              </a:buClr>
              <a:buSzPts val="1800"/>
              <a:buFont typeface="Noto Sans Symbols"/>
              <a:buNone/>
            </a:pPr>
            <a:r>
              <a:t/>
            </a:r>
            <a:endParaRPr sz="1800">
              <a:solidFill>
                <a:schemeClr val="dk1"/>
              </a:solidFill>
              <a:latin typeface="Arial"/>
              <a:ea typeface="Arial"/>
              <a:cs typeface="Arial"/>
              <a:sym typeface="Arial"/>
            </a:endParaRPr>
          </a:p>
        </p:txBody>
      </p:sp>
      <p:sp>
        <p:nvSpPr>
          <p:cNvPr id="2196" name="Google Shape;2196;p180"/>
          <p:cNvSpPr txBox="1"/>
          <p:nvPr>
            <p:ph type="title"/>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rtl="0" algn="l">
              <a:spcBef>
                <a:spcPts val="0"/>
              </a:spcBef>
              <a:spcAft>
                <a:spcPts val="0"/>
              </a:spcAft>
              <a:buNone/>
            </a:pPr>
            <a:r>
              <a:rPr lang="en-US" sz="1800"/>
              <a:t>A</a:t>
            </a:r>
            <a:endParaRPr/>
          </a:p>
        </p:txBody>
      </p:sp>
      <p:sp>
        <p:nvSpPr>
          <p:cNvPr id="2197" name="Google Shape;2197;p180"/>
          <p:cNvSpPr txBox="1"/>
          <p:nvPr>
            <p:ph idx="1" type="body"/>
          </p:nvPr>
        </p:nvSpPr>
        <p:spPr>
          <a:xfrm>
            <a:off x="457200" y="1139825"/>
            <a:ext cx="8610600" cy="5413375"/>
          </a:xfrm>
          <a:prstGeom prst="rect">
            <a:avLst/>
          </a:prstGeom>
          <a:noFill/>
          <a:ln>
            <a:noFill/>
          </a:ln>
        </p:spPr>
        <p:txBody>
          <a:bodyPr anchorCtr="0" anchor="t" bIns="12700" lIns="25400" spcFirstLastPara="1" rIns="25400" wrap="square" tIns="12700">
            <a:noAutofit/>
          </a:bodyPr>
          <a:lstStyle/>
          <a:p>
            <a:pPr indent="-342900" lvl="0" marL="342900" rtl="0" algn="l">
              <a:spcBef>
                <a:spcPts val="0"/>
              </a:spcBef>
              <a:spcAft>
                <a:spcPts val="0"/>
              </a:spcAft>
              <a:buSzPts val="840"/>
              <a:buChar char="●"/>
            </a:pPr>
            <a:r>
              <a:rPr lang="en-US" sz="1200"/>
              <a:t>Welchen Rang</a:t>
            </a:r>
            <a:r>
              <a:rPr lang="en-US" sz="1200"/>
              <a:t> nimmt das </a:t>
            </a:r>
            <a:r>
              <a:rPr lang="en-US" sz="1200"/>
              <a:t>PEX</a:t>
            </a:r>
            <a:r>
              <a:rPr lang="en-US" sz="1200"/>
              <a:t> unter den Ursachen des sekundären Offenwinkelglaukoms ein?</a:t>
            </a:r>
            <a:r>
              <a:rPr lang="en-US" sz="1200"/>
              <a:t> Nr</a:t>
            </a:r>
            <a:r>
              <a:rPr lang="en-US" sz="1200">
                <a:solidFill>
                  <a:srgbClr val="0000FF"/>
                </a:solidFill>
              </a:rPr>
              <a:t>. 1</a:t>
            </a:r>
            <a:endParaRPr sz="2000"/>
          </a:p>
        </p:txBody>
      </p:sp>
      <p:sp>
        <p:nvSpPr>
          <p:cNvPr id="2198" name="Google Shape;2198;p180"/>
          <p:cNvSpPr txBox="1"/>
          <p:nvPr/>
        </p:nvSpPr>
        <p:spPr>
          <a:xfrm>
            <a:off x="2498725" y="381000"/>
            <a:ext cx="3862500" cy="210300"/>
          </a:xfrm>
          <a:prstGeom prst="rect">
            <a:avLst/>
          </a:prstGeom>
          <a:solidFill>
            <a:schemeClr val="folHlink"/>
          </a:solidFill>
          <a:ln cap="flat" cmpd="sng" w="9525">
            <a:solidFill>
              <a:schemeClr val="lt2"/>
            </a:solidFill>
            <a:prstDash val="solid"/>
            <a:miter lim="8000"/>
            <a:headEnd len="sm" w="sm" type="none"/>
            <a:tailEnd len="sm" w="sm" type="none"/>
          </a:ln>
        </p:spPr>
        <p:txBody>
          <a:bodyPr anchorCtr="0" anchor="t" bIns="12700" lIns="25400" spcFirstLastPara="1" rIns="25400" wrap="square" tIns="12700">
            <a:spAutoFit/>
          </a:bodyPr>
          <a:lstStyle/>
          <a:p>
            <a:pPr indent="0" lvl="0" marL="0" marR="0" rtl="0" algn="l">
              <a:spcBef>
                <a:spcPts val="0"/>
              </a:spcBef>
              <a:spcAft>
                <a:spcPts val="0"/>
              </a:spcAft>
              <a:buClr>
                <a:schemeClr val="dk1"/>
              </a:buClr>
              <a:buSzPts val="1200"/>
              <a:buFont typeface="Noto Sans Symbols"/>
              <a:buNone/>
            </a:pPr>
            <a:r>
              <a:rPr i="1" lang="en-US" sz="1200">
                <a:solidFill>
                  <a:schemeClr val="dk1"/>
                </a:solidFill>
              </a:rPr>
              <a:t>PEX</a:t>
            </a:r>
            <a:r>
              <a:rPr i="1" lang="en-US" sz="1200">
                <a:solidFill>
                  <a:schemeClr val="dk1"/>
                </a:solidFill>
                <a:latin typeface="Arial"/>
                <a:ea typeface="Arial"/>
                <a:cs typeface="Arial"/>
                <a:sym typeface="Arial"/>
              </a:rPr>
              <a:t> und PDS/PG: Kurze Antwort</a:t>
            </a:r>
            <a:endParaRPr/>
          </a:p>
        </p:txBody>
      </p:sp>
      <p:sp>
        <p:nvSpPr>
          <p:cNvPr id="2199" name="Google Shape;2199;p180"/>
          <p:cNvSpPr txBox="1"/>
          <p:nvPr>
            <p:ph idx="12" type="sldNum"/>
          </p:nvPr>
        </p:nvSpPr>
        <p:spPr>
          <a:xfrm>
            <a:off x="6553200" y="624840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2200" name="Google Shape;2200;p180"/>
          <p:cNvSpPr txBox="1"/>
          <p:nvPr/>
        </p:nvSpPr>
        <p:spPr>
          <a:xfrm>
            <a:off x="734219" y="1826654"/>
            <a:ext cx="7391400" cy="395100"/>
          </a:xfrm>
          <a:prstGeom prst="rect">
            <a:avLst/>
          </a:prstGeom>
          <a:no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i="1" lang="en-US" sz="1200">
                <a:solidFill>
                  <a:srgbClr val="0000FF"/>
                </a:solidFill>
              </a:rPr>
              <a:t>Wie viel Prozent der weltweiten Offenwinkelglaukome sind auf ein PEX zurückzuführen?</a:t>
            </a:r>
            <a:endParaRPr/>
          </a:p>
          <a:p>
            <a:pPr indent="0" lvl="0" marL="0" marR="0" rtl="0" algn="l">
              <a:spcBef>
                <a:spcPts val="0"/>
              </a:spcBef>
              <a:spcAft>
                <a:spcPts val="0"/>
              </a:spcAft>
              <a:buNone/>
            </a:pPr>
            <a:r>
              <a:rPr lang="en-US" sz="1200">
                <a:solidFill>
                  <a:srgbClr val="0000FF"/>
                </a:solidFill>
                <a:latin typeface="Arial"/>
                <a:ea typeface="Arial"/>
                <a:cs typeface="Arial"/>
                <a:sym typeface="Arial"/>
              </a:rPr>
              <a:t>~10 %, vielleicht etwas mehr</a:t>
            </a:r>
            <a:endParaRPr/>
          </a:p>
        </p:txBody>
      </p:sp>
    </p:spTree>
  </p:cSld>
  <p:clrMapOvr>
    <a:masterClrMapping/>
  </p:clrMapOvr>
</p:sld>
</file>

<file path=ppt/slides/slide18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04" name="Shape 2204"/>
        <p:cNvGrpSpPr/>
        <p:nvPr/>
      </p:nvGrpSpPr>
      <p:grpSpPr>
        <a:xfrm>
          <a:off x="0" y="0"/>
          <a:ext cx="0" cy="0"/>
          <a:chOff x="0" y="0"/>
          <a:chExt cx="0" cy="0"/>
        </a:xfrm>
      </p:grpSpPr>
      <p:sp>
        <p:nvSpPr>
          <p:cNvPr id="2205" name="Google Shape;2205;p181"/>
          <p:cNvSpPr/>
          <p:nvPr/>
        </p:nvSpPr>
        <p:spPr>
          <a:xfrm>
            <a:off x="7620000" y="990600"/>
            <a:ext cx="1524000" cy="838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chemeClr val="dk1"/>
              </a:buClr>
              <a:buSzPts val="1800"/>
              <a:buFont typeface="Noto Sans Symbols"/>
              <a:buNone/>
            </a:pPr>
            <a:r>
              <a:t/>
            </a:r>
            <a:endParaRPr sz="1800">
              <a:solidFill>
                <a:schemeClr val="dk1"/>
              </a:solidFill>
              <a:latin typeface="Arial"/>
              <a:ea typeface="Arial"/>
              <a:cs typeface="Arial"/>
              <a:sym typeface="Arial"/>
            </a:endParaRPr>
          </a:p>
        </p:txBody>
      </p:sp>
      <p:sp>
        <p:nvSpPr>
          <p:cNvPr id="2206" name="Google Shape;2206;p181"/>
          <p:cNvSpPr txBox="1"/>
          <p:nvPr>
            <p:ph type="title"/>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rtl="0" algn="l">
              <a:spcBef>
                <a:spcPts val="0"/>
              </a:spcBef>
              <a:spcAft>
                <a:spcPts val="0"/>
              </a:spcAft>
              <a:buNone/>
            </a:pPr>
            <a:r>
              <a:rPr lang="en-US" sz="1800"/>
              <a:t>F</a:t>
            </a:r>
            <a:endParaRPr/>
          </a:p>
        </p:txBody>
      </p:sp>
      <p:sp>
        <p:nvSpPr>
          <p:cNvPr id="2207" name="Google Shape;2207;p181"/>
          <p:cNvSpPr txBox="1"/>
          <p:nvPr>
            <p:ph idx="1" type="body"/>
          </p:nvPr>
        </p:nvSpPr>
        <p:spPr>
          <a:xfrm>
            <a:off x="457200" y="1139825"/>
            <a:ext cx="8610600" cy="5413375"/>
          </a:xfrm>
          <a:prstGeom prst="rect">
            <a:avLst/>
          </a:prstGeom>
          <a:noFill/>
          <a:ln>
            <a:noFill/>
          </a:ln>
        </p:spPr>
        <p:txBody>
          <a:bodyPr anchorCtr="0" anchor="t" bIns="12700" lIns="25400" spcFirstLastPara="1" rIns="25400" wrap="square" tIns="12700">
            <a:noAutofit/>
          </a:bodyPr>
          <a:lstStyle/>
          <a:p>
            <a:pPr indent="-342900" lvl="0" marL="342900" rtl="0" algn="l">
              <a:spcBef>
                <a:spcPts val="0"/>
              </a:spcBef>
              <a:spcAft>
                <a:spcPts val="0"/>
              </a:spcAft>
              <a:buSzPts val="840"/>
              <a:buChar char="●"/>
            </a:pPr>
            <a:r>
              <a:rPr lang="en-US" sz="1200"/>
              <a:t>Welchen Rang</a:t>
            </a:r>
            <a:r>
              <a:rPr lang="en-US" sz="1200"/>
              <a:t> nimmt das </a:t>
            </a:r>
            <a:r>
              <a:rPr lang="en-US" sz="1200"/>
              <a:t>PEX</a:t>
            </a:r>
            <a:r>
              <a:rPr lang="en-US" sz="1200"/>
              <a:t> unter den Ursachen des sekundären Offenwinkelglaukoms ein?</a:t>
            </a:r>
            <a:r>
              <a:rPr lang="en-US" sz="1200"/>
              <a:t> Nr</a:t>
            </a:r>
            <a:r>
              <a:rPr lang="en-US" sz="1200">
                <a:solidFill>
                  <a:srgbClr val="0000FF"/>
                </a:solidFill>
              </a:rPr>
              <a:t>. 1</a:t>
            </a:r>
            <a:endParaRPr/>
          </a:p>
          <a:p>
            <a:pPr indent="-342900" lvl="0" marL="342900" rtl="0" algn="l">
              <a:spcBef>
                <a:spcPts val="240"/>
              </a:spcBef>
              <a:spcAft>
                <a:spcPts val="0"/>
              </a:spcAft>
              <a:buSzPts val="840"/>
              <a:buChar char="●"/>
            </a:pPr>
            <a:r>
              <a:rPr lang="en-US" sz="1200"/>
              <a:t>Welche ethnische Gruppe weist die höchste Prävalenz von </a:t>
            </a:r>
            <a:r>
              <a:rPr lang="en-US" sz="1200"/>
              <a:t>PEX</a:t>
            </a:r>
            <a:r>
              <a:rPr lang="en-US" sz="1200"/>
              <a:t> auf? </a:t>
            </a:r>
            <a:endParaRPr/>
          </a:p>
        </p:txBody>
      </p:sp>
      <p:sp>
        <p:nvSpPr>
          <p:cNvPr id="2208" name="Google Shape;2208;p181"/>
          <p:cNvSpPr txBox="1"/>
          <p:nvPr/>
        </p:nvSpPr>
        <p:spPr>
          <a:xfrm>
            <a:off x="2498725" y="381000"/>
            <a:ext cx="3862500" cy="210300"/>
          </a:xfrm>
          <a:prstGeom prst="rect">
            <a:avLst/>
          </a:prstGeom>
          <a:solidFill>
            <a:schemeClr val="folHlink"/>
          </a:solidFill>
          <a:ln cap="flat" cmpd="sng" w="9525">
            <a:solidFill>
              <a:schemeClr val="lt2"/>
            </a:solidFill>
            <a:prstDash val="solid"/>
            <a:miter lim="8000"/>
            <a:headEnd len="sm" w="sm" type="none"/>
            <a:tailEnd len="sm" w="sm" type="none"/>
          </a:ln>
        </p:spPr>
        <p:txBody>
          <a:bodyPr anchorCtr="0" anchor="t" bIns="12700" lIns="25400" spcFirstLastPara="1" rIns="25400" wrap="square" tIns="12700">
            <a:spAutoFit/>
          </a:bodyPr>
          <a:lstStyle/>
          <a:p>
            <a:pPr indent="0" lvl="0" marL="0" marR="0" rtl="0" algn="l">
              <a:spcBef>
                <a:spcPts val="0"/>
              </a:spcBef>
              <a:spcAft>
                <a:spcPts val="0"/>
              </a:spcAft>
              <a:buClr>
                <a:schemeClr val="dk1"/>
              </a:buClr>
              <a:buSzPts val="1200"/>
              <a:buFont typeface="Noto Sans Symbols"/>
              <a:buNone/>
            </a:pPr>
            <a:r>
              <a:rPr i="1" lang="en-US" sz="1200">
                <a:solidFill>
                  <a:schemeClr val="dk1"/>
                </a:solidFill>
              </a:rPr>
              <a:t>PEX</a:t>
            </a:r>
            <a:r>
              <a:rPr i="1" lang="en-US" sz="1200">
                <a:solidFill>
                  <a:schemeClr val="dk1"/>
                </a:solidFill>
                <a:latin typeface="Arial"/>
                <a:ea typeface="Arial"/>
                <a:cs typeface="Arial"/>
                <a:sym typeface="Arial"/>
              </a:rPr>
              <a:t> und PDS/PG: Kurze Antwort</a:t>
            </a:r>
            <a:endParaRPr/>
          </a:p>
        </p:txBody>
      </p:sp>
      <p:sp>
        <p:nvSpPr>
          <p:cNvPr id="2209" name="Google Shape;2209;p181"/>
          <p:cNvSpPr txBox="1"/>
          <p:nvPr>
            <p:ph idx="12" type="sldNum"/>
          </p:nvPr>
        </p:nvSpPr>
        <p:spPr>
          <a:xfrm>
            <a:off x="6553200" y="624840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Tree>
  </p:cSld>
  <p:clrMapOvr>
    <a:masterClrMapping/>
  </p:clrMapOvr>
</p:sld>
</file>

<file path=ppt/slides/slide18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13" name="Shape 2213"/>
        <p:cNvGrpSpPr/>
        <p:nvPr/>
      </p:nvGrpSpPr>
      <p:grpSpPr>
        <a:xfrm>
          <a:off x="0" y="0"/>
          <a:ext cx="0" cy="0"/>
          <a:chOff x="0" y="0"/>
          <a:chExt cx="0" cy="0"/>
        </a:xfrm>
      </p:grpSpPr>
      <p:sp>
        <p:nvSpPr>
          <p:cNvPr id="2214" name="Google Shape;2214;p182"/>
          <p:cNvSpPr/>
          <p:nvPr/>
        </p:nvSpPr>
        <p:spPr>
          <a:xfrm>
            <a:off x="7620000" y="990600"/>
            <a:ext cx="1524000" cy="838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chemeClr val="dk1"/>
              </a:buClr>
              <a:buSzPts val="1800"/>
              <a:buFont typeface="Noto Sans Symbols"/>
              <a:buNone/>
            </a:pPr>
            <a:r>
              <a:t/>
            </a:r>
            <a:endParaRPr sz="1800">
              <a:solidFill>
                <a:schemeClr val="dk1"/>
              </a:solidFill>
              <a:latin typeface="Arial"/>
              <a:ea typeface="Arial"/>
              <a:cs typeface="Arial"/>
              <a:sym typeface="Arial"/>
            </a:endParaRPr>
          </a:p>
        </p:txBody>
      </p:sp>
      <p:sp>
        <p:nvSpPr>
          <p:cNvPr id="2215" name="Google Shape;2215;p182"/>
          <p:cNvSpPr txBox="1"/>
          <p:nvPr>
            <p:ph type="title"/>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rtl="0" algn="l">
              <a:spcBef>
                <a:spcPts val="0"/>
              </a:spcBef>
              <a:spcAft>
                <a:spcPts val="0"/>
              </a:spcAft>
              <a:buNone/>
            </a:pPr>
            <a:r>
              <a:rPr lang="en-US" sz="1800"/>
              <a:t>A</a:t>
            </a:r>
            <a:endParaRPr/>
          </a:p>
        </p:txBody>
      </p:sp>
      <p:sp>
        <p:nvSpPr>
          <p:cNvPr id="2216" name="Google Shape;2216;p182"/>
          <p:cNvSpPr txBox="1"/>
          <p:nvPr>
            <p:ph idx="1" type="body"/>
          </p:nvPr>
        </p:nvSpPr>
        <p:spPr>
          <a:xfrm>
            <a:off x="457200" y="1139825"/>
            <a:ext cx="8610600" cy="5413375"/>
          </a:xfrm>
          <a:prstGeom prst="rect">
            <a:avLst/>
          </a:prstGeom>
          <a:noFill/>
          <a:ln>
            <a:noFill/>
          </a:ln>
        </p:spPr>
        <p:txBody>
          <a:bodyPr anchorCtr="0" anchor="t" bIns="12700" lIns="25400" spcFirstLastPara="1" rIns="25400" wrap="square" tIns="12700">
            <a:noAutofit/>
          </a:bodyPr>
          <a:lstStyle/>
          <a:p>
            <a:pPr indent="-342900" lvl="0" marL="342900" rtl="0" algn="l">
              <a:spcBef>
                <a:spcPts val="0"/>
              </a:spcBef>
              <a:spcAft>
                <a:spcPts val="0"/>
              </a:spcAft>
              <a:buSzPts val="840"/>
              <a:buChar char="●"/>
            </a:pPr>
            <a:r>
              <a:rPr lang="en-US" sz="1200"/>
              <a:t>Welchen Rang</a:t>
            </a:r>
            <a:r>
              <a:rPr lang="en-US" sz="1200"/>
              <a:t> nimmt das </a:t>
            </a:r>
            <a:r>
              <a:rPr lang="en-US" sz="1200"/>
              <a:t>PEX</a:t>
            </a:r>
            <a:r>
              <a:rPr lang="en-US" sz="1200"/>
              <a:t> unter den Ursachen des sekundären Offenwinkelglaukoms ein?</a:t>
            </a:r>
            <a:r>
              <a:rPr lang="en-US" sz="1200"/>
              <a:t> Nr</a:t>
            </a:r>
            <a:r>
              <a:rPr lang="en-US" sz="1200">
                <a:solidFill>
                  <a:srgbClr val="0000FF"/>
                </a:solidFill>
              </a:rPr>
              <a:t>. 1</a:t>
            </a:r>
            <a:endParaRPr/>
          </a:p>
          <a:p>
            <a:pPr indent="-342900" lvl="0" marL="342900" rtl="0" algn="l">
              <a:spcBef>
                <a:spcPts val="240"/>
              </a:spcBef>
              <a:spcAft>
                <a:spcPts val="0"/>
              </a:spcAft>
              <a:buSzPts val="840"/>
              <a:buChar char="●"/>
            </a:pPr>
            <a:r>
              <a:rPr lang="en-US" sz="1200"/>
              <a:t>Welche ethnische Gruppe weist die höchste Prävalenz von </a:t>
            </a:r>
            <a:r>
              <a:rPr lang="en-US" sz="1200"/>
              <a:t>PEX</a:t>
            </a:r>
            <a:r>
              <a:rPr lang="en-US" sz="1200"/>
              <a:t> auf? </a:t>
            </a:r>
            <a:r>
              <a:rPr i="1" lang="en-US" sz="1200">
                <a:solidFill>
                  <a:srgbClr val="0000FF"/>
                </a:solidFill>
              </a:rPr>
              <a:t>Skandinavier</a:t>
            </a:r>
            <a:endParaRPr sz="2000"/>
          </a:p>
        </p:txBody>
      </p:sp>
      <p:sp>
        <p:nvSpPr>
          <p:cNvPr id="2217" name="Google Shape;2217;p182"/>
          <p:cNvSpPr txBox="1"/>
          <p:nvPr/>
        </p:nvSpPr>
        <p:spPr>
          <a:xfrm>
            <a:off x="2498725" y="381000"/>
            <a:ext cx="3862500" cy="210300"/>
          </a:xfrm>
          <a:prstGeom prst="rect">
            <a:avLst/>
          </a:prstGeom>
          <a:solidFill>
            <a:schemeClr val="folHlink"/>
          </a:solidFill>
          <a:ln cap="flat" cmpd="sng" w="9525">
            <a:solidFill>
              <a:schemeClr val="lt2"/>
            </a:solidFill>
            <a:prstDash val="solid"/>
            <a:miter lim="8000"/>
            <a:headEnd len="sm" w="sm" type="none"/>
            <a:tailEnd len="sm" w="sm" type="none"/>
          </a:ln>
        </p:spPr>
        <p:txBody>
          <a:bodyPr anchorCtr="0" anchor="t" bIns="12700" lIns="25400" spcFirstLastPara="1" rIns="25400" wrap="square" tIns="12700">
            <a:spAutoFit/>
          </a:bodyPr>
          <a:lstStyle/>
          <a:p>
            <a:pPr indent="0" lvl="0" marL="0" marR="0" rtl="0" algn="l">
              <a:spcBef>
                <a:spcPts val="0"/>
              </a:spcBef>
              <a:spcAft>
                <a:spcPts val="0"/>
              </a:spcAft>
              <a:buClr>
                <a:schemeClr val="dk1"/>
              </a:buClr>
              <a:buSzPts val="1200"/>
              <a:buFont typeface="Noto Sans Symbols"/>
              <a:buNone/>
            </a:pPr>
            <a:r>
              <a:rPr i="1" lang="en-US" sz="1200">
                <a:solidFill>
                  <a:schemeClr val="dk1"/>
                </a:solidFill>
              </a:rPr>
              <a:t>PEX</a:t>
            </a:r>
            <a:r>
              <a:rPr i="1" lang="en-US" sz="1200">
                <a:solidFill>
                  <a:schemeClr val="dk1"/>
                </a:solidFill>
                <a:latin typeface="Arial"/>
                <a:ea typeface="Arial"/>
                <a:cs typeface="Arial"/>
                <a:sym typeface="Arial"/>
              </a:rPr>
              <a:t> und PDS/PG: Kurze Antwort</a:t>
            </a:r>
            <a:endParaRPr/>
          </a:p>
        </p:txBody>
      </p:sp>
      <p:sp>
        <p:nvSpPr>
          <p:cNvPr id="2218" name="Google Shape;2218;p182"/>
          <p:cNvSpPr txBox="1"/>
          <p:nvPr>
            <p:ph idx="12" type="sldNum"/>
          </p:nvPr>
        </p:nvSpPr>
        <p:spPr>
          <a:xfrm>
            <a:off x="6553200" y="624840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Tree>
  </p:cSld>
  <p:clrMapOvr>
    <a:masterClrMapping/>
  </p:clrMapOvr>
</p:sld>
</file>

<file path=ppt/slides/slide18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2" name="Shape 2222"/>
        <p:cNvGrpSpPr/>
        <p:nvPr/>
      </p:nvGrpSpPr>
      <p:grpSpPr>
        <a:xfrm>
          <a:off x="0" y="0"/>
          <a:ext cx="0" cy="0"/>
          <a:chOff x="0" y="0"/>
          <a:chExt cx="0" cy="0"/>
        </a:xfrm>
      </p:grpSpPr>
      <p:sp>
        <p:nvSpPr>
          <p:cNvPr id="2223" name="Google Shape;2223;p183"/>
          <p:cNvSpPr/>
          <p:nvPr/>
        </p:nvSpPr>
        <p:spPr>
          <a:xfrm>
            <a:off x="7620000" y="990600"/>
            <a:ext cx="1524000" cy="838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chemeClr val="dk1"/>
              </a:buClr>
              <a:buSzPts val="1800"/>
              <a:buFont typeface="Noto Sans Symbols"/>
              <a:buNone/>
            </a:pPr>
            <a:r>
              <a:t/>
            </a:r>
            <a:endParaRPr sz="1800">
              <a:solidFill>
                <a:schemeClr val="dk1"/>
              </a:solidFill>
              <a:latin typeface="Arial"/>
              <a:ea typeface="Arial"/>
              <a:cs typeface="Arial"/>
              <a:sym typeface="Arial"/>
            </a:endParaRPr>
          </a:p>
        </p:txBody>
      </p:sp>
      <p:sp>
        <p:nvSpPr>
          <p:cNvPr id="2224" name="Google Shape;2224;p183"/>
          <p:cNvSpPr txBox="1"/>
          <p:nvPr>
            <p:ph type="title"/>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rtl="0" algn="l">
              <a:spcBef>
                <a:spcPts val="0"/>
              </a:spcBef>
              <a:spcAft>
                <a:spcPts val="0"/>
              </a:spcAft>
              <a:buNone/>
            </a:pPr>
            <a:r>
              <a:rPr lang="en-US" sz="1800"/>
              <a:t>F</a:t>
            </a:r>
            <a:endParaRPr/>
          </a:p>
        </p:txBody>
      </p:sp>
      <p:sp>
        <p:nvSpPr>
          <p:cNvPr id="2225" name="Google Shape;2225;p183"/>
          <p:cNvSpPr txBox="1"/>
          <p:nvPr>
            <p:ph idx="1" type="body"/>
          </p:nvPr>
        </p:nvSpPr>
        <p:spPr>
          <a:xfrm>
            <a:off x="457200" y="1139825"/>
            <a:ext cx="8610600" cy="5413375"/>
          </a:xfrm>
          <a:prstGeom prst="rect">
            <a:avLst/>
          </a:prstGeom>
          <a:noFill/>
          <a:ln>
            <a:noFill/>
          </a:ln>
        </p:spPr>
        <p:txBody>
          <a:bodyPr anchorCtr="0" anchor="t" bIns="12700" lIns="25400" spcFirstLastPara="1" rIns="25400" wrap="square" tIns="12700">
            <a:noAutofit/>
          </a:bodyPr>
          <a:lstStyle/>
          <a:p>
            <a:pPr indent="-342900" lvl="0" marL="342900" rtl="0" algn="l">
              <a:spcBef>
                <a:spcPts val="0"/>
              </a:spcBef>
              <a:spcAft>
                <a:spcPts val="0"/>
              </a:spcAft>
              <a:buSzPts val="840"/>
              <a:buChar char="●"/>
            </a:pPr>
            <a:r>
              <a:rPr lang="en-US" sz="1200">
                <a:solidFill>
                  <a:srgbClr val="BFBFBF"/>
                </a:solidFill>
              </a:rPr>
              <a:t>Welchen Rang</a:t>
            </a:r>
            <a:r>
              <a:rPr lang="en-US" sz="1200">
                <a:solidFill>
                  <a:srgbClr val="BFBFBF"/>
                </a:solidFill>
              </a:rPr>
              <a:t> nimmt das </a:t>
            </a:r>
            <a:r>
              <a:rPr lang="en-US" sz="1200">
                <a:solidFill>
                  <a:srgbClr val="BFBFBF"/>
                </a:solidFill>
              </a:rPr>
              <a:t>PEX</a:t>
            </a:r>
            <a:r>
              <a:rPr lang="en-US" sz="1200">
                <a:solidFill>
                  <a:srgbClr val="BFBFBF"/>
                </a:solidFill>
              </a:rPr>
              <a:t> unter den Ursachen des sekundären Offenwinkelglaukoms ein?</a:t>
            </a:r>
            <a:r>
              <a:rPr lang="en-US" sz="1200">
                <a:solidFill>
                  <a:srgbClr val="BFBFBF"/>
                </a:solidFill>
              </a:rPr>
              <a:t> Nr. 1</a:t>
            </a:r>
            <a:endParaRPr/>
          </a:p>
          <a:p>
            <a:pPr indent="-342900" lvl="0" marL="342900" rtl="0" algn="l">
              <a:spcBef>
                <a:spcPts val="240"/>
              </a:spcBef>
              <a:spcAft>
                <a:spcPts val="0"/>
              </a:spcAft>
              <a:buSzPts val="840"/>
              <a:buChar char="●"/>
            </a:pPr>
            <a:r>
              <a:rPr lang="en-US" sz="1200"/>
              <a:t>Welche ethnische Gruppe weist die höchste Prävalenz von </a:t>
            </a:r>
            <a:r>
              <a:rPr lang="en-US" sz="1200"/>
              <a:t>PEX</a:t>
            </a:r>
            <a:r>
              <a:rPr lang="en-US" sz="1200"/>
              <a:t> auf? </a:t>
            </a:r>
            <a:r>
              <a:rPr i="1" lang="en-US" sz="1200">
                <a:solidFill>
                  <a:srgbClr val="0000FF"/>
                </a:solidFill>
              </a:rPr>
              <a:t>Skandinavier</a:t>
            </a:r>
            <a:endParaRPr sz="2000"/>
          </a:p>
        </p:txBody>
      </p:sp>
      <p:sp>
        <p:nvSpPr>
          <p:cNvPr id="2226" name="Google Shape;2226;p183"/>
          <p:cNvSpPr txBox="1"/>
          <p:nvPr/>
        </p:nvSpPr>
        <p:spPr>
          <a:xfrm>
            <a:off x="2498725" y="381000"/>
            <a:ext cx="3862500" cy="210300"/>
          </a:xfrm>
          <a:prstGeom prst="rect">
            <a:avLst/>
          </a:prstGeom>
          <a:solidFill>
            <a:schemeClr val="folHlink"/>
          </a:solidFill>
          <a:ln cap="flat" cmpd="sng" w="9525">
            <a:solidFill>
              <a:schemeClr val="lt2"/>
            </a:solidFill>
            <a:prstDash val="solid"/>
            <a:miter lim="8000"/>
            <a:headEnd len="sm" w="sm" type="none"/>
            <a:tailEnd len="sm" w="sm" type="none"/>
          </a:ln>
        </p:spPr>
        <p:txBody>
          <a:bodyPr anchorCtr="0" anchor="t" bIns="12700" lIns="25400" spcFirstLastPara="1" rIns="25400" wrap="square" tIns="12700">
            <a:spAutoFit/>
          </a:bodyPr>
          <a:lstStyle/>
          <a:p>
            <a:pPr indent="0" lvl="0" marL="0" marR="0" rtl="0" algn="l">
              <a:spcBef>
                <a:spcPts val="0"/>
              </a:spcBef>
              <a:spcAft>
                <a:spcPts val="0"/>
              </a:spcAft>
              <a:buClr>
                <a:schemeClr val="dk1"/>
              </a:buClr>
              <a:buSzPts val="1200"/>
              <a:buFont typeface="Noto Sans Symbols"/>
              <a:buNone/>
            </a:pPr>
            <a:r>
              <a:rPr i="1" lang="en-US" sz="1200">
                <a:solidFill>
                  <a:schemeClr val="dk1"/>
                </a:solidFill>
              </a:rPr>
              <a:t>PEX</a:t>
            </a:r>
            <a:r>
              <a:rPr i="1" lang="en-US" sz="1200">
                <a:solidFill>
                  <a:schemeClr val="dk1"/>
                </a:solidFill>
                <a:latin typeface="Arial"/>
                <a:ea typeface="Arial"/>
                <a:cs typeface="Arial"/>
                <a:sym typeface="Arial"/>
              </a:rPr>
              <a:t> und PDS/PG: Kurze Antwort</a:t>
            </a:r>
            <a:endParaRPr/>
          </a:p>
        </p:txBody>
      </p:sp>
      <p:sp>
        <p:nvSpPr>
          <p:cNvPr id="2227" name="Google Shape;2227;p183"/>
          <p:cNvSpPr txBox="1"/>
          <p:nvPr>
            <p:ph idx="12" type="sldNum"/>
          </p:nvPr>
        </p:nvSpPr>
        <p:spPr>
          <a:xfrm>
            <a:off x="6553200" y="624840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2228" name="Google Shape;2228;p183"/>
          <p:cNvSpPr txBox="1"/>
          <p:nvPr/>
        </p:nvSpPr>
        <p:spPr>
          <a:xfrm>
            <a:off x="810419" y="2112387"/>
            <a:ext cx="7239000" cy="210300"/>
          </a:xfrm>
          <a:prstGeom prst="rect">
            <a:avLst/>
          </a:prstGeom>
          <a:no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i="1" lang="en-US" sz="1200">
                <a:solidFill>
                  <a:srgbClr val="0000FF"/>
                </a:solidFill>
              </a:rPr>
              <a:t>Wie verbreitet ist das </a:t>
            </a:r>
            <a:r>
              <a:rPr i="1" lang="en-US" sz="1200">
                <a:solidFill>
                  <a:srgbClr val="0000FF"/>
                </a:solidFill>
              </a:rPr>
              <a:t>PEX</a:t>
            </a:r>
            <a:r>
              <a:rPr i="1" lang="en-US" sz="1200">
                <a:solidFill>
                  <a:srgbClr val="0000FF"/>
                </a:solidFill>
              </a:rPr>
              <a:t> bei Glaukompatienten in Skandinavien? </a:t>
            </a:r>
            <a:endParaRPr sz="1600">
              <a:solidFill>
                <a:srgbClr val="FFC000"/>
              </a:solidFill>
              <a:latin typeface="Arial"/>
              <a:ea typeface="Arial"/>
              <a:cs typeface="Arial"/>
              <a:sym typeface="Arial"/>
            </a:endParaRPr>
          </a:p>
        </p:txBody>
      </p:sp>
    </p:spTree>
  </p:cSld>
  <p:clrMapOvr>
    <a:masterClrMapping/>
  </p:clrMapOvr>
</p:sld>
</file>

<file path=ppt/slides/slide18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2" name="Shape 2232"/>
        <p:cNvGrpSpPr/>
        <p:nvPr/>
      </p:nvGrpSpPr>
      <p:grpSpPr>
        <a:xfrm>
          <a:off x="0" y="0"/>
          <a:ext cx="0" cy="0"/>
          <a:chOff x="0" y="0"/>
          <a:chExt cx="0" cy="0"/>
        </a:xfrm>
      </p:grpSpPr>
      <p:sp>
        <p:nvSpPr>
          <p:cNvPr id="2233" name="Google Shape;2233;p184"/>
          <p:cNvSpPr/>
          <p:nvPr/>
        </p:nvSpPr>
        <p:spPr>
          <a:xfrm>
            <a:off x="7620000" y="990600"/>
            <a:ext cx="1524000" cy="838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chemeClr val="dk1"/>
              </a:buClr>
              <a:buSzPts val="1800"/>
              <a:buFont typeface="Noto Sans Symbols"/>
              <a:buNone/>
            </a:pPr>
            <a:r>
              <a:t/>
            </a:r>
            <a:endParaRPr sz="1800">
              <a:solidFill>
                <a:schemeClr val="dk1"/>
              </a:solidFill>
              <a:latin typeface="Arial"/>
              <a:ea typeface="Arial"/>
              <a:cs typeface="Arial"/>
              <a:sym typeface="Arial"/>
            </a:endParaRPr>
          </a:p>
        </p:txBody>
      </p:sp>
      <p:sp>
        <p:nvSpPr>
          <p:cNvPr id="2234" name="Google Shape;2234;p184"/>
          <p:cNvSpPr txBox="1"/>
          <p:nvPr>
            <p:ph type="title"/>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rtl="0" algn="l">
              <a:spcBef>
                <a:spcPts val="0"/>
              </a:spcBef>
              <a:spcAft>
                <a:spcPts val="0"/>
              </a:spcAft>
              <a:buNone/>
            </a:pPr>
            <a:r>
              <a:rPr lang="en-US" sz="1800"/>
              <a:t>A</a:t>
            </a:r>
            <a:endParaRPr/>
          </a:p>
        </p:txBody>
      </p:sp>
      <p:sp>
        <p:nvSpPr>
          <p:cNvPr id="2235" name="Google Shape;2235;p184"/>
          <p:cNvSpPr txBox="1"/>
          <p:nvPr>
            <p:ph idx="1" type="body"/>
          </p:nvPr>
        </p:nvSpPr>
        <p:spPr>
          <a:xfrm>
            <a:off x="457200" y="1139825"/>
            <a:ext cx="8610600" cy="5413375"/>
          </a:xfrm>
          <a:prstGeom prst="rect">
            <a:avLst/>
          </a:prstGeom>
          <a:noFill/>
          <a:ln>
            <a:noFill/>
          </a:ln>
        </p:spPr>
        <p:txBody>
          <a:bodyPr anchorCtr="0" anchor="t" bIns="12700" lIns="25400" spcFirstLastPara="1" rIns="25400" wrap="square" tIns="12700">
            <a:noAutofit/>
          </a:bodyPr>
          <a:lstStyle/>
          <a:p>
            <a:pPr indent="-342900" lvl="0" marL="342900" rtl="0" algn="l">
              <a:spcBef>
                <a:spcPts val="0"/>
              </a:spcBef>
              <a:spcAft>
                <a:spcPts val="0"/>
              </a:spcAft>
              <a:buSzPts val="840"/>
              <a:buChar char="●"/>
            </a:pPr>
            <a:r>
              <a:rPr lang="en-US" sz="1200">
                <a:solidFill>
                  <a:srgbClr val="BFBFBF"/>
                </a:solidFill>
              </a:rPr>
              <a:t>Welchen Rang</a:t>
            </a:r>
            <a:r>
              <a:rPr lang="en-US" sz="1200">
                <a:solidFill>
                  <a:srgbClr val="BFBFBF"/>
                </a:solidFill>
              </a:rPr>
              <a:t> nimmt das </a:t>
            </a:r>
            <a:r>
              <a:rPr lang="en-US" sz="1200">
                <a:solidFill>
                  <a:srgbClr val="BFBFBF"/>
                </a:solidFill>
              </a:rPr>
              <a:t>PEX</a:t>
            </a:r>
            <a:r>
              <a:rPr lang="en-US" sz="1200">
                <a:solidFill>
                  <a:srgbClr val="BFBFBF"/>
                </a:solidFill>
              </a:rPr>
              <a:t> unter den Ursachen des sekundären Offenwinkelglaukoms ein?</a:t>
            </a:r>
            <a:r>
              <a:rPr lang="en-US" sz="1200">
                <a:solidFill>
                  <a:srgbClr val="BFBFBF"/>
                </a:solidFill>
              </a:rPr>
              <a:t> Nr. 1</a:t>
            </a:r>
            <a:endParaRPr/>
          </a:p>
          <a:p>
            <a:pPr indent="-342900" lvl="0" marL="342900" rtl="0" algn="l">
              <a:spcBef>
                <a:spcPts val="240"/>
              </a:spcBef>
              <a:spcAft>
                <a:spcPts val="0"/>
              </a:spcAft>
              <a:buSzPts val="840"/>
              <a:buChar char="●"/>
            </a:pPr>
            <a:r>
              <a:rPr lang="en-US" sz="1200"/>
              <a:t>Welche ethnische Gruppe weist die höchste Prävalenz von </a:t>
            </a:r>
            <a:r>
              <a:rPr lang="en-US" sz="1200"/>
              <a:t>PEX</a:t>
            </a:r>
            <a:r>
              <a:rPr lang="en-US" sz="1200"/>
              <a:t> auf? </a:t>
            </a:r>
            <a:r>
              <a:rPr i="1" lang="en-US" sz="1200">
                <a:solidFill>
                  <a:srgbClr val="0000FF"/>
                </a:solidFill>
              </a:rPr>
              <a:t>Skandinavier</a:t>
            </a:r>
            <a:endParaRPr sz="2000"/>
          </a:p>
        </p:txBody>
      </p:sp>
      <p:sp>
        <p:nvSpPr>
          <p:cNvPr id="2236" name="Google Shape;2236;p184"/>
          <p:cNvSpPr txBox="1"/>
          <p:nvPr/>
        </p:nvSpPr>
        <p:spPr>
          <a:xfrm>
            <a:off x="2498725" y="381000"/>
            <a:ext cx="3862500" cy="210300"/>
          </a:xfrm>
          <a:prstGeom prst="rect">
            <a:avLst/>
          </a:prstGeom>
          <a:solidFill>
            <a:schemeClr val="folHlink"/>
          </a:solidFill>
          <a:ln cap="flat" cmpd="sng" w="9525">
            <a:solidFill>
              <a:schemeClr val="lt2"/>
            </a:solidFill>
            <a:prstDash val="solid"/>
            <a:miter lim="8000"/>
            <a:headEnd len="sm" w="sm" type="none"/>
            <a:tailEnd len="sm" w="sm" type="none"/>
          </a:ln>
        </p:spPr>
        <p:txBody>
          <a:bodyPr anchorCtr="0" anchor="t" bIns="12700" lIns="25400" spcFirstLastPara="1" rIns="25400" wrap="square" tIns="12700">
            <a:spAutoFit/>
          </a:bodyPr>
          <a:lstStyle/>
          <a:p>
            <a:pPr indent="0" lvl="0" marL="0" marR="0" rtl="0" algn="l">
              <a:spcBef>
                <a:spcPts val="0"/>
              </a:spcBef>
              <a:spcAft>
                <a:spcPts val="0"/>
              </a:spcAft>
              <a:buClr>
                <a:schemeClr val="dk1"/>
              </a:buClr>
              <a:buSzPts val="1200"/>
              <a:buFont typeface="Noto Sans Symbols"/>
              <a:buNone/>
            </a:pPr>
            <a:r>
              <a:rPr i="1" lang="en-US" sz="1200">
                <a:solidFill>
                  <a:schemeClr val="dk1"/>
                </a:solidFill>
              </a:rPr>
              <a:t>PEX</a:t>
            </a:r>
            <a:r>
              <a:rPr i="1" lang="en-US" sz="1200">
                <a:solidFill>
                  <a:schemeClr val="dk1"/>
                </a:solidFill>
                <a:latin typeface="Arial"/>
                <a:ea typeface="Arial"/>
                <a:cs typeface="Arial"/>
                <a:sym typeface="Arial"/>
              </a:rPr>
              <a:t> und PDS/PG: Kurze Antwort</a:t>
            </a:r>
            <a:endParaRPr/>
          </a:p>
        </p:txBody>
      </p:sp>
      <p:sp>
        <p:nvSpPr>
          <p:cNvPr id="2237" name="Google Shape;2237;p184"/>
          <p:cNvSpPr txBox="1"/>
          <p:nvPr>
            <p:ph idx="12" type="sldNum"/>
          </p:nvPr>
        </p:nvSpPr>
        <p:spPr>
          <a:xfrm>
            <a:off x="6553200" y="624840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2238" name="Google Shape;2238;p184"/>
          <p:cNvSpPr txBox="1"/>
          <p:nvPr/>
        </p:nvSpPr>
        <p:spPr>
          <a:xfrm>
            <a:off x="810419" y="2112387"/>
            <a:ext cx="7239000" cy="395100"/>
          </a:xfrm>
          <a:prstGeom prst="rect">
            <a:avLst/>
          </a:prstGeom>
          <a:no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i="1" lang="en-US" sz="1200">
                <a:solidFill>
                  <a:srgbClr val="0000FF"/>
                </a:solidFill>
              </a:rPr>
              <a:t>Wie verbreitet ist das </a:t>
            </a:r>
            <a:r>
              <a:rPr i="1" lang="en-US" sz="1200">
                <a:solidFill>
                  <a:srgbClr val="0000FF"/>
                </a:solidFill>
              </a:rPr>
              <a:t>PEX</a:t>
            </a:r>
            <a:r>
              <a:rPr i="1" lang="en-US" sz="1200">
                <a:solidFill>
                  <a:srgbClr val="0000FF"/>
                </a:solidFill>
              </a:rPr>
              <a:t> bei Glaukompatienten in Skandinavien?</a:t>
            </a:r>
            <a:endParaRPr i="1" sz="1200">
              <a:solidFill>
                <a:srgbClr val="0000FF"/>
              </a:solidFill>
            </a:endParaRPr>
          </a:p>
          <a:p>
            <a:pPr indent="0" lvl="0" marL="0" marR="0" rtl="0" algn="l">
              <a:spcBef>
                <a:spcPts val="0"/>
              </a:spcBef>
              <a:spcAft>
                <a:spcPts val="0"/>
              </a:spcAft>
              <a:buNone/>
            </a:pPr>
            <a:r>
              <a:rPr lang="en-US" sz="1200">
                <a:solidFill>
                  <a:srgbClr val="0000FF"/>
                </a:solidFill>
                <a:latin typeface="Arial"/>
                <a:ea typeface="Arial"/>
                <a:cs typeface="Arial"/>
                <a:sym typeface="Arial"/>
              </a:rPr>
              <a:t>Schätzungen zufolge sind über</a:t>
            </a:r>
            <a:r>
              <a:rPr b="1" lang="en-US" sz="1200">
                <a:solidFill>
                  <a:srgbClr val="0000FF"/>
                </a:solidFill>
                <a:latin typeface="Arial"/>
                <a:ea typeface="Arial"/>
                <a:cs typeface="Arial"/>
                <a:sym typeface="Arial"/>
              </a:rPr>
              <a:t> 50 % </a:t>
            </a:r>
            <a:r>
              <a:rPr lang="en-US" sz="1200">
                <a:solidFill>
                  <a:srgbClr val="0000FF"/>
                </a:solidFill>
                <a:latin typeface="Arial"/>
                <a:ea typeface="Arial"/>
                <a:cs typeface="Arial"/>
                <a:sym typeface="Arial"/>
              </a:rPr>
              <a:t>aller </a:t>
            </a:r>
            <a:r>
              <a:rPr lang="en-US" sz="1200">
                <a:solidFill>
                  <a:srgbClr val="0000FF"/>
                </a:solidFill>
              </a:rPr>
              <a:t>OWG</a:t>
            </a:r>
            <a:r>
              <a:rPr lang="en-US" sz="1200">
                <a:solidFill>
                  <a:srgbClr val="0000FF"/>
                </a:solidFill>
                <a:latin typeface="Arial"/>
                <a:ea typeface="Arial"/>
                <a:cs typeface="Arial"/>
                <a:sym typeface="Arial"/>
              </a:rPr>
              <a:t>-Fälle </a:t>
            </a:r>
            <a:r>
              <a:rPr lang="en-US" sz="1200">
                <a:solidFill>
                  <a:srgbClr val="0000FF"/>
                </a:solidFill>
                <a:latin typeface="Arial"/>
                <a:ea typeface="Arial"/>
                <a:cs typeface="Arial"/>
                <a:sym typeface="Arial"/>
                <a:extLst>
                  <a:ext uri="http://customooxmlschemas.google.com/">
                    <go:slidesCustomData xmlns:go="http://customooxmlschemas.google.com/" textRoundtripDataId="91"/>
                  </a:ext>
                </a:extLst>
              </a:rPr>
              <a:t>bei</a:t>
            </a:r>
            <a:r>
              <a:rPr lang="en-US" sz="1200">
                <a:solidFill>
                  <a:srgbClr val="0000FF"/>
                </a:solidFill>
                <a:latin typeface="Arial"/>
                <a:ea typeface="Arial"/>
                <a:cs typeface="Arial"/>
                <a:sym typeface="Arial"/>
              </a:rPr>
              <a:t> Skandinaviern auf </a:t>
            </a:r>
            <a:r>
              <a:rPr lang="en-US" sz="1200">
                <a:solidFill>
                  <a:srgbClr val="0000FF"/>
                </a:solidFill>
              </a:rPr>
              <a:t>PEX</a:t>
            </a:r>
            <a:r>
              <a:rPr lang="en-US" sz="1200">
                <a:solidFill>
                  <a:srgbClr val="0000FF"/>
                </a:solidFill>
                <a:latin typeface="Arial"/>
                <a:ea typeface="Arial"/>
                <a:cs typeface="Arial"/>
                <a:sym typeface="Arial"/>
              </a:rPr>
              <a:t> zurückzuführen.</a:t>
            </a:r>
            <a:endParaRPr/>
          </a:p>
        </p:txBody>
      </p:sp>
    </p:spTree>
  </p:cSld>
  <p:clrMapOvr>
    <a:masterClrMapping/>
  </p:clrMapOvr>
</p:sld>
</file>

<file path=ppt/slides/slide18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2" name="Shape 2242"/>
        <p:cNvGrpSpPr/>
        <p:nvPr/>
      </p:nvGrpSpPr>
      <p:grpSpPr>
        <a:xfrm>
          <a:off x="0" y="0"/>
          <a:ext cx="0" cy="0"/>
          <a:chOff x="0" y="0"/>
          <a:chExt cx="0" cy="0"/>
        </a:xfrm>
      </p:grpSpPr>
      <p:sp>
        <p:nvSpPr>
          <p:cNvPr id="2243" name="Google Shape;2243;p185"/>
          <p:cNvSpPr/>
          <p:nvPr/>
        </p:nvSpPr>
        <p:spPr>
          <a:xfrm>
            <a:off x="7620000" y="990600"/>
            <a:ext cx="1524000" cy="838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chemeClr val="dk1"/>
              </a:buClr>
              <a:buSzPts val="1800"/>
              <a:buFont typeface="Noto Sans Symbols"/>
              <a:buNone/>
            </a:pPr>
            <a:r>
              <a:t/>
            </a:r>
            <a:endParaRPr sz="1800">
              <a:solidFill>
                <a:schemeClr val="dk1"/>
              </a:solidFill>
              <a:latin typeface="Arial"/>
              <a:ea typeface="Arial"/>
              <a:cs typeface="Arial"/>
              <a:sym typeface="Arial"/>
            </a:endParaRPr>
          </a:p>
        </p:txBody>
      </p:sp>
      <p:sp>
        <p:nvSpPr>
          <p:cNvPr id="2244" name="Google Shape;2244;p185"/>
          <p:cNvSpPr txBox="1"/>
          <p:nvPr>
            <p:ph type="title"/>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rtl="0" algn="l">
              <a:spcBef>
                <a:spcPts val="0"/>
              </a:spcBef>
              <a:spcAft>
                <a:spcPts val="0"/>
              </a:spcAft>
              <a:buNone/>
            </a:pPr>
            <a:r>
              <a:rPr lang="en-US" sz="1800"/>
              <a:t>F</a:t>
            </a:r>
            <a:endParaRPr/>
          </a:p>
        </p:txBody>
      </p:sp>
      <p:sp>
        <p:nvSpPr>
          <p:cNvPr id="2245" name="Google Shape;2245;p185"/>
          <p:cNvSpPr txBox="1"/>
          <p:nvPr>
            <p:ph idx="1" type="body"/>
          </p:nvPr>
        </p:nvSpPr>
        <p:spPr>
          <a:xfrm>
            <a:off x="457200" y="1139825"/>
            <a:ext cx="8610600" cy="5413375"/>
          </a:xfrm>
          <a:prstGeom prst="rect">
            <a:avLst/>
          </a:prstGeom>
          <a:noFill/>
          <a:ln>
            <a:noFill/>
          </a:ln>
        </p:spPr>
        <p:txBody>
          <a:bodyPr anchorCtr="0" anchor="t" bIns="12700" lIns="25400" spcFirstLastPara="1" rIns="25400" wrap="square" tIns="12700">
            <a:noAutofit/>
          </a:bodyPr>
          <a:lstStyle/>
          <a:p>
            <a:pPr indent="-342900" lvl="0" marL="342900" rtl="0" algn="l">
              <a:spcBef>
                <a:spcPts val="0"/>
              </a:spcBef>
              <a:spcAft>
                <a:spcPts val="0"/>
              </a:spcAft>
              <a:buSzPts val="840"/>
              <a:buChar char="●"/>
            </a:pPr>
            <a:r>
              <a:rPr lang="en-US" sz="1200">
                <a:solidFill>
                  <a:srgbClr val="BFBFBF"/>
                </a:solidFill>
              </a:rPr>
              <a:t>Welchen Rang</a:t>
            </a:r>
            <a:r>
              <a:rPr lang="en-US" sz="1200">
                <a:solidFill>
                  <a:srgbClr val="BFBFBF"/>
                </a:solidFill>
              </a:rPr>
              <a:t> nimmt das </a:t>
            </a:r>
            <a:r>
              <a:rPr lang="en-US" sz="1200">
                <a:solidFill>
                  <a:srgbClr val="BFBFBF"/>
                </a:solidFill>
              </a:rPr>
              <a:t>PEX</a:t>
            </a:r>
            <a:r>
              <a:rPr lang="en-US" sz="1200">
                <a:solidFill>
                  <a:srgbClr val="BFBFBF"/>
                </a:solidFill>
              </a:rPr>
              <a:t> unter den Ursachen des sekundären Offenwinkelglaukoms ein?</a:t>
            </a:r>
            <a:r>
              <a:rPr lang="en-US" sz="1200">
                <a:solidFill>
                  <a:srgbClr val="BFBFBF"/>
                </a:solidFill>
              </a:rPr>
              <a:t> Nr. 1</a:t>
            </a:r>
            <a:endParaRPr/>
          </a:p>
          <a:p>
            <a:pPr indent="-342900" lvl="0" marL="342900" rtl="0" algn="l">
              <a:spcBef>
                <a:spcPts val="240"/>
              </a:spcBef>
              <a:spcAft>
                <a:spcPts val="0"/>
              </a:spcAft>
              <a:buSzPts val="840"/>
              <a:buChar char="●"/>
            </a:pPr>
            <a:r>
              <a:rPr lang="en-US" sz="1200">
                <a:solidFill>
                  <a:srgbClr val="BFBFBF"/>
                </a:solidFill>
              </a:rPr>
              <a:t>Welche ethnische Gruppe weist die höchste Prävalenz von </a:t>
            </a:r>
            <a:r>
              <a:rPr lang="en-US" sz="1200">
                <a:solidFill>
                  <a:srgbClr val="BFBFBF"/>
                </a:solidFill>
              </a:rPr>
              <a:t>PEX</a:t>
            </a:r>
            <a:r>
              <a:rPr lang="en-US" sz="1200">
                <a:solidFill>
                  <a:srgbClr val="BFBFBF"/>
                </a:solidFill>
              </a:rPr>
              <a:t> auf? </a:t>
            </a:r>
            <a:r>
              <a:rPr i="1" lang="en-US" sz="1200">
                <a:solidFill>
                  <a:srgbClr val="BFBFBF"/>
                </a:solidFill>
              </a:rPr>
              <a:t>Skandinavier</a:t>
            </a:r>
            <a:endParaRPr sz="2000">
              <a:solidFill>
                <a:srgbClr val="BFBFBF"/>
              </a:solidFill>
            </a:endParaRPr>
          </a:p>
        </p:txBody>
      </p:sp>
      <p:sp>
        <p:nvSpPr>
          <p:cNvPr id="2246" name="Google Shape;2246;p185"/>
          <p:cNvSpPr txBox="1"/>
          <p:nvPr/>
        </p:nvSpPr>
        <p:spPr>
          <a:xfrm>
            <a:off x="2498725" y="381000"/>
            <a:ext cx="3862500" cy="210300"/>
          </a:xfrm>
          <a:prstGeom prst="rect">
            <a:avLst/>
          </a:prstGeom>
          <a:solidFill>
            <a:schemeClr val="folHlink"/>
          </a:solidFill>
          <a:ln cap="flat" cmpd="sng" w="9525">
            <a:solidFill>
              <a:schemeClr val="lt2"/>
            </a:solidFill>
            <a:prstDash val="solid"/>
            <a:miter lim="8000"/>
            <a:headEnd len="sm" w="sm" type="none"/>
            <a:tailEnd len="sm" w="sm" type="none"/>
          </a:ln>
        </p:spPr>
        <p:txBody>
          <a:bodyPr anchorCtr="0" anchor="t" bIns="12700" lIns="25400" spcFirstLastPara="1" rIns="25400" wrap="square" tIns="12700">
            <a:spAutoFit/>
          </a:bodyPr>
          <a:lstStyle/>
          <a:p>
            <a:pPr indent="0" lvl="0" marL="0" marR="0" rtl="0" algn="l">
              <a:spcBef>
                <a:spcPts val="0"/>
              </a:spcBef>
              <a:spcAft>
                <a:spcPts val="0"/>
              </a:spcAft>
              <a:buClr>
                <a:schemeClr val="dk1"/>
              </a:buClr>
              <a:buSzPts val="1200"/>
              <a:buFont typeface="Noto Sans Symbols"/>
              <a:buNone/>
            </a:pPr>
            <a:r>
              <a:rPr i="1" lang="en-US" sz="1200">
                <a:solidFill>
                  <a:schemeClr val="dk1"/>
                </a:solidFill>
              </a:rPr>
              <a:t>PEX</a:t>
            </a:r>
            <a:r>
              <a:rPr i="1" lang="en-US" sz="1200">
                <a:solidFill>
                  <a:schemeClr val="dk1"/>
                </a:solidFill>
                <a:latin typeface="Arial"/>
                <a:ea typeface="Arial"/>
                <a:cs typeface="Arial"/>
                <a:sym typeface="Arial"/>
              </a:rPr>
              <a:t> und PDS/PG: Kurze Antwort</a:t>
            </a:r>
            <a:endParaRPr/>
          </a:p>
        </p:txBody>
      </p:sp>
      <p:sp>
        <p:nvSpPr>
          <p:cNvPr id="2247" name="Google Shape;2247;p185"/>
          <p:cNvSpPr txBox="1"/>
          <p:nvPr>
            <p:ph idx="12" type="sldNum"/>
          </p:nvPr>
        </p:nvSpPr>
        <p:spPr>
          <a:xfrm>
            <a:off x="6553200" y="624840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2248" name="Google Shape;2248;p185"/>
          <p:cNvSpPr txBox="1"/>
          <p:nvPr/>
        </p:nvSpPr>
        <p:spPr>
          <a:xfrm>
            <a:off x="609600" y="2364770"/>
            <a:ext cx="7924800" cy="1134000"/>
          </a:xfrm>
          <a:prstGeom prst="rect">
            <a:avLst/>
          </a:prstGeom>
          <a:no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i="1" lang="en-US" sz="1200">
                <a:solidFill>
                  <a:srgbClr val="0000FF"/>
                </a:solidFill>
              </a:rPr>
              <a:t>Welche nicht-skandinavischen Populationen weisen einen hohen </a:t>
            </a:r>
            <a:r>
              <a:rPr i="1" lang="en-US" sz="1200">
                <a:solidFill>
                  <a:srgbClr val="0000FF"/>
                </a:solidFill>
              </a:rPr>
              <a:t>PEX</a:t>
            </a:r>
            <a:r>
              <a:rPr i="1" lang="en-US" sz="1200">
                <a:solidFill>
                  <a:srgbClr val="0000FF"/>
                </a:solidFill>
              </a:rPr>
              <a:t>-Anteil an der Glaukomlast auf?</a:t>
            </a:r>
            <a:endParaRPr/>
          </a:p>
          <a:p>
            <a:pPr indent="0" lvl="0" marL="0" marR="0" rtl="0" algn="l">
              <a:spcBef>
                <a:spcPts val="0"/>
              </a:spcBef>
              <a:spcAft>
                <a:spcPts val="0"/>
              </a:spcAft>
              <a:buNone/>
            </a:pPr>
            <a:r>
              <a:rPr lang="en-US" sz="1200">
                <a:solidFill>
                  <a:srgbClr val="0000FF"/>
                </a:solidFill>
                <a:latin typeface="Arial"/>
                <a:ea typeface="Arial"/>
                <a:cs typeface="Arial"/>
                <a:sym typeface="Arial"/>
              </a:rPr>
              <a:t>--</a:t>
            </a:r>
            <a:r>
              <a:rPr b="1" i="1" lang="en-US" sz="1200">
                <a:solidFill>
                  <a:srgbClr val="0000FF"/>
                </a:solidFill>
                <a:latin typeface="Arial"/>
                <a:ea typeface="Arial"/>
                <a:cs typeface="Arial"/>
                <a:sym typeface="Arial"/>
              </a:rPr>
              <a:t>?</a:t>
            </a:r>
            <a:endParaRPr/>
          </a:p>
          <a:p>
            <a:pPr indent="0" lvl="0" marL="0" marR="0" rtl="0" algn="l">
              <a:spcBef>
                <a:spcPts val="0"/>
              </a:spcBef>
              <a:spcAft>
                <a:spcPts val="0"/>
              </a:spcAft>
              <a:buNone/>
            </a:pPr>
            <a:r>
              <a:rPr lang="en-US" sz="1200">
                <a:solidFill>
                  <a:srgbClr val="0000FF"/>
                </a:solidFill>
                <a:latin typeface="Arial"/>
                <a:ea typeface="Arial"/>
                <a:cs typeface="Arial"/>
                <a:sym typeface="Arial"/>
              </a:rPr>
              <a:t>--</a:t>
            </a:r>
            <a:r>
              <a:rPr b="1" i="1" lang="en-US" sz="1200">
                <a:solidFill>
                  <a:srgbClr val="0000FF"/>
                </a:solidFill>
                <a:latin typeface="Arial"/>
                <a:ea typeface="Arial"/>
                <a:cs typeface="Arial"/>
                <a:sym typeface="Arial"/>
              </a:rPr>
              <a:t>?</a:t>
            </a:r>
            <a:endParaRPr/>
          </a:p>
          <a:p>
            <a:pPr indent="0" lvl="0" marL="0" marR="0" rtl="0" algn="l">
              <a:spcBef>
                <a:spcPts val="0"/>
              </a:spcBef>
              <a:spcAft>
                <a:spcPts val="0"/>
              </a:spcAft>
              <a:buNone/>
            </a:pPr>
            <a:r>
              <a:rPr lang="en-US" sz="1200">
                <a:solidFill>
                  <a:srgbClr val="0000FF"/>
                </a:solidFill>
                <a:latin typeface="Arial"/>
                <a:ea typeface="Arial"/>
                <a:cs typeface="Arial"/>
                <a:sym typeface="Arial"/>
              </a:rPr>
              <a:t>--</a:t>
            </a:r>
            <a:r>
              <a:rPr b="1" i="1" lang="en-US" sz="1200">
                <a:solidFill>
                  <a:srgbClr val="0000FF"/>
                </a:solidFill>
                <a:latin typeface="Arial"/>
                <a:ea typeface="Arial"/>
                <a:cs typeface="Arial"/>
                <a:sym typeface="Arial"/>
              </a:rPr>
              <a:t>?</a:t>
            </a:r>
            <a:endParaRPr/>
          </a:p>
          <a:p>
            <a:pPr indent="0" lvl="0" marL="0" marR="0" rtl="0" algn="l">
              <a:spcBef>
                <a:spcPts val="0"/>
              </a:spcBef>
              <a:spcAft>
                <a:spcPts val="0"/>
              </a:spcAft>
              <a:buNone/>
            </a:pPr>
            <a:r>
              <a:rPr lang="en-US" sz="1200">
                <a:solidFill>
                  <a:srgbClr val="0000FF"/>
                </a:solidFill>
                <a:latin typeface="Arial"/>
                <a:ea typeface="Arial"/>
                <a:cs typeface="Arial"/>
                <a:sym typeface="Arial"/>
              </a:rPr>
              <a:t>--</a:t>
            </a:r>
            <a:r>
              <a:rPr b="1" i="1" lang="en-US" sz="1200">
                <a:solidFill>
                  <a:srgbClr val="0000FF"/>
                </a:solidFill>
                <a:latin typeface="Arial"/>
                <a:ea typeface="Arial"/>
                <a:cs typeface="Arial"/>
                <a:sym typeface="Arial"/>
              </a:rPr>
              <a:t>?</a:t>
            </a:r>
            <a:endParaRPr/>
          </a:p>
          <a:p>
            <a:pPr indent="0" lvl="0" marL="0" marR="0" rtl="0" algn="l">
              <a:spcBef>
                <a:spcPts val="0"/>
              </a:spcBef>
              <a:spcAft>
                <a:spcPts val="0"/>
              </a:spcAft>
              <a:buNone/>
            </a:pPr>
            <a:r>
              <a:rPr lang="en-US" sz="1200">
                <a:solidFill>
                  <a:srgbClr val="0000FF"/>
                </a:solidFill>
                <a:latin typeface="Arial"/>
                <a:ea typeface="Arial"/>
                <a:cs typeface="Arial"/>
                <a:sym typeface="Arial"/>
              </a:rPr>
              <a:t>--(es gibt noch weitere)</a:t>
            </a:r>
            <a:endParaRPr/>
          </a:p>
        </p:txBody>
      </p:sp>
    </p:spTree>
  </p:cSld>
  <p:clrMapOvr>
    <a:masterClrMapping/>
  </p:clrMapOvr>
</p:sld>
</file>

<file path=ppt/slides/slide18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52" name="Shape 2252"/>
        <p:cNvGrpSpPr/>
        <p:nvPr/>
      </p:nvGrpSpPr>
      <p:grpSpPr>
        <a:xfrm>
          <a:off x="0" y="0"/>
          <a:ext cx="0" cy="0"/>
          <a:chOff x="0" y="0"/>
          <a:chExt cx="0" cy="0"/>
        </a:xfrm>
      </p:grpSpPr>
      <p:sp>
        <p:nvSpPr>
          <p:cNvPr id="2253" name="Google Shape;2253;p186"/>
          <p:cNvSpPr/>
          <p:nvPr/>
        </p:nvSpPr>
        <p:spPr>
          <a:xfrm>
            <a:off x="7620000" y="990600"/>
            <a:ext cx="1524000" cy="838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chemeClr val="dk1"/>
              </a:buClr>
              <a:buSzPts val="1800"/>
              <a:buFont typeface="Noto Sans Symbols"/>
              <a:buNone/>
            </a:pPr>
            <a:r>
              <a:t/>
            </a:r>
            <a:endParaRPr sz="1800">
              <a:solidFill>
                <a:schemeClr val="dk1"/>
              </a:solidFill>
              <a:latin typeface="Arial"/>
              <a:ea typeface="Arial"/>
              <a:cs typeface="Arial"/>
              <a:sym typeface="Arial"/>
            </a:endParaRPr>
          </a:p>
        </p:txBody>
      </p:sp>
      <p:sp>
        <p:nvSpPr>
          <p:cNvPr id="2254" name="Google Shape;2254;p186"/>
          <p:cNvSpPr txBox="1"/>
          <p:nvPr>
            <p:ph type="title"/>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rtl="0" algn="l">
              <a:spcBef>
                <a:spcPts val="0"/>
              </a:spcBef>
              <a:spcAft>
                <a:spcPts val="0"/>
              </a:spcAft>
              <a:buNone/>
            </a:pPr>
            <a:r>
              <a:rPr lang="en-US" sz="1800"/>
              <a:t>A</a:t>
            </a:r>
            <a:endParaRPr/>
          </a:p>
        </p:txBody>
      </p:sp>
      <p:sp>
        <p:nvSpPr>
          <p:cNvPr id="2255" name="Google Shape;2255;p186"/>
          <p:cNvSpPr txBox="1"/>
          <p:nvPr>
            <p:ph idx="1" type="body"/>
          </p:nvPr>
        </p:nvSpPr>
        <p:spPr>
          <a:xfrm>
            <a:off x="457200" y="1139825"/>
            <a:ext cx="8610600" cy="5413375"/>
          </a:xfrm>
          <a:prstGeom prst="rect">
            <a:avLst/>
          </a:prstGeom>
          <a:noFill/>
          <a:ln>
            <a:noFill/>
          </a:ln>
        </p:spPr>
        <p:txBody>
          <a:bodyPr anchorCtr="0" anchor="t" bIns="12700" lIns="25400" spcFirstLastPara="1" rIns="25400" wrap="square" tIns="12700">
            <a:noAutofit/>
          </a:bodyPr>
          <a:lstStyle/>
          <a:p>
            <a:pPr indent="-342900" lvl="0" marL="342900" rtl="0" algn="l">
              <a:spcBef>
                <a:spcPts val="0"/>
              </a:spcBef>
              <a:spcAft>
                <a:spcPts val="0"/>
              </a:spcAft>
              <a:buSzPts val="840"/>
              <a:buChar char="●"/>
            </a:pPr>
            <a:r>
              <a:rPr lang="en-US" sz="1200">
                <a:solidFill>
                  <a:srgbClr val="BFBFBF"/>
                </a:solidFill>
              </a:rPr>
              <a:t>Welchen Rang </a:t>
            </a:r>
            <a:r>
              <a:rPr lang="en-US" sz="1200">
                <a:solidFill>
                  <a:srgbClr val="BFBFBF"/>
                </a:solidFill>
              </a:rPr>
              <a:t>nimmt das </a:t>
            </a:r>
            <a:r>
              <a:rPr lang="en-US" sz="1200">
                <a:solidFill>
                  <a:srgbClr val="BFBFBF"/>
                </a:solidFill>
              </a:rPr>
              <a:t>PEX</a:t>
            </a:r>
            <a:r>
              <a:rPr lang="en-US" sz="1200">
                <a:solidFill>
                  <a:srgbClr val="BFBFBF"/>
                </a:solidFill>
              </a:rPr>
              <a:t> unter den Ursachen des sekundären Offenwinkelglaukoms ein?</a:t>
            </a:r>
            <a:r>
              <a:rPr lang="en-US" sz="1200">
                <a:solidFill>
                  <a:srgbClr val="BFBFBF"/>
                </a:solidFill>
              </a:rPr>
              <a:t> Nr. 1</a:t>
            </a:r>
            <a:endParaRPr/>
          </a:p>
          <a:p>
            <a:pPr indent="-342900" lvl="0" marL="342900" rtl="0" algn="l">
              <a:spcBef>
                <a:spcPts val="240"/>
              </a:spcBef>
              <a:spcAft>
                <a:spcPts val="0"/>
              </a:spcAft>
              <a:buSzPts val="840"/>
              <a:buChar char="●"/>
            </a:pPr>
            <a:r>
              <a:rPr lang="en-US" sz="1200">
                <a:solidFill>
                  <a:srgbClr val="BFBFBF"/>
                </a:solidFill>
              </a:rPr>
              <a:t>Welche ethnische Gruppe weist die höchste Prävalenz von </a:t>
            </a:r>
            <a:r>
              <a:rPr lang="en-US" sz="1200">
                <a:solidFill>
                  <a:srgbClr val="BFBFBF"/>
                </a:solidFill>
              </a:rPr>
              <a:t>PEX</a:t>
            </a:r>
            <a:r>
              <a:rPr lang="en-US" sz="1200">
                <a:solidFill>
                  <a:srgbClr val="BFBFBF"/>
                </a:solidFill>
              </a:rPr>
              <a:t> auf? </a:t>
            </a:r>
            <a:r>
              <a:rPr i="1" lang="en-US" sz="1200">
                <a:solidFill>
                  <a:srgbClr val="BFBFBF"/>
                </a:solidFill>
              </a:rPr>
              <a:t>Skandinavier</a:t>
            </a:r>
            <a:endParaRPr sz="2000">
              <a:solidFill>
                <a:srgbClr val="BFBFBF"/>
              </a:solidFill>
            </a:endParaRPr>
          </a:p>
        </p:txBody>
      </p:sp>
      <p:sp>
        <p:nvSpPr>
          <p:cNvPr id="2256" name="Google Shape;2256;p186"/>
          <p:cNvSpPr txBox="1"/>
          <p:nvPr/>
        </p:nvSpPr>
        <p:spPr>
          <a:xfrm>
            <a:off x="2498725" y="381000"/>
            <a:ext cx="3862500" cy="210300"/>
          </a:xfrm>
          <a:prstGeom prst="rect">
            <a:avLst/>
          </a:prstGeom>
          <a:solidFill>
            <a:schemeClr val="folHlink"/>
          </a:solidFill>
          <a:ln cap="flat" cmpd="sng" w="9525">
            <a:solidFill>
              <a:schemeClr val="lt2"/>
            </a:solidFill>
            <a:prstDash val="solid"/>
            <a:miter lim="8000"/>
            <a:headEnd len="sm" w="sm" type="none"/>
            <a:tailEnd len="sm" w="sm" type="none"/>
          </a:ln>
        </p:spPr>
        <p:txBody>
          <a:bodyPr anchorCtr="0" anchor="t" bIns="12700" lIns="25400" spcFirstLastPara="1" rIns="25400" wrap="square" tIns="12700">
            <a:spAutoFit/>
          </a:bodyPr>
          <a:lstStyle/>
          <a:p>
            <a:pPr indent="0" lvl="0" marL="0" marR="0" rtl="0" algn="l">
              <a:spcBef>
                <a:spcPts val="0"/>
              </a:spcBef>
              <a:spcAft>
                <a:spcPts val="0"/>
              </a:spcAft>
              <a:buClr>
                <a:schemeClr val="dk1"/>
              </a:buClr>
              <a:buSzPts val="1200"/>
              <a:buFont typeface="Noto Sans Symbols"/>
              <a:buNone/>
            </a:pPr>
            <a:r>
              <a:rPr i="1" lang="en-US" sz="1200">
                <a:solidFill>
                  <a:schemeClr val="dk1"/>
                </a:solidFill>
              </a:rPr>
              <a:t>PEX</a:t>
            </a:r>
            <a:r>
              <a:rPr i="1" lang="en-US" sz="1200">
                <a:solidFill>
                  <a:schemeClr val="dk1"/>
                </a:solidFill>
                <a:latin typeface="Arial"/>
                <a:ea typeface="Arial"/>
                <a:cs typeface="Arial"/>
                <a:sym typeface="Arial"/>
              </a:rPr>
              <a:t> und PDS/PG: Kurze Antwort</a:t>
            </a:r>
            <a:endParaRPr/>
          </a:p>
        </p:txBody>
      </p:sp>
      <p:sp>
        <p:nvSpPr>
          <p:cNvPr id="2257" name="Google Shape;2257;p186"/>
          <p:cNvSpPr txBox="1"/>
          <p:nvPr>
            <p:ph idx="12" type="sldNum"/>
          </p:nvPr>
        </p:nvSpPr>
        <p:spPr>
          <a:xfrm>
            <a:off x="6553200" y="624840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2258" name="Google Shape;2258;p186"/>
          <p:cNvSpPr txBox="1"/>
          <p:nvPr/>
        </p:nvSpPr>
        <p:spPr>
          <a:xfrm>
            <a:off x="609600" y="2364770"/>
            <a:ext cx="7924800" cy="1134000"/>
          </a:xfrm>
          <a:prstGeom prst="rect">
            <a:avLst/>
          </a:prstGeom>
          <a:no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i="1" lang="en-US" sz="1200">
                <a:solidFill>
                  <a:srgbClr val="0000FF"/>
                </a:solidFill>
              </a:rPr>
              <a:t>Welche nicht-skandinavischen Populationen weisen einen hohen </a:t>
            </a:r>
            <a:r>
              <a:rPr i="1" lang="en-US" sz="1200">
                <a:solidFill>
                  <a:srgbClr val="0000FF"/>
                </a:solidFill>
              </a:rPr>
              <a:t>PEX</a:t>
            </a:r>
            <a:r>
              <a:rPr i="1" lang="en-US" sz="1200">
                <a:solidFill>
                  <a:srgbClr val="0000FF"/>
                </a:solidFill>
              </a:rPr>
              <a:t>-Anteil an der Glaukomlast auf</a:t>
            </a:r>
            <a:r>
              <a:rPr i="1" lang="en-US" sz="1200">
                <a:solidFill>
                  <a:srgbClr val="0000FF"/>
                </a:solidFill>
                <a:latin typeface="Arial"/>
                <a:ea typeface="Arial"/>
                <a:cs typeface="Arial"/>
                <a:sym typeface="Arial"/>
              </a:rPr>
              <a:t>?</a:t>
            </a:r>
            <a:endParaRPr/>
          </a:p>
          <a:p>
            <a:pPr indent="0" lvl="0" marL="0" marR="0" rtl="0" algn="l">
              <a:spcBef>
                <a:spcPts val="0"/>
              </a:spcBef>
              <a:spcAft>
                <a:spcPts val="0"/>
              </a:spcAft>
              <a:buNone/>
            </a:pPr>
            <a:r>
              <a:rPr lang="en-US" sz="1200">
                <a:solidFill>
                  <a:srgbClr val="0000FF"/>
                </a:solidFill>
                <a:latin typeface="Arial"/>
                <a:ea typeface="Arial"/>
                <a:cs typeface="Arial"/>
                <a:sym typeface="Arial"/>
              </a:rPr>
              <a:t>--Japaner</a:t>
            </a:r>
            <a:endParaRPr/>
          </a:p>
          <a:p>
            <a:pPr indent="0" lvl="0" marL="0" marR="0" rtl="0" algn="l">
              <a:spcBef>
                <a:spcPts val="0"/>
              </a:spcBef>
              <a:spcAft>
                <a:spcPts val="0"/>
              </a:spcAft>
              <a:buNone/>
            </a:pPr>
            <a:r>
              <a:rPr lang="en-US" sz="1200">
                <a:solidFill>
                  <a:srgbClr val="0000FF"/>
                </a:solidFill>
                <a:latin typeface="Arial"/>
                <a:ea typeface="Arial"/>
                <a:cs typeface="Arial"/>
                <a:sym typeface="Arial"/>
              </a:rPr>
              <a:t>--Araber</a:t>
            </a:r>
            <a:endParaRPr/>
          </a:p>
          <a:p>
            <a:pPr indent="0" lvl="0" marL="0" marR="0" rtl="0" algn="l">
              <a:spcBef>
                <a:spcPts val="0"/>
              </a:spcBef>
              <a:spcAft>
                <a:spcPts val="0"/>
              </a:spcAft>
              <a:buNone/>
            </a:pPr>
            <a:r>
              <a:rPr lang="en-US" sz="1200">
                <a:solidFill>
                  <a:srgbClr val="0000FF"/>
                </a:solidFill>
                <a:latin typeface="Arial"/>
                <a:ea typeface="Arial"/>
                <a:cs typeface="Arial"/>
                <a:sym typeface="Arial"/>
              </a:rPr>
              <a:t>--Mittelmeerraum</a:t>
            </a:r>
            <a:endParaRPr/>
          </a:p>
          <a:p>
            <a:pPr indent="0" lvl="0" marL="0" marR="0" rtl="0" algn="l">
              <a:spcBef>
                <a:spcPts val="0"/>
              </a:spcBef>
              <a:spcAft>
                <a:spcPts val="0"/>
              </a:spcAft>
              <a:buNone/>
            </a:pPr>
            <a:r>
              <a:rPr lang="en-US" sz="1200">
                <a:solidFill>
                  <a:srgbClr val="0000FF"/>
                </a:solidFill>
                <a:latin typeface="Arial"/>
                <a:ea typeface="Arial"/>
                <a:cs typeface="Arial"/>
                <a:sym typeface="Arial"/>
              </a:rPr>
              <a:t>--</a:t>
            </a:r>
            <a:r>
              <a:rPr lang="en-US" sz="1200">
                <a:solidFill>
                  <a:srgbClr val="0000FF"/>
                </a:solidFill>
              </a:rPr>
              <a:t>schwarze </a:t>
            </a:r>
            <a:r>
              <a:rPr lang="en-US" sz="1200">
                <a:solidFill>
                  <a:srgbClr val="0000FF"/>
                </a:solidFill>
              </a:rPr>
              <a:t>südafrikanische</a:t>
            </a:r>
            <a:r>
              <a:rPr lang="en-US" sz="1200">
                <a:solidFill>
                  <a:srgbClr val="0000FF"/>
                </a:solidFill>
              </a:rPr>
              <a:t> Bevölkerung</a:t>
            </a:r>
            <a:endParaRPr/>
          </a:p>
          <a:p>
            <a:pPr indent="0" lvl="0" marL="0" marR="0" rtl="0" algn="l">
              <a:spcBef>
                <a:spcPts val="0"/>
              </a:spcBef>
              <a:spcAft>
                <a:spcPts val="0"/>
              </a:spcAft>
              <a:buNone/>
            </a:pPr>
            <a:r>
              <a:rPr lang="en-US" sz="1200">
                <a:solidFill>
                  <a:srgbClr val="0000FF"/>
                </a:solidFill>
                <a:latin typeface="Arial"/>
                <a:ea typeface="Arial"/>
                <a:cs typeface="Arial"/>
                <a:sym typeface="Arial"/>
              </a:rPr>
              <a:t>--(es gibt noch weitere)</a:t>
            </a:r>
            <a:endParaRPr/>
          </a:p>
        </p:txBody>
      </p:sp>
    </p:spTree>
  </p:cSld>
  <p:clrMapOvr>
    <a:masterClrMapping/>
  </p:clrMapOvr>
</p:sld>
</file>

<file path=ppt/slides/slide18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2" name="Shape 2262"/>
        <p:cNvGrpSpPr/>
        <p:nvPr/>
      </p:nvGrpSpPr>
      <p:grpSpPr>
        <a:xfrm>
          <a:off x="0" y="0"/>
          <a:ext cx="0" cy="0"/>
          <a:chOff x="0" y="0"/>
          <a:chExt cx="0" cy="0"/>
        </a:xfrm>
      </p:grpSpPr>
      <p:sp>
        <p:nvSpPr>
          <p:cNvPr id="2263" name="Google Shape;2263;p187"/>
          <p:cNvSpPr/>
          <p:nvPr/>
        </p:nvSpPr>
        <p:spPr>
          <a:xfrm>
            <a:off x="7620000" y="990600"/>
            <a:ext cx="1524000" cy="838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chemeClr val="dk1"/>
              </a:buClr>
              <a:buSzPts val="1800"/>
              <a:buFont typeface="Noto Sans Symbols"/>
              <a:buNone/>
            </a:pPr>
            <a:r>
              <a:t/>
            </a:r>
            <a:endParaRPr sz="1800">
              <a:solidFill>
                <a:schemeClr val="dk1"/>
              </a:solidFill>
              <a:latin typeface="Arial"/>
              <a:ea typeface="Arial"/>
              <a:cs typeface="Arial"/>
              <a:sym typeface="Arial"/>
            </a:endParaRPr>
          </a:p>
        </p:txBody>
      </p:sp>
      <p:sp>
        <p:nvSpPr>
          <p:cNvPr id="2264" name="Google Shape;2264;p187"/>
          <p:cNvSpPr txBox="1"/>
          <p:nvPr>
            <p:ph type="title"/>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rtl="0" algn="l">
              <a:spcBef>
                <a:spcPts val="0"/>
              </a:spcBef>
              <a:spcAft>
                <a:spcPts val="0"/>
              </a:spcAft>
              <a:buNone/>
            </a:pPr>
            <a:r>
              <a:rPr lang="en-US" sz="1800"/>
              <a:t>F</a:t>
            </a:r>
            <a:endParaRPr/>
          </a:p>
        </p:txBody>
      </p:sp>
      <p:sp>
        <p:nvSpPr>
          <p:cNvPr id="2265" name="Google Shape;2265;p187"/>
          <p:cNvSpPr txBox="1"/>
          <p:nvPr>
            <p:ph idx="1" type="body"/>
          </p:nvPr>
        </p:nvSpPr>
        <p:spPr>
          <a:xfrm>
            <a:off x="457200" y="1139825"/>
            <a:ext cx="8610600" cy="5413375"/>
          </a:xfrm>
          <a:prstGeom prst="rect">
            <a:avLst/>
          </a:prstGeom>
          <a:noFill/>
          <a:ln>
            <a:noFill/>
          </a:ln>
        </p:spPr>
        <p:txBody>
          <a:bodyPr anchorCtr="0" anchor="t" bIns="12700" lIns="25400" spcFirstLastPara="1" rIns="25400" wrap="square" tIns="12700">
            <a:noAutofit/>
          </a:bodyPr>
          <a:lstStyle/>
          <a:p>
            <a:pPr indent="-342900" lvl="0" marL="342900" rtl="0" algn="l">
              <a:spcBef>
                <a:spcPts val="0"/>
              </a:spcBef>
              <a:spcAft>
                <a:spcPts val="0"/>
              </a:spcAft>
              <a:buSzPts val="840"/>
              <a:buChar char="●"/>
            </a:pPr>
            <a:r>
              <a:rPr lang="en-US" sz="1200">
                <a:solidFill>
                  <a:srgbClr val="BFBFBF"/>
                </a:solidFill>
              </a:rPr>
              <a:t>Welchen Rang</a:t>
            </a:r>
            <a:r>
              <a:rPr lang="en-US" sz="1200">
                <a:solidFill>
                  <a:srgbClr val="BFBFBF"/>
                </a:solidFill>
              </a:rPr>
              <a:t> nimmt das </a:t>
            </a:r>
            <a:r>
              <a:rPr lang="en-US" sz="1200">
                <a:solidFill>
                  <a:srgbClr val="BFBFBF"/>
                </a:solidFill>
              </a:rPr>
              <a:t>PEX</a:t>
            </a:r>
            <a:r>
              <a:rPr lang="en-US" sz="1200">
                <a:solidFill>
                  <a:srgbClr val="BFBFBF"/>
                </a:solidFill>
              </a:rPr>
              <a:t> unter den Ursachen des sekundären Offenwinkelglaukoms ein?</a:t>
            </a:r>
            <a:r>
              <a:rPr lang="en-US" sz="1200">
                <a:solidFill>
                  <a:srgbClr val="BFBFBF"/>
                </a:solidFill>
              </a:rPr>
              <a:t> Nr. 1</a:t>
            </a:r>
            <a:endParaRPr/>
          </a:p>
          <a:p>
            <a:pPr indent="-342900" lvl="0" marL="342900" rtl="0" algn="l">
              <a:spcBef>
                <a:spcPts val="240"/>
              </a:spcBef>
              <a:spcAft>
                <a:spcPts val="0"/>
              </a:spcAft>
              <a:buSzPts val="840"/>
              <a:buChar char="●"/>
            </a:pPr>
            <a:r>
              <a:rPr lang="en-US" sz="1200">
                <a:solidFill>
                  <a:srgbClr val="BFBFBF"/>
                </a:solidFill>
              </a:rPr>
              <a:t>Welche ethnische Gruppe weist die höchste Prävalenz von </a:t>
            </a:r>
            <a:r>
              <a:rPr lang="en-US" sz="1200">
                <a:solidFill>
                  <a:srgbClr val="BFBFBF"/>
                </a:solidFill>
              </a:rPr>
              <a:t>PEX</a:t>
            </a:r>
            <a:r>
              <a:rPr lang="en-US" sz="1200">
                <a:solidFill>
                  <a:srgbClr val="BFBFBF"/>
                </a:solidFill>
              </a:rPr>
              <a:t> auf? </a:t>
            </a:r>
            <a:r>
              <a:rPr i="1" lang="en-US" sz="1200">
                <a:solidFill>
                  <a:srgbClr val="BFBFBF"/>
                </a:solidFill>
              </a:rPr>
              <a:t>Skandinavier</a:t>
            </a:r>
            <a:endParaRPr sz="2000">
              <a:solidFill>
                <a:srgbClr val="BFBFBF"/>
              </a:solidFill>
            </a:endParaRPr>
          </a:p>
        </p:txBody>
      </p:sp>
      <p:sp>
        <p:nvSpPr>
          <p:cNvPr id="2266" name="Google Shape;2266;p187"/>
          <p:cNvSpPr txBox="1"/>
          <p:nvPr/>
        </p:nvSpPr>
        <p:spPr>
          <a:xfrm>
            <a:off x="2498725" y="381000"/>
            <a:ext cx="3862500" cy="210300"/>
          </a:xfrm>
          <a:prstGeom prst="rect">
            <a:avLst/>
          </a:prstGeom>
          <a:solidFill>
            <a:schemeClr val="folHlink"/>
          </a:solidFill>
          <a:ln cap="flat" cmpd="sng" w="9525">
            <a:solidFill>
              <a:schemeClr val="lt2"/>
            </a:solidFill>
            <a:prstDash val="solid"/>
            <a:miter lim="8000"/>
            <a:headEnd len="sm" w="sm" type="none"/>
            <a:tailEnd len="sm" w="sm" type="none"/>
          </a:ln>
        </p:spPr>
        <p:txBody>
          <a:bodyPr anchorCtr="0" anchor="t" bIns="12700" lIns="25400" spcFirstLastPara="1" rIns="25400" wrap="square" tIns="12700">
            <a:spAutoFit/>
          </a:bodyPr>
          <a:lstStyle/>
          <a:p>
            <a:pPr indent="0" lvl="0" marL="0" marR="0" rtl="0" algn="l">
              <a:spcBef>
                <a:spcPts val="0"/>
              </a:spcBef>
              <a:spcAft>
                <a:spcPts val="0"/>
              </a:spcAft>
              <a:buClr>
                <a:schemeClr val="dk1"/>
              </a:buClr>
              <a:buSzPts val="1200"/>
              <a:buFont typeface="Noto Sans Symbols"/>
              <a:buNone/>
            </a:pPr>
            <a:r>
              <a:rPr i="1" lang="en-US" sz="1200">
                <a:solidFill>
                  <a:schemeClr val="dk1"/>
                </a:solidFill>
              </a:rPr>
              <a:t>PEX</a:t>
            </a:r>
            <a:r>
              <a:rPr i="1" lang="en-US" sz="1200">
                <a:solidFill>
                  <a:schemeClr val="dk1"/>
                </a:solidFill>
                <a:latin typeface="Arial"/>
                <a:ea typeface="Arial"/>
                <a:cs typeface="Arial"/>
                <a:sym typeface="Arial"/>
              </a:rPr>
              <a:t> und PDS/PG: Kurze Antwort</a:t>
            </a:r>
            <a:endParaRPr/>
          </a:p>
        </p:txBody>
      </p:sp>
      <p:sp>
        <p:nvSpPr>
          <p:cNvPr id="2267" name="Google Shape;2267;p187"/>
          <p:cNvSpPr txBox="1"/>
          <p:nvPr>
            <p:ph idx="12" type="sldNum"/>
          </p:nvPr>
        </p:nvSpPr>
        <p:spPr>
          <a:xfrm>
            <a:off x="6553200" y="624840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2268" name="Google Shape;2268;p187"/>
          <p:cNvSpPr txBox="1"/>
          <p:nvPr/>
        </p:nvSpPr>
        <p:spPr>
          <a:xfrm>
            <a:off x="609600" y="2364770"/>
            <a:ext cx="7924800" cy="1134000"/>
          </a:xfrm>
          <a:prstGeom prst="rect">
            <a:avLst/>
          </a:prstGeom>
          <a:no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i="1" lang="en-US" sz="1200">
                <a:solidFill>
                  <a:srgbClr val="BFBFBF"/>
                </a:solidFill>
              </a:rPr>
              <a:t>Welche nicht-skandinavischen Populationen weisen einen hohen PEX-Anteil an der Glaukomlast auf</a:t>
            </a:r>
            <a:r>
              <a:rPr i="1" lang="en-US" sz="1200">
                <a:solidFill>
                  <a:srgbClr val="BFBFBF"/>
                </a:solidFill>
                <a:latin typeface="Arial"/>
                <a:ea typeface="Arial"/>
                <a:cs typeface="Arial"/>
                <a:sym typeface="Arial"/>
              </a:rPr>
              <a:t>?</a:t>
            </a:r>
            <a:endParaRPr/>
          </a:p>
          <a:p>
            <a:pPr indent="0" lvl="0" marL="0" marR="0" rtl="0" algn="l">
              <a:spcBef>
                <a:spcPts val="0"/>
              </a:spcBef>
              <a:spcAft>
                <a:spcPts val="0"/>
              </a:spcAft>
              <a:buNone/>
            </a:pPr>
            <a:r>
              <a:rPr lang="en-US" sz="1200">
                <a:solidFill>
                  <a:srgbClr val="BFBFBF"/>
                </a:solidFill>
                <a:latin typeface="Arial"/>
                <a:ea typeface="Arial"/>
                <a:cs typeface="Arial"/>
                <a:sym typeface="Arial"/>
              </a:rPr>
              <a:t>--Japaner</a:t>
            </a:r>
            <a:endParaRPr/>
          </a:p>
          <a:p>
            <a:pPr indent="0" lvl="0" marL="0" marR="0" rtl="0" algn="l">
              <a:spcBef>
                <a:spcPts val="0"/>
              </a:spcBef>
              <a:spcAft>
                <a:spcPts val="0"/>
              </a:spcAft>
              <a:buNone/>
            </a:pPr>
            <a:r>
              <a:rPr lang="en-US" sz="1200">
                <a:solidFill>
                  <a:srgbClr val="BFBFBF"/>
                </a:solidFill>
                <a:latin typeface="Arial"/>
                <a:ea typeface="Arial"/>
                <a:cs typeface="Arial"/>
                <a:sym typeface="Arial"/>
              </a:rPr>
              <a:t>--Araber</a:t>
            </a:r>
            <a:endParaRPr/>
          </a:p>
          <a:p>
            <a:pPr indent="0" lvl="0" marL="0" marR="0" rtl="0" algn="l">
              <a:spcBef>
                <a:spcPts val="0"/>
              </a:spcBef>
              <a:spcAft>
                <a:spcPts val="0"/>
              </a:spcAft>
              <a:buNone/>
            </a:pPr>
            <a:r>
              <a:rPr lang="en-US" sz="1200">
                <a:solidFill>
                  <a:srgbClr val="BFBFBF"/>
                </a:solidFill>
                <a:latin typeface="Arial"/>
                <a:ea typeface="Arial"/>
                <a:cs typeface="Arial"/>
                <a:sym typeface="Arial"/>
              </a:rPr>
              <a:t>--Mittelmeerraum</a:t>
            </a:r>
            <a:endParaRPr/>
          </a:p>
          <a:p>
            <a:pPr indent="0" lvl="0" marL="0" marR="0" rtl="0" algn="l">
              <a:spcBef>
                <a:spcPts val="0"/>
              </a:spcBef>
              <a:spcAft>
                <a:spcPts val="0"/>
              </a:spcAft>
              <a:buNone/>
            </a:pPr>
            <a:r>
              <a:rPr b="1" lang="en-US" sz="1200">
                <a:solidFill>
                  <a:srgbClr val="0000FF"/>
                </a:solidFill>
                <a:latin typeface="Arial"/>
                <a:ea typeface="Arial"/>
                <a:cs typeface="Arial"/>
                <a:sym typeface="Arial"/>
              </a:rPr>
              <a:t>--</a:t>
            </a:r>
            <a:r>
              <a:rPr b="1" lang="en-US" sz="1200">
                <a:solidFill>
                  <a:srgbClr val="0000FF"/>
                </a:solidFill>
              </a:rPr>
              <a:t>schwarze südafrikanische Bevölkerung</a:t>
            </a:r>
            <a:endParaRPr/>
          </a:p>
          <a:p>
            <a:pPr indent="0" lvl="0" marL="0" marR="0" rtl="0" algn="l">
              <a:spcBef>
                <a:spcPts val="0"/>
              </a:spcBef>
              <a:spcAft>
                <a:spcPts val="0"/>
              </a:spcAft>
              <a:buNone/>
            </a:pPr>
            <a:r>
              <a:rPr lang="en-US" sz="1200">
                <a:solidFill>
                  <a:srgbClr val="BFBFBF"/>
                </a:solidFill>
                <a:latin typeface="Arial"/>
                <a:ea typeface="Arial"/>
                <a:cs typeface="Arial"/>
                <a:sym typeface="Arial"/>
              </a:rPr>
              <a:t>--(es gibt noch weitere)</a:t>
            </a:r>
            <a:endParaRPr/>
          </a:p>
        </p:txBody>
      </p:sp>
      <p:sp>
        <p:nvSpPr>
          <p:cNvPr id="2269" name="Google Shape;2269;p187"/>
          <p:cNvSpPr txBox="1"/>
          <p:nvPr/>
        </p:nvSpPr>
        <p:spPr>
          <a:xfrm>
            <a:off x="3100556" y="3472022"/>
            <a:ext cx="4903650" cy="307777"/>
          </a:xfrm>
          <a:prstGeom prst="rect">
            <a:avLst/>
          </a:prstGeom>
          <a:no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i="1" lang="en-US" sz="1200">
                <a:solidFill>
                  <a:srgbClr val="0000FF"/>
                </a:solidFill>
                <a:latin typeface="Arial"/>
                <a:ea typeface="Arial"/>
                <a:cs typeface="Arial"/>
                <a:sym typeface="Arial"/>
              </a:rPr>
              <a:t>Wie sieht es mit Afroamerikanern aus? Ist dies unter ihnen üblich?</a:t>
            </a:r>
            <a:endParaRPr/>
          </a:p>
        </p:txBody>
      </p:sp>
    </p:spTree>
  </p:cSld>
  <p:clrMapOvr>
    <a:masterClrMapping/>
  </p:clrMapOvr>
</p:sld>
</file>

<file path=ppt/slides/slide18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73" name="Shape 2273"/>
        <p:cNvGrpSpPr/>
        <p:nvPr/>
      </p:nvGrpSpPr>
      <p:grpSpPr>
        <a:xfrm>
          <a:off x="0" y="0"/>
          <a:ext cx="0" cy="0"/>
          <a:chOff x="0" y="0"/>
          <a:chExt cx="0" cy="0"/>
        </a:xfrm>
      </p:grpSpPr>
      <p:sp>
        <p:nvSpPr>
          <p:cNvPr id="2274" name="Google Shape;2274;p188"/>
          <p:cNvSpPr/>
          <p:nvPr/>
        </p:nvSpPr>
        <p:spPr>
          <a:xfrm>
            <a:off x="7620000" y="990600"/>
            <a:ext cx="1524000" cy="838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chemeClr val="dk1"/>
              </a:buClr>
              <a:buSzPts val="1800"/>
              <a:buFont typeface="Noto Sans Symbols"/>
              <a:buNone/>
            </a:pPr>
            <a:r>
              <a:t/>
            </a:r>
            <a:endParaRPr sz="1800">
              <a:solidFill>
                <a:schemeClr val="dk1"/>
              </a:solidFill>
              <a:latin typeface="Arial"/>
              <a:ea typeface="Arial"/>
              <a:cs typeface="Arial"/>
              <a:sym typeface="Arial"/>
            </a:endParaRPr>
          </a:p>
        </p:txBody>
      </p:sp>
      <p:sp>
        <p:nvSpPr>
          <p:cNvPr id="2275" name="Google Shape;2275;p188"/>
          <p:cNvSpPr txBox="1"/>
          <p:nvPr>
            <p:ph type="title"/>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rtl="0" algn="l">
              <a:spcBef>
                <a:spcPts val="0"/>
              </a:spcBef>
              <a:spcAft>
                <a:spcPts val="0"/>
              </a:spcAft>
              <a:buNone/>
            </a:pPr>
            <a:r>
              <a:rPr lang="en-US" sz="1800"/>
              <a:t>A</a:t>
            </a:r>
            <a:endParaRPr/>
          </a:p>
        </p:txBody>
      </p:sp>
      <p:sp>
        <p:nvSpPr>
          <p:cNvPr id="2276" name="Google Shape;2276;p188"/>
          <p:cNvSpPr txBox="1"/>
          <p:nvPr>
            <p:ph idx="1" type="body"/>
          </p:nvPr>
        </p:nvSpPr>
        <p:spPr>
          <a:xfrm>
            <a:off x="457200" y="1139825"/>
            <a:ext cx="8610600" cy="5413375"/>
          </a:xfrm>
          <a:prstGeom prst="rect">
            <a:avLst/>
          </a:prstGeom>
          <a:noFill/>
          <a:ln>
            <a:noFill/>
          </a:ln>
        </p:spPr>
        <p:txBody>
          <a:bodyPr anchorCtr="0" anchor="t" bIns="12700" lIns="25400" spcFirstLastPara="1" rIns="25400" wrap="square" tIns="12700">
            <a:noAutofit/>
          </a:bodyPr>
          <a:lstStyle/>
          <a:p>
            <a:pPr indent="-342900" lvl="0" marL="342900" rtl="0" algn="l">
              <a:spcBef>
                <a:spcPts val="0"/>
              </a:spcBef>
              <a:spcAft>
                <a:spcPts val="0"/>
              </a:spcAft>
              <a:buSzPts val="840"/>
              <a:buChar char="●"/>
            </a:pPr>
            <a:r>
              <a:rPr lang="en-US" sz="1200">
                <a:solidFill>
                  <a:srgbClr val="BFBFBF"/>
                </a:solidFill>
              </a:rPr>
              <a:t>Welchen Rang</a:t>
            </a:r>
            <a:r>
              <a:rPr lang="en-US" sz="1200">
                <a:solidFill>
                  <a:srgbClr val="BFBFBF"/>
                </a:solidFill>
              </a:rPr>
              <a:t> nimmt das </a:t>
            </a:r>
            <a:r>
              <a:rPr lang="en-US" sz="1200">
                <a:solidFill>
                  <a:srgbClr val="BFBFBF"/>
                </a:solidFill>
              </a:rPr>
              <a:t>PEX</a:t>
            </a:r>
            <a:r>
              <a:rPr lang="en-US" sz="1200">
                <a:solidFill>
                  <a:srgbClr val="BFBFBF"/>
                </a:solidFill>
              </a:rPr>
              <a:t> unter den Ursachen des sekundären Offenwinkelglaukoms ein?</a:t>
            </a:r>
            <a:r>
              <a:rPr lang="en-US" sz="1200">
                <a:solidFill>
                  <a:srgbClr val="BFBFBF"/>
                </a:solidFill>
              </a:rPr>
              <a:t> Nr. 1</a:t>
            </a:r>
            <a:endParaRPr/>
          </a:p>
          <a:p>
            <a:pPr indent="-342900" lvl="0" marL="342900" rtl="0" algn="l">
              <a:spcBef>
                <a:spcPts val="240"/>
              </a:spcBef>
              <a:spcAft>
                <a:spcPts val="0"/>
              </a:spcAft>
              <a:buSzPts val="840"/>
              <a:buChar char="●"/>
            </a:pPr>
            <a:r>
              <a:rPr lang="en-US" sz="1200">
                <a:solidFill>
                  <a:srgbClr val="BFBFBF"/>
                </a:solidFill>
              </a:rPr>
              <a:t>Welche ethnische Gruppe weist die höchste Prävalenz von </a:t>
            </a:r>
            <a:r>
              <a:rPr lang="en-US" sz="1200">
                <a:solidFill>
                  <a:srgbClr val="BFBFBF"/>
                </a:solidFill>
              </a:rPr>
              <a:t>PEX</a:t>
            </a:r>
            <a:r>
              <a:rPr lang="en-US" sz="1200">
                <a:solidFill>
                  <a:srgbClr val="BFBFBF"/>
                </a:solidFill>
              </a:rPr>
              <a:t> auf? </a:t>
            </a:r>
            <a:r>
              <a:rPr i="1" lang="en-US" sz="1200">
                <a:solidFill>
                  <a:srgbClr val="BFBFBF"/>
                </a:solidFill>
              </a:rPr>
              <a:t>Skandinavier</a:t>
            </a:r>
            <a:endParaRPr sz="2000">
              <a:solidFill>
                <a:srgbClr val="BFBFBF"/>
              </a:solidFill>
            </a:endParaRPr>
          </a:p>
        </p:txBody>
      </p:sp>
      <p:sp>
        <p:nvSpPr>
          <p:cNvPr id="2277" name="Google Shape;2277;p188"/>
          <p:cNvSpPr txBox="1"/>
          <p:nvPr/>
        </p:nvSpPr>
        <p:spPr>
          <a:xfrm>
            <a:off x="2498725" y="381000"/>
            <a:ext cx="3862500" cy="210300"/>
          </a:xfrm>
          <a:prstGeom prst="rect">
            <a:avLst/>
          </a:prstGeom>
          <a:solidFill>
            <a:schemeClr val="folHlink"/>
          </a:solidFill>
          <a:ln cap="flat" cmpd="sng" w="9525">
            <a:solidFill>
              <a:schemeClr val="lt2"/>
            </a:solidFill>
            <a:prstDash val="solid"/>
            <a:miter lim="8000"/>
            <a:headEnd len="sm" w="sm" type="none"/>
            <a:tailEnd len="sm" w="sm" type="none"/>
          </a:ln>
        </p:spPr>
        <p:txBody>
          <a:bodyPr anchorCtr="0" anchor="t" bIns="12700" lIns="25400" spcFirstLastPara="1" rIns="25400" wrap="square" tIns="12700">
            <a:spAutoFit/>
          </a:bodyPr>
          <a:lstStyle/>
          <a:p>
            <a:pPr indent="0" lvl="0" marL="0" marR="0" rtl="0" algn="l">
              <a:spcBef>
                <a:spcPts val="0"/>
              </a:spcBef>
              <a:spcAft>
                <a:spcPts val="0"/>
              </a:spcAft>
              <a:buClr>
                <a:schemeClr val="dk1"/>
              </a:buClr>
              <a:buSzPts val="1200"/>
              <a:buFont typeface="Noto Sans Symbols"/>
              <a:buNone/>
            </a:pPr>
            <a:r>
              <a:rPr i="1" lang="en-US" sz="1200">
                <a:solidFill>
                  <a:schemeClr val="dk1"/>
                </a:solidFill>
              </a:rPr>
              <a:t>PEX</a:t>
            </a:r>
            <a:r>
              <a:rPr i="1" lang="en-US" sz="1200">
                <a:solidFill>
                  <a:schemeClr val="dk1"/>
                </a:solidFill>
                <a:latin typeface="Arial"/>
                <a:ea typeface="Arial"/>
                <a:cs typeface="Arial"/>
                <a:sym typeface="Arial"/>
              </a:rPr>
              <a:t> und PDS/PG: Kurze Antwort</a:t>
            </a:r>
            <a:endParaRPr/>
          </a:p>
        </p:txBody>
      </p:sp>
      <p:sp>
        <p:nvSpPr>
          <p:cNvPr id="2278" name="Google Shape;2278;p188"/>
          <p:cNvSpPr txBox="1"/>
          <p:nvPr>
            <p:ph idx="12" type="sldNum"/>
          </p:nvPr>
        </p:nvSpPr>
        <p:spPr>
          <a:xfrm>
            <a:off x="6553200" y="624840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2279" name="Google Shape;2279;p188"/>
          <p:cNvSpPr txBox="1"/>
          <p:nvPr/>
        </p:nvSpPr>
        <p:spPr>
          <a:xfrm>
            <a:off x="609600" y="2364770"/>
            <a:ext cx="7924800" cy="1134000"/>
          </a:xfrm>
          <a:prstGeom prst="rect">
            <a:avLst/>
          </a:prstGeom>
          <a:no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i="1" lang="en-US" sz="1200">
                <a:solidFill>
                  <a:srgbClr val="BFBFBF"/>
                </a:solidFill>
              </a:rPr>
              <a:t>Welche nicht-skandinavischen Populationen weisen einen hohen PEX-Anteil an der Glaukomlast auf</a:t>
            </a:r>
            <a:r>
              <a:rPr i="1" lang="en-US" sz="1200">
                <a:solidFill>
                  <a:srgbClr val="BFBFBF"/>
                </a:solidFill>
                <a:latin typeface="Arial"/>
                <a:ea typeface="Arial"/>
                <a:cs typeface="Arial"/>
                <a:sym typeface="Arial"/>
              </a:rPr>
              <a:t>?</a:t>
            </a:r>
            <a:endParaRPr/>
          </a:p>
          <a:p>
            <a:pPr indent="0" lvl="0" marL="0" marR="0" rtl="0" algn="l">
              <a:spcBef>
                <a:spcPts val="0"/>
              </a:spcBef>
              <a:spcAft>
                <a:spcPts val="0"/>
              </a:spcAft>
              <a:buNone/>
            </a:pPr>
            <a:r>
              <a:rPr lang="en-US" sz="1200">
                <a:solidFill>
                  <a:srgbClr val="BFBFBF"/>
                </a:solidFill>
                <a:latin typeface="Arial"/>
                <a:ea typeface="Arial"/>
                <a:cs typeface="Arial"/>
                <a:sym typeface="Arial"/>
              </a:rPr>
              <a:t>--Japaner</a:t>
            </a:r>
            <a:endParaRPr/>
          </a:p>
          <a:p>
            <a:pPr indent="0" lvl="0" marL="0" marR="0" rtl="0" algn="l">
              <a:spcBef>
                <a:spcPts val="0"/>
              </a:spcBef>
              <a:spcAft>
                <a:spcPts val="0"/>
              </a:spcAft>
              <a:buNone/>
            </a:pPr>
            <a:r>
              <a:rPr lang="en-US" sz="1200">
                <a:solidFill>
                  <a:srgbClr val="BFBFBF"/>
                </a:solidFill>
                <a:latin typeface="Arial"/>
                <a:ea typeface="Arial"/>
                <a:cs typeface="Arial"/>
                <a:sym typeface="Arial"/>
              </a:rPr>
              <a:t>--Araber</a:t>
            </a:r>
            <a:endParaRPr/>
          </a:p>
          <a:p>
            <a:pPr indent="0" lvl="0" marL="0" marR="0" rtl="0" algn="l">
              <a:spcBef>
                <a:spcPts val="0"/>
              </a:spcBef>
              <a:spcAft>
                <a:spcPts val="0"/>
              </a:spcAft>
              <a:buNone/>
            </a:pPr>
            <a:r>
              <a:rPr lang="en-US" sz="1200">
                <a:solidFill>
                  <a:srgbClr val="BFBFBF"/>
                </a:solidFill>
                <a:latin typeface="Arial"/>
                <a:ea typeface="Arial"/>
                <a:cs typeface="Arial"/>
                <a:sym typeface="Arial"/>
              </a:rPr>
              <a:t>--Mittelmeerraum</a:t>
            </a:r>
            <a:endParaRPr/>
          </a:p>
          <a:p>
            <a:pPr indent="0" lvl="0" marL="0" marR="0" rtl="0" algn="l">
              <a:spcBef>
                <a:spcPts val="0"/>
              </a:spcBef>
              <a:spcAft>
                <a:spcPts val="0"/>
              </a:spcAft>
              <a:buNone/>
            </a:pPr>
            <a:r>
              <a:rPr b="1" lang="en-US" sz="1200">
                <a:solidFill>
                  <a:srgbClr val="0000FF"/>
                </a:solidFill>
                <a:latin typeface="Arial"/>
                <a:ea typeface="Arial"/>
                <a:cs typeface="Arial"/>
                <a:sym typeface="Arial"/>
              </a:rPr>
              <a:t>--</a:t>
            </a:r>
            <a:r>
              <a:rPr b="1" lang="en-US" sz="1200">
                <a:solidFill>
                  <a:srgbClr val="0000FF"/>
                </a:solidFill>
              </a:rPr>
              <a:t>schwarze südafrikanische Bevölkerung</a:t>
            </a:r>
            <a:endParaRPr b="1" sz="1200">
              <a:solidFill>
                <a:srgbClr val="0000FF"/>
              </a:solidFill>
            </a:endParaRPr>
          </a:p>
          <a:p>
            <a:pPr indent="0" lvl="0" marL="0" marR="0" rtl="0" algn="l">
              <a:spcBef>
                <a:spcPts val="0"/>
              </a:spcBef>
              <a:spcAft>
                <a:spcPts val="0"/>
              </a:spcAft>
              <a:buNone/>
            </a:pPr>
            <a:r>
              <a:rPr lang="en-US" sz="1200">
                <a:solidFill>
                  <a:srgbClr val="BFBFBF"/>
                </a:solidFill>
                <a:latin typeface="Arial"/>
                <a:ea typeface="Arial"/>
                <a:cs typeface="Arial"/>
                <a:sym typeface="Arial"/>
              </a:rPr>
              <a:t>--(es gibt noch weitere)</a:t>
            </a:r>
            <a:endParaRPr/>
          </a:p>
        </p:txBody>
      </p:sp>
      <p:sp>
        <p:nvSpPr>
          <p:cNvPr id="2280" name="Google Shape;2280;p188"/>
          <p:cNvSpPr txBox="1"/>
          <p:nvPr/>
        </p:nvSpPr>
        <p:spPr>
          <a:xfrm>
            <a:off x="3100556" y="3472022"/>
            <a:ext cx="4900444" cy="523220"/>
          </a:xfrm>
          <a:prstGeom prst="rect">
            <a:avLst/>
          </a:prstGeom>
          <a:no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i="1" lang="en-US" sz="1200">
                <a:solidFill>
                  <a:srgbClr val="0000FF"/>
                </a:solidFill>
                <a:latin typeface="Arial"/>
                <a:ea typeface="Arial"/>
                <a:cs typeface="Arial"/>
                <a:sym typeface="Arial"/>
              </a:rPr>
              <a:t>Wie sieht es mit Afroamerikanern aus? Ist dies unter ihnen üblich?</a:t>
            </a:r>
            <a:endParaRPr/>
          </a:p>
          <a:p>
            <a:pPr indent="0" lvl="0" marL="0" marR="0" rtl="0" algn="l">
              <a:spcBef>
                <a:spcPts val="0"/>
              </a:spcBef>
              <a:spcAft>
                <a:spcPts val="0"/>
              </a:spcAft>
              <a:buNone/>
            </a:pPr>
            <a:r>
              <a:rPr lang="en-US" sz="1200">
                <a:solidFill>
                  <a:srgbClr val="0000FF"/>
                </a:solidFill>
                <a:latin typeface="Arial"/>
                <a:ea typeface="Arial"/>
                <a:cs typeface="Arial"/>
                <a:sym typeface="Arial"/>
              </a:rPr>
              <a:t>Nein</a:t>
            </a:r>
            <a:endParaRPr/>
          </a:p>
        </p:txBody>
      </p:sp>
    </p:spTree>
  </p:cSld>
  <p:clrMapOvr>
    <a:masterClrMapping/>
  </p:clrMapOvr>
</p:sld>
</file>

<file path=ppt/slides/slide18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4" name="Shape 2284"/>
        <p:cNvGrpSpPr/>
        <p:nvPr/>
      </p:nvGrpSpPr>
      <p:grpSpPr>
        <a:xfrm>
          <a:off x="0" y="0"/>
          <a:ext cx="0" cy="0"/>
          <a:chOff x="0" y="0"/>
          <a:chExt cx="0" cy="0"/>
        </a:xfrm>
      </p:grpSpPr>
      <p:sp>
        <p:nvSpPr>
          <p:cNvPr id="2285" name="Google Shape;2285;p189"/>
          <p:cNvSpPr/>
          <p:nvPr/>
        </p:nvSpPr>
        <p:spPr>
          <a:xfrm>
            <a:off x="7620000" y="990600"/>
            <a:ext cx="1524000" cy="838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chemeClr val="dk1"/>
              </a:buClr>
              <a:buSzPts val="1800"/>
              <a:buFont typeface="Noto Sans Symbols"/>
              <a:buNone/>
            </a:pPr>
            <a:r>
              <a:t/>
            </a:r>
            <a:endParaRPr sz="1800">
              <a:solidFill>
                <a:schemeClr val="dk1"/>
              </a:solidFill>
              <a:latin typeface="Arial"/>
              <a:ea typeface="Arial"/>
              <a:cs typeface="Arial"/>
              <a:sym typeface="Arial"/>
            </a:endParaRPr>
          </a:p>
        </p:txBody>
      </p:sp>
      <p:sp>
        <p:nvSpPr>
          <p:cNvPr id="2286" name="Google Shape;2286;p189"/>
          <p:cNvSpPr txBox="1"/>
          <p:nvPr>
            <p:ph type="title"/>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rtl="0" algn="l">
              <a:spcBef>
                <a:spcPts val="0"/>
              </a:spcBef>
              <a:spcAft>
                <a:spcPts val="0"/>
              </a:spcAft>
              <a:buNone/>
            </a:pPr>
            <a:r>
              <a:rPr lang="en-US" sz="1800"/>
              <a:t>F</a:t>
            </a:r>
            <a:endParaRPr/>
          </a:p>
        </p:txBody>
      </p:sp>
      <p:sp>
        <p:nvSpPr>
          <p:cNvPr id="2287" name="Google Shape;2287;p189"/>
          <p:cNvSpPr txBox="1"/>
          <p:nvPr>
            <p:ph idx="1" type="body"/>
          </p:nvPr>
        </p:nvSpPr>
        <p:spPr>
          <a:xfrm>
            <a:off x="457200" y="1139825"/>
            <a:ext cx="8610600" cy="5413375"/>
          </a:xfrm>
          <a:prstGeom prst="rect">
            <a:avLst/>
          </a:prstGeom>
          <a:noFill/>
          <a:ln>
            <a:noFill/>
          </a:ln>
        </p:spPr>
        <p:txBody>
          <a:bodyPr anchorCtr="0" anchor="t" bIns="12700" lIns="25400" spcFirstLastPara="1" rIns="25400" wrap="square" tIns="12700">
            <a:noAutofit/>
          </a:bodyPr>
          <a:lstStyle/>
          <a:p>
            <a:pPr indent="-342900" lvl="0" marL="342900" rtl="0" algn="l">
              <a:spcBef>
                <a:spcPts val="0"/>
              </a:spcBef>
              <a:spcAft>
                <a:spcPts val="0"/>
              </a:spcAft>
              <a:buSzPts val="840"/>
              <a:buChar char="●"/>
            </a:pPr>
            <a:r>
              <a:rPr lang="en-US" sz="1200">
                <a:solidFill>
                  <a:srgbClr val="BFBFBF"/>
                </a:solidFill>
              </a:rPr>
              <a:t>Welchen Rang </a:t>
            </a:r>
            <a:r>
              <a:rPr lang="en-US" sz="1200">
                <a:solidFill>
                  <a:srgbClr val="BFBFBF"/>
                </a:solidFill>
              </a:rPr>
              <a:t>nimmt das </a:t>
            </a:r>
            <a:r>
              <a:rPr lang="en-US" sz="1200">
                <a:solidFill>
                  <a:srgbClr val="BFBFBF"/>
                </a:solidFill>
              </a:rPr>
              <a:t>PEX</a:t>
            </a:r>
            <a:r>
              <a:rPr lang="en-US" sz="1200">
                <a:solidFill>
                  <a:srgbClr val="BFBFBF"/>
                </a:solidFill>
              </a:rPr>
              <a:t> unter den Ursachen des sekundären Offenwinkelglaukoms ein?</a:t>
            </a:r>
            <a:r>
              <a:rPr lang="en-US" sz="1200">
                <a:solidFill>
                  <a:srgbClr val="BFBFBF"/>
                </a:solidFill>
              </a:rPr>
              <a:t> Nr. 1</a:t>
            </a:r>
            <a:endParaRPr/>
          </a:p>
          <a:p>
            <a:pPr indent="-342900" lvl="0" marL="342900" rtl="0" algn="l">
              <a:spcBef>
                <a:spcPts val="240"/>
              </a:spcBef>
              <a:spcAft>
                <a:spcPts val="0"/>
              </a:spcAft>
              <a:buSzPts val="840"/>
              <a:buChar char="●"/>
            </a:pPr>
            <a:r>
              <a:rPr lang="en-US" sz="1200">
                <a:solidFill>
                  <a:srgbClr val="BFBFBF"/>
                </a:solidFill>
              </a:rPr>
              <a:t>Welche ethnische Gruppe weist die höchste Prävalenz von </a:t>
            </a:r>
            <a:r>
              <a:rPr lang="en-US" sz="1200">
                <a:solidFill>
                  <a:srgbClr val="BFBFBF"/>
                </a:solidFill>
              </a:rPr>
              <a:t>PEX</a:t>
            </a:r>
            <a:r>
              <a:rPr lang="en-US" sz="1200">
                <a:solidFill>
                  <a:srgbClr val="BFBFBF"/>
                </a:solidFill>
              </a:rPr>
              <a:t> auf? </a:t>
            </a:r>
            <a:r>
              <a:rPr i="1" lang="en-US" sz="1200">
                <a:solidFill>
                  <a:srgbClr val="BFBFBF"/>
                </a:solidFill>
              </a:rPr>
              <a:t>Skandinavier</a:t>
            </a:r>
            <a:endParaRPr sz="2000">
              <a:solidFill>
                <a:srgbClr val="BFBFBF"/>
              </a:solidFill>
            </a:endParaRPr>
          </a:p>
        </p:txBody>
      </p:sp>
      <p:sp>
        <p:nvSpPr>
          <p:cNvPr id="2288" name="Google Shape;2288;p189"/>
          <p:cNvSpPr txBox="1"/>
          <p:nvPr/>
        </p:nvSpPr>
        <p:spPr>
          <a:xfrm>
            <a:off x="2498725" y="381000"/>
            <a:ext cx="3862500" cy="210300"/>
          </a:xfrm>
          <a:prstGeom prst="rect">
            <a:avLst/>
          </a:prstGeom>
          <a:solidFill>
            <a:schemeClr val="folHlink"/>
          </a:solidFill>
          <a:ln cap="flat" cmpd="sng" w="9525">
            <a:solidFill>
              <a:schemeClr val="lt2"/>
            </a:solidFill>
            <a:prstDash val="solid"/>
            <a:miter lim="8000"/>
            <a:headEnd len="sm" w="sm" type="none"/>
            <a:tailEnd len="sm" w="sm" type="none"/>
          </a:ln>
        </p:spPr>
        <p:txBody>
          <a:bodyPr anchorCtr="0" anchor="t" bIns="12700" lIns="25400" spcFirstLastPara="1" rIns="25400" wrap="square" tIns="12700">
            <a:spAutoFit/>
          </a:bodyPr>
          <a:lstStyle/>
          <a:p>
            <a:pPr indent="0" lvl="0" marL="0" marR="0" rtl="0" algn="l">
              <a:spcBef>
                <a:spcPts val="0"/>
              </a:spcBef>
              <a:spcAft>
                <a:spcPts val="0"/>
              </a:spcAft>
              <a:buClr>
                <a:schemeClr val="dk1"/>
              </a:buClr>
              <a:buSzPts val="1200"/>
              <a:buFont typeface="Noto Sans Symbols"/>
              <a:buNone/>
            </a:pPr>
            <a:r>
              <a:rPr i="1" lang="en-US" sz="1200">
                <a:solidFill>
                  <a:schemeClr val="dk1"/>
                </a:solidFill>
              </a:rPr>
              <a:t>PEX</a:t>
            </a:r>
            <a:r>
              <a:rPr i="1" lang="en-US" sz="1200">
                <a:solidFill>
                  <a:schemeClr val="dk1"/>
                </a:solidFill>
                <a:latin typeface="Arial"/>
                <a:ea typeface="Arial"/>
                <a:cs typeface="Arial"/>
                <a:sym typeface="Arial"/>
              </a:rPr>
              <a:t> und PDS/PG: Kurze Antwort</a:t>
            </a:r>
            <a:endParaRPr/>
          </a:p>
        </p:txBody>
      </p:sp>
      <p:sp>
        <p:nvSpPr>
          <p:cNvPr id="2289" name="Google Shape;2289;p189"/>
          <p:cNvSpPr txBox="1"/>
          <p:nvPr>
            <p:ph idx="12" type="sldNum"/>
          </p:nvPr>
        </p:nvSpPr>
        <p:spPr>
          <a:xfrm>
            <a:off x="6553200" y="624840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2290" name="Google Shape;2290;p189"/>
          <p:cNvSpPr txBox="1"/>
          <p:nvPr/>
        </p:nvSpPr>
        <p:spPr>
          <a:xfrm>
            <a:off x="609600" y="2364770"/>
            <a:ext cx="7924800" cy="1134000"/>
          </a:xfrm>
          <a:prstGeom prst="rect">
            <a:avLst/>
          </a:prstGeom>
          <a:no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i="1" lang="en-US" sz="1200">
                <a:solidFill>
                  <a:srgbClr val="BFBFBF"/>
                </a:solidFill>
              </a:rPr>
              <a:t>Welche nicht-skandinavischen Populationen weisen einen hohen PEX-Anteil an der Glaukomlast auf?</a:t>
            </a:r>
            <a:endParaRPr/>
          </a:p>
          <a:p>
            <a:pPr indent="0" lvl="0" marL="0" marR="0" rtl="0" algn="l">
              <a:spcBef>
                <a:spcPts val="0"/>
              </a:spcBef>
              <a:spcAft>
                <a:spcPts val="0"/>
              </a:spcAft>
              <a:buNone/>
            </a:pPr>
            <a:r>
              <a:rPr lang="en-US" sz="1200">
                <a:solidFill>
                  <a:srgbClr val="BFBFBF"/>
                </a:solidFill>
                <a:latin typeface="Arial"/>
                <a:ea typeface="Arial"/>
                <a:cs typeface="Arial"/>
                <a:sym typeface="Arial"/>
              </a:rPr>
              <a:t>--Japaner</a:t>
            </a:r>
            <a:endParaRPr/>
          </a:p>
          <a:p>
            <a:pPr indent="0" lvl="0" marL="0" marR="0" rtl="0" algn="l">
              <a:spcBef>
                <a:spcPts val="0"/>
              </a:spcBef>
              <a:spcAft>
                <a:spcPts val="0"/>
              </a:spcAft>
              <a:buNone/>
            </a:pPr>
            <a:r>
              <a:rPr lang="en-US" sz="1200">
                <a:solidFill>
                  <a:srgbClr val="BFBFBF"/>
                </a:solidFill>
                <a:latin typeface="Arial"/>
                <a:ea typeface="Arial"/>
                <a:cs typeface="Arial"/>
                <a:sym typeface="Arial"/>
              </a:rPr>
              <a:t>--Araber</a:t>
            </a:r>
            <a:endParaRPr/>
          </a:p>
          <a:p>
            <a:pPr indent="0" lvl="0" marL="0" marR="0" rtl="0" algn="l">
              <a:spcBef>
                <a:spcPts val="0"/>
              </a:spcBef>
              <a:spcAft>
                <a:spcPts val="0"/>
              </a:spcAft>
              <a:buNone/>
            </a:pPr>
            <a:r>
              <a:rPr lang="en-US" sz="1200">
                <a:solidFill>
                  <a:srgbClr val="BFBFBF"/>
                </a:solidFill>
                <a:latin typeface="Arial"/>
                <a:ea typeface="Arial"/>
                <a:cs typeface="Arial"/>
                <a:sym typeface="Arial"/>
              </a:rPr>
              <a:t>--Mittelmeerraum</a:t>
            </a:r>
            <a:endParaRPr/>
          </a:p>
          <a:p>
            <a:pPr indent="0" lvl="0" marL="0" marR="0" rtl="0" algn="l">
              <a:spcBef>
                <a:spcPts val="0"/>
              </a:spcBef>
              <a:spcAft>
                <a:spcPts val="0"/>
              </a:spcAft>
              <a:buNone/>
            </a:pPr>
            <a:r>
              <a:rPr lang="en-US" sz="1200">
                <a:solidFill>
                  <a:srgbClr val="BFBFBF"/>
                </a:solidFill>
                <a:latin typeface="Arial"/>
                <a:ea typeface="Arial"/>
                <a:cs typeface="Arial"/>
                <a:sym typeface="Arial"/>
              </a:rPr>
              <a:t>--</a:t>
            </a:r>
            <a:r>
              <a:rPr lang="en-US" sz="1200">
                <a:solidFill>
                  <a:srgbClr val="BFBFBF"/>
                </a:solidFill>
              </a:rPr>
              <a:t>schwarze südafrikainsche Bevölkerung</a:t>
            </a:r>
            <a:endParaRPr/>
          </a:p>
          <a:p>
            <a:pPr indent="0" lvl="0" marL="0" marR="0" rtl="0" algn="l">
              <a:spcBef>
                <a:spcPts val="0"/>
              </a:spcBef>
              <a:spcAft>
                <a:spcPts val="0"/>
              </a:spcAft>
              <a:buNone/>
            </a:pPr>
            <a:r>
              <a:rPr b="1" lang="en-US" sz="1200">
                <a:solidFill>
                  <a:srgbClr val="0000FF"/>
                </a:solidFill>
                <a:latin typeface="Arial"/>
                <a:ea typeface="Arial"/>
                <a:cs typeface="Arial"/>
                <a:sym typeface="Arial"/>
              </a:rPr>
              <a:t>--(es gibt noch weitere)</a:t>
            </a:r>
            <a:endParaRPr/>
          </a:p>
        </p:txBody>
      </p:sp>
      <p:sp>
        <p:nvSpPr>
          <p:cNvPr id="2291" name="Google Shape;2291;p189"/>
          <p:cNvSpPr txBox="1"/>
          <p:nvPr/>
        </p:nvSpPr>
        <p:spPr>
          <a:xfrm>
            <a:off x="2819400" y="3289433"/>
            <a:ext cx="5433900" cy="395100"/>
          </a:xfrm>
          <a:prstGeom prst="rect">
            <a:avLst/>
          </a:prstGeom>
          <a:no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i="1" lang="en-US" sz="1200">
                <a:solidFill>
                  <a:srgbClr val="0000FF"/>
                </a:solidFill>
                <a:latin typeface="Arial"/>
                <a:ea typeface="Arial"/>
                <a:cs typeface="Arial"/>
                <a:sym typeface="Arial"/>
              </a:rPr>
              <a:t>E</a:t>
            </a:r>
            <a:r>
              <a:rPr i="1" lang="en-US" sz="1200">
                <a:solidFill>
                  <a:srgbClr val="0000FF"/>
                </a:solidFill>
              </a:rPr>
              <a:t>s gibt ein indigenes Volk in Nordamerika, bei dem bislang kein einziger Fall von </a:t>
            </a:r>
            <a:r>
              <a:rPr i="1" lang="en-US" sz="1200">
                <a:solidFill>
                  <a:srgbClr val="0000FF"/>
                </a:solidFill>
              </a:rPr>
              <a:t>PEX</a:t>
            </a:r>
            <a:r>
              <a:rPr i="1" lang="en-US" sz="1200">
                <a:solidFill>
                  <a:srgbClr val="0000FF"/>
                </a:solidFill>
              </a:rPr>
              <a:t> berichtet wurde. Welches ist das?</a:t>
            </a:r>
            <a:endParaRPr sz="1400">
              <a:solidFill>
                <a:srgbClr val="C8C860"/>
              </a:solidFill>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5" name="Shape 345"/>
        <p:cNvGrpSpPr/>
        <p:nvPr/>
      </p:nvGrpSpPr>
      <p:grpSpPr>
        <a:xfrm>
          <a:off x="0" y="0"/>
          <a:ext cx="0" cy="0"/>
          <a:chOff x="0" y="0"/>
          <a:chExt cx="0" cy="0"/>
        </a:xfrm>
      </p:grpSpPr>
      <p:graphicFrame>
        <p:nvGraphicFramePr>
          <p:cNvPr id="346" name="Google Shape;346;p19"/>
          <p:cNvGraphicFramePr/>
          <p:nvPr/>
        </p:nvGraphicFramePr>
        <p:xfrm>
          <a:off x="457200" y="1676400"/>
          <a:ext cx="3000000" cy="3000000"/>
        </p:xfrm>
        <a:graphic>
          <a:graphicData uri="http://schemas.openxmlformats.org/drawingml/2006/table">
            <a:tbl>
              <a:tblPr>
                <a:noFill/>
                <a:tableStyleId>{02B07537-624C-4EAD-A9AA-E5A35CE8A65F}</a:tableStyleId>
              </a:tblPr>
              <a:tblGrid>
                <a:gridCol w="2743200"/>
                <a:gridCol w="2743200"/>
                <a:gridCol w="2743200"/>
              </a:tblGrid>
              <a:tr h="406400">
                <a:tc>
                  <a:txBody>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BFBFBF"/>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1"/>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lang="en-US" sz="1200">
                          <a:solidFill>
                            <a:schemeClr val="dk1"/>
                          </a:solidFill>
                        </a:rPr>
                        <a:t>PEX</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PDS/PG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Alter</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 &lt; 50 J, meist  &gt; 70 J</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20er – 40er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Geschlechtspräferenz</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F &gt; 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M &gt; F</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i="1" lang="en-US" sz="1200">
                          <a:solidFill>
                            <a:schemeClr val="dk1"/>
                          </a:solidFill>
                        </a:rPr>
                        <a:t>Kammerwinkelstatus</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Enger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Weit geöffnet</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762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r>
            </a:tbl>
          </a:graphicData>
        </a:graphic>
      </p:graphicFrame>
      <p:sp>
        <p:nvSpPr>
          <p:cNvPr id="347" name="Google Shape;347;p19"/>
          <p:cNvSpPr txBox="1"/>
          <p:nvPr>
            <p:ph idx="12" type="sldNum"/>
          </p:nvPr>
        </p:nvSpPr>
        <p:spPr>
          <a:xfrm>
            <a:off x="7010400" y="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348" name="Google Shape;348;p19"/>
          <p:cNvSpPr txBox="1"/>
          <p:nvPr/>
        </p:nvSpPr>
        <p:spPr>
          <a:xfrm>
            <a:off x="457200" y="3124200"/>
            <a:ext cx="5791200" cy="1349400"/>
          </a:xfrm>
          <a:prstGeom prst="rect">
            <a:avLst/>
          </a:prstGeom>
          <a:solidFill>
            <a:srgbClr val="C8C860"/>
          </a:solidFill>
          <a:ln>
            <a:noFill/>
          </a:ln>
        </p:spPr>
        <p:txBody>
          <a:bodyPr anchorCtr="0" anchor="t" bIns="12700" lIns="25400" spcFirstLastPara="1" rIns="25400" wrap="square" tIns="12700">
            <a:spAutoFit/>
          </a:bodyPr>
          <a:lstStyle/>
          <a:p>
            <a:pPr indent="0" lvl="0" marL="0" marR="0" rtl="0" algn="l">
              <a:spcBef>
                <a:spcPts val="0"/>
              </a:spcBef>
              <a:spcAft>
                <a:spcPts val="0"/>
              </a:spcAft>
              <a:buClr>
                <a:srgbClr val="7F7F7F"/>
              </a:buClr>
              <a:buSzPts val="1200"/>
              <a:buFont typeface="Noto Sans Symbols"/>
              <a:buNone/>
            </a:pPr>
            <a:r>
              <a:rPr i="1" lang="en-US" sz="1200">
                <a:solidFill>
                  <a:srgbClr val="7F7F7F"/>
                </a:solidFill>
                <a:latin typeface="Arial"/>
                <a:ea typeface="Arial"/>
                <a:cs typeface="Arial"/>
                <a:sym typeface="Arial"/>
              </a:rPr>
              <a:t>Warum ist der Winkel bei </a:t>
            </a:r>
            <a:r>
              <a:rPr i="1" lang="en-US" sz="1200">
                <a:solidFill>
                  <a:srgbClr val="7F7F7F"/>
                </a:solidFill>
              </a:rPr>
              <a:t>PEX</a:t>
            </a:r>
            <a:r>
              <a:rPr i="1" lang="en-US" sz="1200">
                <a:solidFill>
                  <a:srgbClr val="7F7F7F"/>
                </a:solidFill>
                <a:latin typeface="Arial"/>
                <a:ea typeface="Arial"/>
                <a:cs typeface="Arial"/>
                <a:sym typeface="Arial"/>
              </a:rPr>
              <a:t> verengt?</a:t>
            </a:r>
            <a:endParaRPr/>
          </a:p>
          <a:p>
            <a:pPr indent="0" lvl="0" marL="0" marR="0" rtl="0" algn="l">
              <a:spcBef>
                <a:spcPts val="0"/>
              </a:spcBef>
              <a:spcAft>
                <a:spcPts val="0"/>
              </a:spcAft>
              <a:buClr>
                <a:srgbClr val="7F7F7F"/>
              </a:buClr>
              <a:buSzPts val="1200"/>
              <a:buFont typeface="Noto Sans Symbols"/>
              <a:buNone/>
            </a:pPr>
            <a:r>
              <a:rPr lang="en-US" sz="1200">
                <a:solidFill>
                  <a:srgbClr val="7F7F7F"/>
                </a:solidFill>
                <a:latin typeface="Arial"/>
                <a:ea typeface="Arial"/>
                <a:cs typeface="Arial"/>
                <a:sym typeface="Arial"/>
              </a:rPr>
              <a:t>Der beeinträchtigte Zustand der Zonulae ermöglicht es der Linsen-Iris-Membran, sich nach vorne zu bewegen</a:t>
            </a:r>
            <a:endParaRPr/>
          </a:p>
          <a:p>
            <a:pPr indent="0" lvl="0" marL="0" marR="0" rtl="0" algn="l">
              <a:spcBef>
                <a:spcPts val="0"/>
              </a:spcBef>
              <a:spcAft>
                <a:spcPts val="0"/>
              </a:spcAft>
              <a:buClr>
                <a:schemeClr val="dk1"/>
              </a:buClr>
              <a:buSzPts val="1400"/>
              <a:buFont typeface="Noto Sans Symbols"/>
              <a:buNone/>
            </a:pPr>
            <a:r>
              <a:t/>
            </a:r>
            <a:endParaRPr i="1" sz="1400">
              <a:solidFill>
                <a:srgbClr val="7F7F7F"/>
              </a:solidFill>
              <a:latin typeface="Arial"/>
              <a:ea typeface="Arial"/>
              <a:cs typeface="Arial"/>
              <a:sym typeface="Arial"/>
            </a:endParaRPr>
          </a:p>
          <a:p>
            <a:pPr indent="0" lvl="0" marL="0" marR="0" rtl="0" algn="l">
              <a:spcBef>
                <a:spcPts val="0"/>
              </a:spcBef>
              <a:spcAft>
                <a:spcPts val="0"/>
              </a:spcAft>
              <a:buClr>
                <a:srgbClr val="7F7F7F"/>
              </a:buClr>
              <a:buSzPts val="1200"/>
              <a:buFont typeface="Noto Sans Symbols"/>
              <a:buNone/>
            </a:pPr>
            <a:r>
              <a:rPr i="1" lang="en-US" sz="1200">
                <a:solidFill>
                  <a:srgbClr val="7F7F7F"/>
                </a:solidFill>
                <a:latin typeface="Arial"/>
                <a:ea typeface="Arial"/>
                <a:cs typeface="Arial"/>
                <a:sym typeface="Arial"/>
              </a:rPr>
              <a:t>Bedeutet dies, dass es sich um eine </a:t>
            </a:r>
            <a:r>
              <a:rPr i="1" lang="en-US" sz="1200">
                <a:solidFill>
                  <a:srgbClr val="7F7F7F"/>
                </a:solidFill>
              </a:rPr>
              <a:t>PEX</a:t>
            </a:r>
            <a:r>
              <a:rPr i="1" lang="en-US" sz="1200">
                <a:solidFill>
                  <a:srgbClr val="7F7F7F"/>
                </a:solidFill>
                <a:latin typeface="Arial"/>
                <a:ea typeface="Arial"/>
                <a:cs typeface="Arial"/>
                <a:sym typeface="Arial"/>
              </a:rPr>
              <a:t>-Form des Glaukoms handelt?</a:t>
            </a:r>
            <a:endParaRPr/>
          </a:p>
          <a:p>
            <a:pPr indent="0" lvl="0" marL="0" marR="0" rtl="0" algn="l">
              <a:spcBef>
                <a:spcPts val="0"/>
              </a:spcBef>
              <a:spcAft>
                <a:spcPts val="0"/>
              </a:spcAft>
              <a:buClr>
                <a:srgbClr val="7F7F7F"/>
              </a:buClr>
              <a:buSzPts val="1200"/>
              <a:buFont typeface="Noto Sans Symbols"/>
              <a:buNone/>
            </a:pPr>
            <a:r>
              <a:rPr lang="en-US" sz="1200">
                <a:solidFill>
                  <a:srgbClr val="7F7F7F"/>
                </a:solidFill>
                <a:latin typeface="Arial"/>
                <a:ea typeface="Arial"/>
                <a:cs typeface="Arial"/>
                <a:sym typeface="Arial"/>
              </a:rPr>
              <a:t>Trotz des charakteristischen verengten Winkels ist dies nicht der Fall – es handelt sich um ein Offenwinkelglaukom (</a:t>
            </a:r>
            <a:r>
              <a:rPr b="1" lang="en-US" sz="1200">
                <a:solidFill>
                  <a:srgbClr val="0000FF"/>
                </a:solidFill>
              </a:rPr>
              <a:t>OWG</a:t>
            </a:r>
            <a:r>
              <a:rPr lang="en-US" sz="1200">
                <a:solidFill>
                  <a:srgbClr val="7F7F7F"/>
                </a:solidFill>
                <a:latin typeface="Arial"/>
                <a:ea typeface="Arial"/>
                <a:cs typeface="Arial"/>
                <a:sym typeface="Arial"/>
              </a:rPr>
              <a:t>)</a:t>
            </a:r>
            <a:endParaRPr/>
          </a:p>
        </p:txBody>
      </p:sp>
      <p:sp>
        <p:nvSpPr>
          <p:cNvPr id="349" name="Google Shape;349;p19"/>
          <p:cNvSpPr/>
          <p:nvPr/>
        </p:nvSpPr>
        <p:spPr>
          <a:xfrm>
            <a:off x="3069325" y="2590800"/>
            <a:ext cx="1066800" cy="533400"/>
          </a:xfrm>
          <a:prstGeom prst="ellipse">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50" name="Google Shape;350;p19"/>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A</a:t>
            </a:r>
            <a:endParaRPr/>
          </a:p>
        </p:txBody>
      </p:sp>
      <p:sp>
        <p:nvSpPr>
          <p:cNvPr id="351" name="Google Shape;351;p19"/>
          <p:cNvSpPr txBox="1"/>
          <p:nvPr/>
        </p:nvSpPr>
        <p:spPr>
          <a:xfrm>
            <a:off x="1918252" y="4046222"/>
            <a:ext cx="5430000" cy="13494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Clr>
                <a:srgbClr val="0000FF"/>
              </a:buClr>
              <a:buSzPts val="1200"/>
              <a:buFont typeface="Noto Sans Symbols"/>
              <a:buNone/>
            </a:pPr>
            <a:r>
              <a:rPr i="1" lang="en-US" sz="1200">
                <a:solidFill>
                  <a:srgbClr val="0000FF"/>
                </a:solidFill>
                <a:latin typeface="Arial"/>
                <a:ea typeface="Arial"/>
                <a:cs typeface="Arial"/>
                <a:sym typeface="Arial"/>
              </a:rPr>
              <a:t>Bedeutet </a:t>
            </a:r>
            <a:r>
              <a:rPr lang="en-US" sz="1200">
                <a:solidFill>
                  <a:srgbClr val="0000FF"/>
                </a:solidFill>
                <a:latin typeface="Arial"/>
                <a:ea typeface="Arial"/>
                <a:cs typeface="Arial"/>
                <a:sym typeface="Arial"/>
              </a:rPr>
              <a:t>dies</a:t>
            </a:r>
            <a:r>
              <a:rPr i="1" lang="en-US" sz="1200">
                <a:solidFill>
                  <a:srgbClr val="0000FF"/>
                </a:solidFill>
                <a:latin typeface="Arial"/>
                <a:ea typeface="Arial"/>
                <a:cs typeface="Arial"/>
                <a:sym typeface="Arial"/>
              </a:rPr>
              <a:t> also, dass </a:t>
            </a:r>
            <a:r>
              <a:rPr i="1" lang="en-US" sz="1200">
                <a:solidFill>
                  <a:srgbClr val="0000FF"/>
                </a:solidFill>
              </a:rPr>
              <a:t>PEX</a:t>
            </a:r>
            <a:r>
              <a:rPr i="1" lang="en-US" sz="1200">
                <a:solidFill>
                  <a:srgbClr val="0000FF"/>
                </a:solidFill>
                <a:latin typeface="Arial"/>
                <a:ea typeface="Arial"/>
                <a:cs typeface="Arial"/>
                <a:sym typeface="Arial"/>
              </a:rPr>
              <a:t> eine Form des </a:t>
            </a:r>
            <a:r>
              <a:rPr i="1" lang="en-US" sz="1200">
                <a:solidFill>
                  <a:srgbClr val="0000FF"/>
                </a:solidFill>
              </a:rPr>
              <a:t>POWG</a:t>
            </a:r>
            <a:r>
              <a:rPr i="1" lang="en-US" sz="1200">
                <a:solidFill>
                  <a:srgbClr val="0000FF"/>
                </a:solidFill>
                <a:latin typeface="Arial"/>
                <a:ea typeface="Arial"/>
                <a:cs typeface="Arial"/>
                <a:sym typeface="Arial"/>
              </a:rPr>
              <a:t> ist?</a:t>
            </a:r>
            <a:endParaRPr/>
          </a:p>
          <a:p>
            <a:pPr indent="0" lvl="0" marL="0" marR="0" rtl="0" algn="l">
              <a:spcBef>
                <a:spcPts val="0"/>
              </a:spcBef>
              <a:spcAft>
                <a:spcPts val="0"/>
              </a:spcAft>
              <a:buClr>
                <a:srgbClr val="0000FF"/>
              </a:buClr>
              <a:buSzPts val="1200"/>
              <a:buFont typeface="Noto Sans Symbols"/>
              <a:buNone/>
            </a:pPr>
            <a:r>
              <a:rPr lang="en-US" sz="1200">
                <a:solidFill>
                  <a:srgbClr val="0000FF"/>
                </a:solidFill>
                <a:latin typeface="Arial"/>
                <a:ea typeface="Arial"/>
                <a:cs typeface="Arial"/>
                <a:sym typeface="Arial"/>
              </a:rPr>
              <a:t>Es gibt keine „Form des </a:t>
            </a:r>
            <a:r>
              <a:rPr lang="en-US" sz="1200">
                <a:solidFill>
                  <a:srgbClr val="0000FF"/>
                </a:solidFill>
              </a:rPr>
              <a:t>POWG</a:t>
            </a:r>
            <a:r>
              <a:rPr lang="en-US" sz="1200">
                <a:solidFill>
                  <a:srgbClr val="0000FF"/>
                </a:solidFill>
                <a:latin typeface="Arial"/>
                <a:ea typeface="Arial"/>
                <a:cs typeface="Arial"/>
                <a:sym typeface="Arial"/>
              </a:rPr>
              <a:t>“. Ein Glaukom ist genau dann ein </a:t>
            </a:r>
            <a:r>
              <a:rPr lang="en-US" sz="1200">
                <a:solidFill>
                  <a:srgbClr val="0000FF"/>
                </a:solidFill>
              </a:rPr>
              <a:t>POWG</a:t>
            </a:r>
            <a:r>
              <a:rPr lang="en-US" sz="1200">
                <a:solidFill>
                  <a:srgbClr val="0000FF"/>
                </a:solidFill>
                <a:latin typeface="Arial"/>
                <a:ea typeface="Arial"/>
                <a:cs typeface="Arial"/>
                <a:sym typeface="Arial"/>
              </a:rPr>
              <a:t>, wenn 1) der Winkel offen ist (logisch) und 2) keine Begleiterkrankung vorliegt. </a:t>
            </a:r>
            <a:r>
              <a:rPr lang="en-US" sz="1200">
                <a:solidFill>
                  <a:schemeClr val="dk1"/>
                </a:solidFill>
                <a:latin typeface="Arial"/>
                <a:ea typeface="Arial"/>
                <a:cs typeface="Arial"/>
                <a:sym typeface="Arial"/>
              </a:rPr>
              <a:t>Kurz gesagt: </a:t>
            </a:r>
            <a:r>
              <a:rPr lang="en-US" sz="1200">
                <a:solidFill>
                  <a:schemeClr val="dk1"/>
                </a:solidFill>
              </a:rPr>
              <a:t>POWG</a:t>
            </a:r>
            <a:r>
              <a:rPr lang="en-US" sz="1200">
                <a:solidFill>
                  <a:schemeClr val="dk1"/>
                </a:solidFill>
                <a:latin typeface="Arial"/>
                <a:ea typeface="Arial"/>
                <a:cs typeface="Arial"/>
                <a:sym typeface="Arial"/>
              </a:rPr>
              <a:t> ist eine </a:t>
            </a:r>
            <a:r>
              <a:rPr b="1" lang="en-US" sz="1200">
                <a:solidFill>
                  <a:schemeClr val="dk1"/>
                </a:solidFill>
                <a:latin typeface="Arial"/>
                <a:ea typeface="Arial"/>
                <a:cs typeface="Arial"/>
                <a:sym typeface="Arial"/>
              </a:rPr>
              <a:t>Ausschlussdiagnose</a:t>
            </a:r>
            <a:r>
              <a:rPr lang="en-US" sz="1200">
                <a:solidFill>
                  <a:schemeClr val="dk1"/>
                </a:solidFill>
                <a:latin typeface="Arial"/>
                <a:ea typeface="Arial"/>
                <a:cs typeface="Arial"/>
                <a:sym typeface="Arial"/>
              </a:rPr>
              <a:t>.</a:t>
            </a:r>
            <a:endParaRPr/>
          </a:p>
          <a:p>
            <a:pPr indent="0" lvl="0" marL="0" marR="0" rtl="0" algn="l">
              <a:spcBef>
                <a:spcPts val="0"/>
              </a:spcBef>
              <a:spcAft>
                <a:spcPts val="0"/>
              </a:spcAft>
              <a:buClr>
                <a:schemeClr val="dk1"/>
              </a:buClr>
              <a:buSzPts val="1400"/>
              <a:buFont typeface="Noto Sans Symbols"/>
              <a:buNone/>
            </a:pPr>
            <a:r>
              <a:t/>
            </a:r>
            <a:endParaRPr i="1" sz="1400">
              <a:solidFill>
                <a:schemeClr val="dk1"/>
              </a:solidFill>
              <a:latin typeface="Arial"/>
              <a:ea typeface="Arial"/>
              <a:cs typeface="Arial"/>
              <a:sym typeface="Arial"/>
            </a:endParaRPr>
          </a:p>
          <a:p>
            <a:pPr indent="0" lvl="0" marL="0" marR="0" rtl="0" algn="l">
              <a:spcBef>
                <a:spcPts val="0"/>
              </a:spcBef>
              <a:spcAft>
                <a:spcPts val="0"/>
              </a:spcAft>
              <a:buClr>
                <a:srgbClr val="0000FF"/>
              </a:buClr>
              <a:buSzPts val="1200"/>
              <a:buFont typeface="Noto Sans Symbols"/>
              <a:buNone/>
            </a:pPr>
            <a:r>
              <a:rPr i="1" lang="en-US" sz="1200">
                <a:solidFill>
                  <a:srgbClr val="0000FF"/>
                </a:solidFill>
                <a:latin typeface="Arial"/>
                <a:ea typeface="Arial"/>
                <a:cs typeface="Arial"/>
                <a:sym typeface="Arial"/>
              </a:rPr>
              <a:t>Wenn </a:t>
            </a:r>
            <a:r>
              <a:rPr i="1" lang="en-US" sz="1200">
                <a:solidFill>
                  <a:srgbClr val="0000FF"/>
                </a:solidFill>
              </a:rPr>
              <a:t>PEX</a:t>
            </a:r>
            <a:r>
              <a:rPr i="1" lang="en-US" sz="1200">
                <a:solidFill>
                  <a:srgbClr val="0000FF"/>
                </a:solidFill>
                <a:latin typeface="Arial"/>
                <a:ea typeface="Arial"/>
                <a:cs typeface="Arial"/>
                <a:sym typeface="Arial"/>
              </a:rPr>
              <a:t> kein </a:t>
            </a:r>
            <a:r>
              <a:rPr i="1" lang="en-US" sz="1200">
                <a:solidFill>
                  <a:srgbClr val="0000FF"/>
                </a:solidFill>
              </a:rPr>
              <a:t>POWG</a:t>
            </a:r>
            <a:r>
              <a:rPr i="1" lang="en-US" sz="1200">
                <a:solidFill>
                  <a:srgbClr val="0000FF"/>
                </a:solidFill>
                <a:latin typeface="Arial"/>
                <a:ea typeface="Arial"/>
                <a:cs typeface="Arial"/>
                <a:sym typeface="Arial"/>
              </a:rPr>
              <a:t> ist, was ist es dann?</a:t>
            </a:r>
            <a:endParaRPr/>
          </a:p>
          <a:p>
            <a:pPr indent="0" lvl="0" marL="0" marR="0" rtl="0" algn="l">
              <a:spcBef>
                <a:spcPts val="0"/>
              </a:spcBef>
              <a:spcAft>
                <a:spcPts val="0"/>
              </a:spcAft>
              <a:buClr>
                <a:srgbClr val="0000FF"/>
              </a:buClr>
              <a:buSzPts val="1200"/>
              <a:buFont typeface="Noto Sans Symbols"/>
              <a:buNone/>
            </a:pPr>
            <a:r>
              <a:rPr lang="en-US" sz="1200">
                <a:solidFill>
                  <a:srgbClr val="0000FF"/>
                </a:solidFill>
                <a:latin typeface="Arial"/>
                <a:ea typeface="Arial"/>
                <a:cs typeface="Arial"/>
                <a:sym typeface="Arial"/>
              </a:rPr>
              <a:t>Es ist eine Form des </a:t>
            </a:r>
            <a:r>
              <a:rPr b="1" lang="en-US" sz="1200">
                <a:solidFill>
                  <a:srgbClr val="0000FF"/>
                </a:solidFill>
                <a:latin typeface="Arial"/>
                <a:ea typeface="Arial"/>
                <a:cs typeface="Arial"/>
                <a:sym typeface="Arial"/>
              </a:rPr>
              <a:t>sekundären </a:t>
            </a:r>
            <a:r>
              <a:rPr lang="en-US" sz="1200">
                <a:solidFill>
                  <a:srgbClr val="0000FF"/>
                </a:solidFill>
                <a:extLst>
                  <a:ext uri="http://customooxmlschemas.google.com/">
                    <go:slidesCustomData xmlns:go="http://customooxmlschemas.google.com/" textRoundtripDataId="8"/>
                  </a:ext>
                </a:extLst>
              </a:rPr>
              <a:t>OWG</a:t>
            </a:r>
            <a:r>
              <a:rPr lang="en-US" sz="1200">
                <a:solidFill>
                  <a:srgbClr val="0000FF"/>
                </a:solidFill>
                <a:latin typeface="Arial"/>
                <a:ea typeface="Arial"/>
                <a:cs typeface="Arial"/>
                <a:sym typeface="Arial"/>
              </a:rPr>
              <a:t>.</a:t>
            </a:r>
            <a:endParaRPr/>
          </a:p>
        </p:txBody>
      </p:sp>
      <p:sp>
        <p:nvSpPr>
          <p:cNvPr id="352" name="Google Shape;352;p19"/>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 </a:t>
            </a:r>
            <a:r>
              <a:rPr b="1" lang="en-US" sz="1200">
                <a:solidFill>
                  <a:schemeClr val="dk1"/>
                </a:solidFill>
                <a:latin typeface="Arial"/>
                <a:ea typeface="Arial"/>
                <a:cs typeface="Arial"/>
                <a:sym typeface="Arial"/>
              </a:rPr>
              <a:t>FITB</a:t>
            </a:r>
            <a:endParaRPr/>
          </a:p>
        </p:txBody>
      </p:sp>
    </p:spTree>
  </p:cSld>
  <p:clrMapOvr>
    <a:masterClrMapping/>
  </p:clrMapOvr>
</p:sld>
</file>

<file path=ppt/slides/slide19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5" name="Shape 2295"/>
        <p:cNvGrpSpPr/>
        <p:nvPr/>
      </p:nvGrpSpPr>
      <p:grpSpPr>
        <a:xfrm>
          <a:off x="0" y="0"/>
          <a:ext cx="0" cy="0"/>
          <a:chOff x="0" y="0"/>
          <a:chExt cx="0" cy="0"/>
        </a:xfrm>
      </p:grpSpPr>
      <p:sp>
        <p:nvSpPr>
          <p:cNvPr id="2296" name="Google Shape;2296;p190"/>
          <p:cNvSpPr/>
          <p:nvPr/>
        </p:nvSpPr>
        <p:spPr>
          <a:xfrm>
            <a:off x="7620000" y="990600"/>
            <a:ext cx="1524000" cy="838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chemeClr val="dk1"/>
              </a:buClr>
              <a:buSzPts val="1800"/>
              <a:buFont typeface="Noto Sans Symbols"/>
              <a:buNone/>
            </a:pPr>
            <a:r>
              <a:t/>
            </a:r>
            <a:endParaRPr sz="1800">
              <a:solidFill>
                <a:schemeClr val="dk1"/>
              </a:solidFill>
              <a:latin typeface="Arial"/>
              <a:ea typeface="Arial"/>
              <a:cs typeface="Arial"/>
              <a:sym typeface="Arial"/>
            </a:endParaRPr>
          </a:p>
        </p:txBody>
      </p:sp>
      <p:sp>
        <p:nvSpPr>
          <p:cNvPr id="2297" name="Google Shape;2297;p190"/>
          <p:cNvSpPr txBox="1"/>
          <p:nvPr>
            <p:ph type="title"/>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rtl="0" algn="l">
              <a:spcBef>
                <a:spcPts val="0"/>
              </a:spcBef>
              <a:spcAft>
                <a:spcPts val="0"/>
              </a:spcAft>
              <a:buNone/>
            </a:pPr>
            <a:r>
              <a:rPr lang="en-US" sz="1800"/>
              <a:t>A</a:t>
            </a:r>
            <a:endParaRPr/>
          </a:p>
        </p:txBody>
      </p:sp>
      <p:sp>
        <p:nvSpPr>
          <p:cNvPr id="2298" name="Google Shape;2298;p190"/>
          <p:cNvSpPr txBox="1"/>
          <p:nvPr>
            <p:ph idx="1" type="body"/>
          </p:nvPr>
        </p:nvSpPr>
        <p:spPr>
          <a:xfrm>
            <a:off x="457200" y="1139825"/>
            <a:ext cx="8610600" cy="5413375"/>
          </a:xfrm>
          <a:prstGeom prst="rect">
            <a:avLst/>
          </a:prstGeom>
          <a:noFill/>
          <a:ln>
            <a:noFill/>
          </a:ln>
        </p:spPr>
        <p:txBody>
          <a:bodyPr anchorCtr="0" anchor="t" bIns="12700" lIns="25400" spcFirstLastPara="1" rIns="25400" wrap="square" tIns="12700">
            <a:noAutofit/>
          </a:bodyPr>
          <a:lstStyle/>
          <a:p>
            <a:pPr indent="-342900" lvl="0" marL="342900" rtl="0" algn="l">
              <a:spcBef>
                <a:spcPts val="0"/>
              </a:spcBef>
              <a:spcAft>
                <a:spcPts val="0"/>
              </a:spcAft>
              <a:buSzPts val="840"/>
              <a:buChar char="●"/>
            </a:pPr>
            <a:r>
              <a:rPr lang="en-US" sz="1200">
                <a:solidFill>
                  <a:srgbClr val="BFBFBF"/>
                </a:solidFill>
              </a:rPr>
              <a:t>Welchen Rang</a:t>
            </a:r>
            <a:r>
              <a:rPr lang="en-US" sz="1200">
                <a:solidFill>
                  <a:srgbClr val="BFBFBF"/>
                </a:solidFill>
              </a:rPr>
              <a:t> nimmt das </a:t>
            </a:r>
            <a:r>
              <a:rPr lang="en-US" sz="1200">
                <a:solidFill>
                  <a:srgbClr val="BFBFBF"/>
                </a:solidFill>
              </a:rPr>
              <a:t>PEX</a:t>
            </a:r>
            <a:r>
              <a:rPr lang="en-US" sz="1200">
                <a:solidFill>
                  <a:srgbClr val="BFBFBF"/>
                </a:solidFill>
              </a:rPr>
              <a:t> unter den Ursachen des sekundären Offenwinkelglaukoms ein?</a:t>
            </a:r>
            <a:r>
              <a:rPr lang="en-US" sz="1200">
                <a:solidFill>
                  <a:srgbClr val="BFBFBF"/>
                </a:solidFill>
              </a:rPr>
              <a:t> Nr. 1</a:t>
            </a:r>
            <a:endParaRPr/>
          </a:p>
          <a:p>
            <a:pPr indent="-342900" lvl="0" marL="342900" rtl="0" algn="l">
              <a:spcBef>
                <a:spcPts val="240"/>
              </a:spcBef>
              <a:spcAft>
                <a:spcPts val="0"/>
              </a:spcAft>
              <a:buSzPts val="840"/>
              <a:buChar char="●"/>
            </a:pPr>
            <a:r>
              <a:rPr lang="en-US" sz="1200">
                <a:solidFill>
                  <a:srgbClr val="BFBFBF"/>
                </a:solidFill>
              </a:rPr>
              <a:t>Welche ethnische Gruppe weist die höchste Prävalenz von </a:t>
            </a:r>
            <a:r>
              <a:rPr lang="en-US" sz="1200">
                <a:solidFill>
                  <a:srgbClr val="BFBFBF"/>
                </a:solidFill>
              </a:rPr>
              <a:t>PEX</a:t>
            </a:r>
            <a:r>
              <a:rPr lang="en-US" sz="1200">
                <a:solidFill>
                  <a:srgbClr val="BFBFBF"/>
                </a:solidFill>
              </a:rPr>
              <a:t> auf? </a:t>
            </a:r>
            <a:r>
              <a:rPr i="1" lang="en-US" sz="1200">
                <a:solidFill>
                  <a:srgbClr val="BFBFBF"/>
                </a:solidFill>
              </a:rPr>
              <a:t>Skandinavier</a:t>
            </a:r>
            <a:endParaRPr sz="2000">
              <a:solidFill>
                <a:srgbClr val="BFBFBF"/>
              </a:solidFill>
            </a:endParaRPr>
          </a:p>
        </p:txBody>
      </p:sp>
      <p:sp>
        <p:nvSpPr>
          <p:cNvPr id="2299" name="Google Shape;2299;p190"/>
          <p:cNvSpPr txBox="1"/>
          <p:nvPr/>
        </p:nvSpPr>
        <p:spPr>
          <a:xfrm>
            <a:off x="2498725" y="381000"/>
            <a:ext cx="3862500" cy="210300"/>
          </a:xfrm>
          <a:prstGeom prst="rect">
            <a:avLst/>
          </a:prstGeom>
          <a:solidFill>
            <a:schemeClr val="folHlink"/>
          </a:solidFill>
          <a:ln cap="flat" cmpd="sng" w="9525">
            <a:solidFill>
              <a:schemeClr val="lt2"/>
            </a:solidFill>
            <a:prstDash val="solid"/>
            <a:miter lim="8000"/>
            <a:headEnd len="sm" w="sm" type="none"/>
            <a:tailEnd len="sm" w="sm" type="none"/>
          </a:ln>
        </p:spPr>
        <p:txBody>
          <a:bodyPr anchorCtr="0" anchor="t" bIns="12700" lIns="25400" spcFirstLastPara="1" rIns="25400" wrap="square" tIns="12700">
            <a:spAutoFit/>
          </a:bodyPr>
          <a:lstStyle/>
          <a:p>
            <a:pPr indent="0" lvl="0" marL="0" marR="0" rtl="0" algn="l">
              <a:spcBef>
                <a:spcPts val="0"/>
              </a:spcBef>
              <a:spcAft>
                <a:spcPts val="0"/>
              </a:spcAft>
              <a:buClr>
                <a:schemeClr val="dk1"/>
              </a:buClr>
              <a:buSzPts val="1200"/>
              <a:buFont typeface="Noto Sans Symbols"/>
              <a:buNone/>
            </a:pPr>
            <a:r>
              <a:rPr i="1" lang="en-US" sz="1200">
                <a:solidFill>
                  <a:schemeClr val="dk1"/>
                </a:solidFill>
              </a:rPr>
              <a:t>PEX</a:t>
            </a:r>
            <a:r>
              <a:rPr i="1" lang="en-US" sz="1200">
                <a:solidFill>
                  <a:schemeClr val="dk1"/>
                </a:solidFill>
                <a:latin typeface="Arial"/>
                <a:ea typeface="Arial"/>
                <a:cs typeface="Arial"/>
                <a:sym typeface="Arial"/>
              </a:rPr>
              <a:t> und PDS/PG: Kurze Antwort</a:t>
            </a:r>
            <a:endParaRPr/>
          </a:p>
        </p:txBody>
      </p:sp>
      <p:sp>
        <p:nvSpPr>
          <p:cNvPr id="2300" name="Google Shape;2300;p190"/>
          <p:cNvSpPr txBox="1"/>
          <p:nvPr>
            <p:ph idx="12" type="sldNum"/>
          </p:nvPr>
        </p:nvSpPr>
        <p:spPr>
          <a:xfrm>
            <a:off x="6553200" y="624840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2301" name="Google Shape;2301;p190"/>
          <p:cNvSpPr txBox="1"/>
          <p:nvPr/>
        </p:nvSpPr>
        <p:spPr>
          <a:xfrm>
            <a:off x="609600" y="2364770"/>
            <a:ext cx="7924800" cy="1134000"/>
          </a:xfrm>
          <a:prstGeom prst="rect">
            <a:avLst/>
          </a:prstGeom>
          <a:no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i="1" lang="en-US" sz="1200">
                <a:solidFill>
                  <a:srgbClr val="BFBFBF"/>
                </a:solidFill>
              </a:rPr>
              <a:t>Welche nicht-skandinavischen Populationen weisen einen hohen PEX-Anteil an der Glaukomlast auf?</a:t>
            </a:r>
            <a:endParaRPr/>
          </a:p>
          <a:p>
            <a:pPr indent="0" lvl="0" marL="0" marR="0" rtl="0" algn="l">
              <a:spcBef>
                <a:spcPts val="0"/>
              </a:spcBef>
              <a:spcAft>
                <a:spcPts val="0"/>
              </a:spcAft>
              <a:buNone/>
            </a:pPr>
            <a:r>
              <a:rPr lang="en-US" sz="1200">
                <a:solidFill>
                  <a:srgbClr val="BFBFBF"/>
                </a:solidFill>
                <a:latin typeface="Arial"/>
                <a:ea typeface="Arial"/>
                <a:cs typeface="Arial"/>
                <a:sym typeface="Arial"/>
              </a:rPr>
              <a:t>--Japaner</a:t>
            </a:r>
            <a:endParaRPr/>
          </a:p>
          <a:p>
            <a:pPr indent="0" lvl="0" marL="0" marR="0" rtl="0" algn="l">
              <a:spcBef>
                <a:spcPts val="0"/>
              </a:spcBef>
              <a:spcAft>
                <a:spcPts val="0"/>
              </a:spcAft>
              <a:buNone/>
            </a:pPr>
            <a:r>
              <a:rPr lang="en-US" sz="1200">
                <a:solidFill>
                  <a:srgbClr val="BFBFBF"/>
                </a:solidFill>
                <a:latin typeface="Arial"/>
                <a:ea typeface="Arial"/>
                <a:cs typeface="Arial"/>
                <a:sym typeface="Arial"/>
              </a:rPr>
              <a:t>--Araber</a:t>
            </a:r>
            <a:endParaRPr/>
          </a:p>
          <a:p>
            <a:pPr indent="0" lvl="0" marL="0" marR="0" rtl="0" algn="l">
              <a:spcBef>
                <a:spcPts val="0"/>
              </a:spcBef>
              <a:spcAft>
                <a:spcPts val="0"/>
              </a:spcAft>
              <a:buNone/>
            </a:pPr>
            <a:r>
              <a:rPr lang="en-US" sz="1200">
                <a:solidFill>
                  <a:srgbClr val="BFBFBF"/>
                </a:solidFill>
                <a:latin typeface="Arial"/>
                <a:ea typeface="Arial"/>
                <a:cs typeface="Arial"/>
                <a:sym typeface="Arial"/>
              </a:rPr>
              <a:t>--Mittelmeerraum</a:t>
            </a:r>
            <a:endParaRPr/>
          </a:p>
          <a:p>
            <a:pPr indent="0" lvl="0" marL="0" marR="0" rtl="0" algn="l">
              <a:spcBef>
                <a:spcPts val="0"/>
              </a:spcBef>
              <a:spcAft>
                <a:spcPts val="0"/>
              </a:spcAft>
              <a:buNone/>
            </a:pPr>
            <a:r>
              <a:rPr lang="en-US" sz="1200">
                <a:solidFill>
                  <a:srgbClr val="BFBFBF"/>
                </a:solidFill>
                <a:latin typeface="Arial"/>
                <a:ea typeface="Arial"/>
                <a:cs typeface="Arial"/>
                <a:sym typeface="Arial"/>
              </a:rPr>
              <a:t>--</a:t>
            </a:r>
            <a:r>
              <a:rPr lang="en-US" sz="1200">
                <a:solidFill>
                  <a:srgbClr val="BFBFBF"/>
                </a:solidFill>
              </a:rPr>
              <a:t>schwarze südafrikanische Bevölkerung</a:t>
            </a:r>
            <a:endParaRPr/>
          </a:p>
          <a:p>
            <a:pPr indent="0" lvl="0" marL="0" marR="0" rtl="0" algn="l">
              <a:spcBef>
                <a:spcPts val="0"/>
              </a:spcBef>
              <a:spcAft>
                <a:spcPts val="0"/>
              </a:spcAft>
              <a:buNone/>
            </a:pPr>
            <a:r>
              <a:rPr b="1" lang="en-US" sz="1200">
                <a:solidFill>
                  <a:srgbClr val="0000FF"/>
                </a:solidFill>
                <a:latin typeface="Arial"/>
                <a:ea typeface="Arial"/>
                <a:cs typeface="Arial"/>
                <a:sym typeface="Arial"/>
              </a:rPr>
              <a:t>--(es gibt noch weitere)</a:t>
            </a:r>
            <a:endParaRPr/>
          </a:p>
        </p:txBody>
      </p:sp>
      <p:sp>
        <p:nvSpPr>
          <p:cNvPr id="2302" name="Google Shape;2302;p190"/>
          <p:cNvSpPr txBox="1"/>
          <p:nvPr/>
        </p:nvSpPr>
        <p:spPr>
          <a:xfrm>
            <a:off x="2819400" y="3289433"/>
            <a:ext cx="5433900" cy="579900"/>
          </a:xfrm>
          <a:prstGeom prst="rect">
            <a:avLst/>
          </a:prstGeom>
          <a:noFill/>
          <a:ln>
            <a:noFill/>
          </a:ln>
        </p:spPr>
        <p:txBody>
          <a:bodyPr anchorCtr="0" anchor="t" bIns="12700" lIns="25400" spcFirstLastPara="1" rIns="25400" wrap="square" tIns="12700">
            <a:spAutoFit/>
          </a:bodyPr>
          <a:lstStyle/>
          <a:p>
            <a:pPr indent="0" lvl="0" marL="0" rtl="0" algn="l">
              <a:spcBef>
                <a:spcPts val="0"/>
              </a:spcBef>
              <a:spcAft>
                <a:spcPts val="0"/>
              </a:spcAft>
              <a:buClr>
                <a:schemeClr val="dk1"/>
              </a:buClr>
              <a:buFont typeface="Arial"/>
              <a:buNone/>
            </a:pPr>
            <a:r>
              <a:rPr i="1" lang="en-US" sz="1200">
                <a:solidFill>
                  <a:srgbClr val="0000FF"/>
                </a:solidFill>
              </a:rPr>
              <a:t>Es gibt ein indigenes Volk in Nordamerika, bei dem bislang kein einziger Fall von PEX berichtet wurde. Welches ist das?</a:t>
            </a:r>
            <a:endParaRPr/>
          </a:p>
          <a:p>
            <a:pPr indent="0" lvl="0" marL="0" marR="0" rtl="0" algn="l">
              <a:spcBef>
                <a:spcPts val="0"/>
              </a:spcBef>
              <a:spcAft>
                <a:spcPts val="0"/>
              </a:spcAft>
              <a:buNone/>
            </a:pPr>
            <a:r>
              <a:rPr lang="en-US" sz="1200">
                <a:solidFill>
                  <a:srgbClr val="0000FF"/>
                </a:solidFill>
                <a:latin typeface="Arial"/>
                <a:ea typeface="Arial"/>
                <a:cs typeface="Arial"/>
                <a:sym typeface="Arial"/>
              </a:rPr>
              <a:t>Die Inuit</a:t>
            </a:r>
            <a:endParaRPr sz="1400">
              <a:solidFill>
                <a:srgbClr val="C8C860"/>
              </a:solidFill>
              <a:latin typeface="Arial"/>
              <a:ea typeface="Arial"/>
              <a:cs typeface="Arial"/>
              <a:sym typeface="Arial"/>
            </a:endParaRPr>
          </a:p>
        </p:txBody>
      </p:sp>
    </p:spTree>
  </p:cSld>
  <p:clrMapOvr>
    <a:masterClrMapping/>
  </p:clrMapOvr>
</p:sld>
</file>

<file path=ppt/slides/slide19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06" name="Shape 2306"/>
        <p:cNvGrpSpPr/>
        <p:nvPr/>
      </p:nvGrpSpPr>
      <p:grpSpPr>
        <a:xfrm>
          <a:off x="0" y="0"/>
          <a:ext cx="0" cy="0"/>
          <a:chOff x="0" y="0"/>
          <a:chExt cx="0" cy="0"/>
        </a:xfrm>
      </p:grpSpPr>
      <p:sp>
        <p:nvSpPr>
          <p:cNvPr id="2307" name="Google Shape;2307;p191"/>
          <p:cNvSpPr/>
          <p:nvPr/>
        </p:nvSpPr>
        <p:spPr>
          <a:xfrm>
            <a:off x="7620000" y="990600"/>
            <a:ext cx="1524000" cy="838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chemeClr val="dk1"/>
              </a:buClr>
              <a:buSzPts val="1800"/>
              <a:buFont typeface="Noto Sans Symbols"/>
              <a:buNone/>
            </a:pPr>
            <a:r>
              <a:t/>
            </a:r>
            <a:endParaRPr sz="1800">
              <a:solidFill>
                <a:schemeClr val="dk1"/>
              </a:solidFill>
              <a:latin typeface="Arial"/>
              <a:ea typeface="Arial"/>
              <a:cs typeface="Arial"/>
              <a:sym typeface="Arial"/>
            </a:endParaRPr>
          </a:p>
        </p:txBody>
      </p:sp>
      <p:sp>
        <p:nvSpPr>
          <p:cNvPr id="2308" name="Google Shape;2308;p191"/>
          <p:cNvSpPr txBox="1"/>
          <p:nvPr>
            <p:ph type="title"/>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rtl="0" algn="l">
              <a:spcBef>
                <a:spcPts val="0"/>
              </a:spcBef>
              <a:spcAft>
                <a:spcPts val="0"/>
              </a:spcAft>
              <a:buNone/>
            </a:pPr>
            <a:r>
              <a:rPr lang="en-US" sz="1800"/>
              <a:t>F</a:t>
            </a:r>
            <a:endParaRPr/>
          </a:p>
        </p:txBody>
      </p:sp>
      <p:sp>
        <p:nvSpPr>
          <p:cNvPr id="2309" name="Google Shape;2309;p191"/>
          <p:cNvSpPr txBox="1"/>
          <p:nvPr>
            <p:ph idx="1" type="body"/>
          </p:nvPr>
        </p:nvSpPr>
        <p:spPr>
          <a:xfrm>
            <a:off x="457200" y="1139825"/>
            <a:ext cx="8610600" cy="5413375"/>
          </a:xfrm>
          <a:prstGeom prst="rect">
            <a:avLst/>
          </a:prstGeom>
          <a:noFill/>
          <a:ln>
            <a:noFill/>
          </a:ln>
        </p:spPr>
        <p:txBody>
          <a:bodyPr anchorCtr="0" anchor="t" bIns="12700" lIns="25400" spcFirstLastPara="1" rIns="25400" wrap="square" tIns="12700">
            <a:noAutofit/>
          </a:bodyPr>
          <a:lstStyle/>
          <a:p>
            <a:pPr indent="-342900" lvl="0" marL="342900" rtl="0" algn="l">
              <a:spcBef>
                <a:spcPts val="0"/>
              </a:spcBef>
              <a:spcAft>
                <a:spcPts val="0"/>
              </a:spcAft>
              <a:buSzPts val="840"/>
              <a:buChar char="●"/>
            </a:pPr>
            <a:r>
              <a:rPr lang="en-US" sz="1200">
                <a:solidFill>
                  <a:srgbClr val="BFBFBF"/>
                </a:solidFill>
              </a:rPr>
              <a:t>Welchen Rang</a:t>
            </a:r>
            <a:r>
              <a:rPr lang="en-US" sz="1200">
                <a:solidFill>
                  <a:srgbClr val="BFBFBF"/>
                </a:solidFill>
              </a:rPr>
              <a:t> nimmt das </a:t>
            </a:r>
            <a:r>
              <a:rPr lang="en-US" sz="1200">
                <a:solidFill>
                  <a:srgbClr val="BFBFBF"/>
                </a:solidFill>
              </a:rPr>
              <a:t>PEX</a:t>
            </a:r>
            <a:r>
              <a:rPr lang="en-US" sz="1200">
                <a:solidFill>
                  <a:srgbClr val="BFBFBF"/>
                </a:solidFill>
              </a:rPr>
              <a:t> unter den Ursachen des sekundären Offenwinkelglaukoms ein?</a:t>
            </a:r>
            <a:r>
              <a:rPr lang="en-US" sz="1200">
                <a:solidFill>
                  <a:srgbClr val="BFBFBF"/>
                </a:solidFill>
              </a:rPr>
              <a:t> Nr. 1</a:t>
            </a:r>
            <a:endParaRPr/>
          </a:p>
          <a:p>
            <a:pPr indent="-342900" lvl="0" marL="342900" rtl="0" algn="l">
              <a:spcBef>
                <a:spcPts val="240"/>
              </a:spcBef>
              <a:spcAft>
                <a:spcPts val="0"/>
              </a:spcAft>
              <a:buSzPts val="840"/>
              <a:buChar char="●"/>
            </a:pPr>
            <a:r>
              <a:rPr lang="en-US" sz="1200">
                <a:solidFill>
                  <a:srgbClr val="BFBFBF"/>
                </a:solidFill>
              </a:rPr>
              <a:t>Welche ethnische Gruppe weist die höchste Prävalenz von </a:t>
            </a:r>
            <a:r>
              <a:rPr lang="en-US" sz="1200">
                <a:solidFill>
                  <a:srgbClr val="BFBFBF"/>
                </a:solidFill>
              </a:rPr>
              <a:t>PEX</a:t>
            </a:r>
            <a:r>
              <a:rPr lang="en-US" sz="1200">
                <a:solidFill>
                  <a:srgbClr val="BFBFBF"/>
                </a:solidFill>
              </a:rPr>
              <a:t> auf? </a:t>
            </a:r>
            <a:r>
              <a:rPr i="1" lang="en-US" sz="1200">
                <a:solidFill>
                  <a:srgbClr val="BFBFBF"/>
                </a:solidFill>
              </a:rPr>
              <a:t>Skandinavier</a:t>
            </a:r>
            <a:endParaRPr sz="2000">
              <a:solidFill>
                <a:srgbClr val="BFBFBF"/>
              </a:solidFill>
            </a:endParaRPr>
          </a:p>
        </p:txBody>
      </p:sp>
      <p:sp>
        <p:nvSpPr>
          <p:cNvPr id="2310" name="Google Shape;2310;p191"/>
          <p:cNvSpPr txBox="1"/>
          <p:nvPr/>
        </p:nvSpPr>
        <p:spPr>
          <a:xfrm>
            <a:off x="2498725" y="381000"/>
            <a:ext cx="3862500" cy="210300"/>
          </a:xfrm>
          <a:prstGeom prst="rect">
            <a:avLst/>
          </a:prstGeom>
          <a:solidFill>
            <a:schemeClr val="folHlink"/>
          </a:solidFill>
          <a:ln cap="flat" cmpd="sng" w="9525">
            <a:solidFill>
              <a:schemeClr val="lt2"/>
            </a:solidFill>
            <a:prstDash val="solid"/>
            <a:miter lim="8000"/>
            <a:headEnd len="sm" w="sm" type="none"/>
            <a:tailEnd len="sm" w="sm" type="none"/>
          </a:ln>
        </p:spPr>
        <p:txBody>
          <a:bodyPr anchorCtr="0" anchor="t" bIns="12700" lIns="25400" spcFirstLastPara="1" rIns="25400" wrap="square" tIns="12700">
            <a:spAutoFit/>
          </a:bodyPr>
          <a:lstStyle/>
          <a:p>
            <a:pPr indent="0" lvl="0" marL="0" marR="0" rtl="0" algn="l">
              <a:spcBef>
                <a:spcPts val="0"/>
              </a:spcBef>
              <a:spcAft>
                <a:spcPts val="0"/>
              </a:spcAft>
              <a:buClr>
                <a:schemeClr val="dk1"/>
              </a:buClr>
              <a:buSzPts val="1200"/>
              <a:buFont typeface="Noto Sans Symbols"/>
              <a:buNone/>
            </a:pPr>
            <a:r>
              <a:rPr i="1" lang="en-US" sz="1200">
                <a:solidFill>
                  <a:schemeClr val="dk1"/>
                </a:solidFill>
              </a:rPr>
              <a:t>PEX</a:t>
            </a:r>
            <a:r>
              <a:rPr i="1" lang="en-US" sz="1200">
                <a:solidFill>
                  <a:schemeClr val="dk1"/>
                </a:solidFill>
                <a:latin typeface="Arial"/>
                <a:ea typeface="Arial"/>
                <a:cs typeface="Arial"/>
                <a:sym typeface="Arial"/>
              </a:rPr>
              <a:t> und PDS/PG: Kurze Antwort</a:t>
            </a:r>
            <a:endParaRPr/>
          </a:p>
        </p:txBody>
      </p:sp>
      <p:sp>
        <p:nvSpPr>
          <p:cNvPr id="2311" name="Google Shape;2311;p191"/>
          <p:cNvSpPr txBox="1"/>
          <p:nvPr>
            <p:ph idx="12" type="sldNum"/>
          </p:nvPr>
        </p:nvSpPr>
        <p:spPr>
          <a:xfrm>
            <a:off x="6553200" y="624840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2312" name="Google Shape;2312;p191"/>
          <p:cNvSpPr txBox="1"/>
          <p:nvPr/>
        </p:nvSpPr>
        <p:spPr>
          <a:xfrm>
            <a:off x="609600" y="2364770"/>
            <a:ext cx="7924800" cy="1134000"/>
          </a:xfrm>
          <a:prstGeom prst="rect">
            <a:avLst/>
          </a:prstGeom>
          <a:noFill/>
          <a:ln>
            <a:noFill/>
          </a:ln>
        </p:spPr>
        <p:txBody>
          <a:bodyPr anchorCtr="0" anchor="t" bIns="12700" lIns="25400" spcFirstLastPara="1" rIns="25400" wrap="square" tIns="12700">
            <a:spAutoFit/>
          </a:bodyPr>
          <a:lstStyle/>
          <a:p>
            <a:pPr indent="0" lvl="0" marL="0" rtl="0" algn="l">
              <a:spcBef>
                <a:spcPts val="0"/>
              </a:spcBef>
              <a:spcAft>
                <a:spcPts val="0"/>
              </a:spcAft>
              <a:buClr>
                <a:schemeClr val="dk1"/>
              </a:buClr>
              <a:buFont typeface="Arial"/>
              <a:buNone/>
            </a:pPr>
            <a:r>
              <a:rPr i="1" lang="en-US" sz="1200">
                <a:solidFill>
                  <a:srgbClr val="BFBFBF"/>
                </a:solidFill>
              </a:rPr>
              <a:t>Welche nicht-skandinavischen Populationen weisen einen hohen PEX-Anteil an der Glaukomlast auf?</a:t>
            </a:r>
            <a:endParaRPr/>
          </a:p>
          <a:p>
            <a:pPr indent="0" lvl="0" marL="0" marR="0" rtl="0" algn="l">
              <a:spcBef>
                <a:spcPts val="0"/>
              </a:spcBef>
              <a:spcAft>
                <a:spcPts val="0"/>
              </a:spcAft>
              <a:buNone/>
            </a:pPr>
            <a:r>
              <a:rPr lang="en-US" sz="1200">
                <a:solidFill>
                  <a:srgbClr val="BFBFBF"/>
                </a:solidFill>
                <a:latin typeface="Arial"/>
                <a:ea typeface="Arial"/>
                <a:cs typeface="Arial"/>
                <a:sym typeface="Arial"/>
              </a:rPr>
              <a:t>--Japaner</a:t>
            </a:r>
            <a:endParaRPr/>
          </a:p>
          <a:p>
            <a:pPr indent="0" lvl="0" marL="0" marR="0" rtl="0" algn="l">
              <a:spcBef>
                <a:spcPts val="0"/>
              </a:spcBef>
              <a:spcAft>
                <a:spcPts val="0"/>
              </a:spcAft>
              <a:buNone/>
            </a:pPr>
            <a:r>
              <a:rPr lang="en-US" sz="1200">
                <a:solidFill>
                  <a:srgbClr val="BFBFBF"/>
                </a:solidFill>
                <a:latin typeface="Arial"/>
                <a:ea typeface="Arial"/>
                <a:cs typeface="Arial"/>
                <a:sym typeface="Arial"/>
              </a:rPr>
              <a:t>--Araber</a:t>
            </a:r>
            <a:endParaRPr/>
          </a:p>
          <a:p>
            <a:pPr indent="0" lvl="0" marL="0" marR="0" rtl="0" algn="l">
              <a:spcBef>
                <a:spcPts val="0"/>
              </a:spcBef>
              <a:spcAft>
                <a:spcPts val="0"/>
              </a:spcAft>
              <a:buNone/>
            </a:pPr>
            <a:r>
              <a:rPr lang="en-US" sz="1200">
                <a:solidFill>
                  <a:srgbClr val="BFBFBF"/>
                </a:solidFill>
                <a:latin typeface="Arial"/>
                <a:ea typeface="Arial"/>
                <a:cs typeface="Arial"/>
                <a:sym typeface="Arial"/>
              </a:rPr>
              <a:t>--Mittelmeerraum</a:t>
            </a:r>
            <a:endParaRPr/>
          </a:p>
          <a:p>
            <a:pPr indent="0" lvl="0" marL="0" marR="0" rtl="0" algn="l">
              <a:spcBef>
                <a:spcPts val="0"/>
              </a:spcBef>
              <a:spcAft>
                <a:spcPts val="0"/>
              </a:spcAft>
              <a:buNone/>
            </a:pPr>
            <a:r>
              <a:rPr lang="en-US" sz="1200">
                <a:solidFill>
                  <a:srgbClr val="BFBFBF"/>
                </a:solidFill>
                <a:latin typeface="Arial"/>
                <a:ea typeface="Arial"/>
                <a:cs typeface="Arial"/>
                <a:sym typeface="Arial"/>
              </a:rPr>
              <a:t>--</a:t>
            </a:r>
            <a:r>
              <a:rPr lang="en-US" sz="1200">
                <a:solidFill>
                  <a:srgbClr val="BFBFBF"/>
                </a:solidFill>
              </a:rPr>
              <a:t>schwarze südafrikanische Bevölkerung</a:t>
            </a:r>
            <a:endParaRPr/>
          </a:p>
          <a:p>
            <a:pPr indent="0" lvl="0" marL="0" marR="0" rtl="0" algn="l">
              <a:spcBef>
                <a:spcPts val="0"/>
              </a:spcBef>
              <a:spcAft>
                <a:spcPts val="0"/>
              </a:spcAft>
              <a:buNone/>
            </a:pPr>
            <a:r>
              <a:rPr b="1" lang="en-US" sz="1200">
                <a:solidFill>
                  <a:srgbClr val="0000FF"/>
                </a:solidFill>
                <a:latin typeface="Arial"/>
                <a:ea typeface="Arial"/>
                <a:cs typeface="Arial"/>
                <a:sym typeface="Arial"/>
              </a:rPr>
              <a:t>--(es gibt noch weitere)</a:t>
            </a:r>
            <a:endParaRPr/>
          </a:p>
        </p:txBody>
      </p:sp>
      <p:sp>
        <p:nvSpPr>
          <p:cNvPr id="2313" name="Google Shape;2313;p191"/>
          <p:cNvSpPr txBox="1"/>
          <p:nvPr/>
        </p:nvSpPr>
        <p:spPr>
          <a:xfrm>
            <a:off x="2819400" y="3289433"/>
            <a:ext cx="5433900" cy="980100"/>
          </a:xfrm>
          <a:prstGeom prst="rect">
            <a:avLst/>
          </a:prstGeom>
          <a:noFill/>
          <a:ln>
            <a:noFill/>
          </a:ln>
        </p:spPr>
        <p:txBody>
          <a:bodyPr anchorCtr="0" anchor="t" bIns="12700" lIns="25400" spcFirstLastPara="1" rIns="25400" wrap="square" tIns="12700">
            <a:spAutoFit/>
          </a:bodyPr>
          <a:lstStyle/>
          <a:p>
            <a:pPr indent="0" lvl="0" marL="0" rtl="0" algn="l">
              <a:spcBef>
                <a:spcPts val="0"/>
              </a:spcBef>
              <a:spcAft>
                <a:spcPts val="0"/>
              </a:spcAft>
              <a:buClr>
                <a:schemeClr val="dk1"/>
              </a:buClr>
              <a:buFont typeface="Arial"/>
              <a:buNone/>
            </a:pPr>
            <a:r>
              <a:rPr i="1" lang="en-US" sz="1200">
                <a:solidFill>
                  <a:srgbClr val="0000FF"/>
                </a:solidFill>
              </a:rPr>
              <a:t>Es gibt ein indigenes Volk in Nordamerika, bei dem bislang kein einziger Fall von PEX berichtet wurde. Welches ist das?</a:t>
            </a:r>
            <a:endParaRPr/>
          </a:p>
          <a:p>
            <a:pPr indent="0" lvl="0" marL="0" marR="0" rtl="0" algn="l">
              <a:spcBef>
                <a:spcPts val="0"/>
              </a:spcBef>
              <a:spcAft>
                <a:spcPts val="0"/>
              </a:spcAft>
              <a:buNone/>
            </a:pPr>
            <a:r>
              <a:rPr lang="en-US" sz="1200">
                <a:solidFill>
                  <a:srgbClr val="0000FF"/>
                </a:solidFill>
                <a:latin typeface="Arial"/>
                <a:ea typeface="Arial"/>
                <a:cs typeface="Arial"/>
                <a:sym typeface="Arial"/>
              </a:rPr>
              <a:t>Die Inuit</a:t>
            </a:r>
            <a:endParaRPr/>
          </a:p>
          <a:p>
            <a:pPr indent="0" lvl="0" marL="0" marR="0" rtl="0" algn="l">
              <a:spcBef>
                <a:spcPts val="0"/>
              </a:spcBef>
              <a:spcAft>
                <a:spcPts val="0"/>
              </a:spcAft>
              <a:buNone/>
            </a:pPr>
            <a:r>
              <a:t/>
            </a:r>
            <a:endParaRPr sz="1400">
              <a:solidFill>
                <a:srgbClr val="0000FF"/>
              </a:solidFill>
              <a:latin typeface="Arial"/>
              <a:ea typeface="Arial"/>
              <a:cs typeface="Arial"/>
              <a:sym typeface="Arial"/>
            </a:endParaRPr>
          </a:p>
          <a:p>
            <a:pPr indent="0" lvl="0" marL="0" marR="0" rtl="0" algn="l">
              <a:spcBef>
                <a:spcPts val="0"/>
              </a:spcBef>
              <a:spcAft>
                <a:spcPts val="0"/>
              </a:spcAft>
              <a:buNone/>
            </a:pPr>
            <a:r>
              <a:rPr i="1" lang="en-US" sz="1200">
                <a:solidFill>
                  <a:srgbClr val="0000FF"/>
                </a:solidFill>
              </a:rPr>
              <a:t>Welche Glaukomform tritt bei den Inuit gehäuft auf</a:t>
            </a:r>
            <a:r>
              <a:rPr i="1" lang="en-US" sz="1200">
                <a:solidFill>
                  <a:srgbClr val="0000FF"/>
                </a:solidFill>
                <a:latin typeface="Arial"/>
                <a:ea typeface="Arial"/>
                <a:cs typeface="Arial"/>
                <a:sym typeface="Arial"/>
              </a:rPr>
              <a:t>?</a:t>
            </a:r>
            <a:endParaRPr/>
          </a:p>
        </p:txBody>
      </p:sp>
    </p:spTree>
  </p:cSld>
  <p:clrMapOvr>
    <a:masterClrMapping/>
  </p:clrMapOvr>
</p:sld>
</file>

<file path=ppt/slides/slide19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7" name="Shape 2317"/>
        <p:cNvGrpSpPr/>
        <p:nvPr/>
      </p:nvGrpSpPr>
      <p:grpSpPr>
        <a:xfrm>
          <a:off x="0" y="0"/>
          <a:ext cx="0" cy="0"/>
          <a:chOff x="0" y="0"/>
          <a:chExt cx="0" cy="0"/>
        </a:xfrm>
      </p:grpSpPr>
      <p:sp>
        <p:nvSpPr>
          <p:cNvPr id="2318" name="Google Shape;2318;p192"/>
          <p:cNvSpPr/>
          <p:nvPr/>
        </p:nvSpPr>
        <p:spPr>
          <a:xfrm>
            <a:off x="7620000" y="990600"/>
            <a:ext cx="1524000" cy="838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chemeClr val="dk1"/>
              </a:buClr>
              <a:buSzPts val="1800"/>
              <a:buFont typeface="Noto Sans Symbols"/>
              <a:buNone/>
            </a:pPr>
            <a:r>
              <a:t/>
            </a:r>
            <a:endParaRPr sz="1800">
              <a:solidFill>
                <a:schemeClr val="dk1"/>
              </a:solidFill>
              <a:latin typeface="Arial"/>
              <a:ea typeface="Arial"/>
              <a:cs typeface="Arial"/>
              <a:sym typeface="Arial"/>
            </a:endParaRPr>
          </a:p>
        </p:txBody>
      </p:sp>
      <p:sp>
        <p:nvSpPr>
          <p:cNvPr id="2319" name="Google Shape;2319;p192"/>
          <p:cNvSpPr txBox="1"/>
          <p:nvPr>
            <p:ph type="title"/>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rtl="0" algn="l">
              <a:spcBef>
                <a:spcPts val="0"/>
              </a:spcBef>
              <a:spcAft>
                <a:spcPts val="0"/>
              </a:spcAft>
              <a:buNone/>
            </a:pPr>
            <a:r>
              <a:rPr lang="en-US" sz="1800"/>
              <a:t>A</a:t>
            </a:r>
            <a:endParaRPr/>
          </a:p>
        </p:txBody>
      </p:sp>
      <p:sp>
        <p:nvSpPr>
          <p:cNvPr id="2320" name="Google Shape;2320;p192"/>
          <p:cNvSpPr txBox="1"/>
          <p:nvPr>
            <p:ph idx="1" type="body"/>
          </p:nvPr>
        </p:nvSpPr>
        <p:spPr>
          <a:xfrm>
            <a:off x="457200" y="1139825"/>
            <a:ext cx="8610600" cy="5413375"/>
          </a:xfrm>
          <a:prstGeom prst="rect">
            <a:avLst/>
          </a:prstGeom>
          <a:noFill/>
          <a:ln>
            <a:noFill/>
          </a:ln>
        </p:spPr>
        <p:txBody>
          <a:bodyPr anchorCtr="0" anchor="t" bIns="12700" lIns="25400" spcFirstLastPara="1" rIns="25400" wrap="square" tIns="12700">
            <a:noAutofit/>
          </a:bodyPr>
          <a:lstStyle/>
          <a:p>
            <a:pPr indent="-342900" lvl="0" marL="342900" rtl="0" algn="l">
              <a:spcBef>
                <a:spcPts val="0"/>
              </a:spcBef>
              <a:spcAft>
                <a:spcPts val="0"/>
              </a:spcAft>
              <a:buSzPts val="840"/>
              <a:buChar char="●"/>
            </a:pPr>
            <a:r>
              <a:rPr lang="en-US" sz="1200">
                <a:solidFill>
                  <a:srgbClr val="BFBFBF"/>
                </a:solidFill>
              </a:rPr>
              <a:t>Welchen Rang</a:t>
            </a:r>
            <a:r>
              <a:rPr lang="en-US" sz="1200">
                <a:solidFill>
                  <a:srgbClr val="BFBFBF"/>
                </a:solidFill>
              </a:rPr>
              <a:t> nimmt das </a:t>
            </a:r>
            <a:r>
              <a:rPr lang="en-US" sz="1200">
                <a:solidFill>
                  <a:srgbClr val="BFBFBF"/>
                </a:solidFill>
              </a:rPr>
              <a:t>PEX</a:t>
            </a:r>
            <a:r>
              <a:rPr lang="en-US" sz="1200">
                <a:solidFill>
                  <a:srgbClr val="BFBFBF"/>
                </a:solidFill>
              </a:rPr>
              <a:t> unter den Ursachen des sekundären Offenwinkelglaukoms ein?</a:t>
            </a:r>
            <a:r>
              <a:rPr lang="en-US" sz="1200">
                <a:solidFill>
                  <a:srgbClr val="BFBFBF"/>
                </a:solidFill>
              </a:rPr>
              <a:t> Nr. 1</a:t>
            </a:r>
            <a:endParaRPr/>
          </a:p>
          <a:p>
            <a:pPr indent="-342900" lvl="0" marL="342900" rtl="0" algn="l">
              <a:spcBef>
                <a:spcPts val="240"/>
              </a:spcBef>
              <a:spcAft>
                <a:spcPts val="0"/>
              </a:spcAft>
              <a:buSzPts val="840"/>
              <a:buChar char="●"/>
            </a:pPr>
            <a:r>
              <a:rPr lang="en-US" sz="1200">
                <a:solidFill>
                  <a:srgbClr val="BFBFBF"/>
                </a:solidFill>
              </a:rPr>
              <a:t>Welche ethnische Gruppe weist die höchste Prävalenz von </a:t>
            </a:r>
            <a:r>
              <a:rPr lang="en-US" sz="1200">
                <a:solidFill>
                  <a:srgbClr val="BFBFBF"/>
                </a:solidFill>
              </a:rPr>
              <a:t>PEX</a:t>
            </a:r>
            <a:r>
              <a:rPr lang="en-US" sz="1200">
                <a:solidFill>
                  <a:srgbClr val="BFBFBF"/>
                </a:solidFill>
              </a:rPr>
              <a:t> auf? </a:t>
            </a:r>
            <a:r>
              <a:rPr i="1" lang="en-US" sz="1200">
                <a:solidFill>
                  <a:srgbClr val="BFBFBF"/>
                </a:solidFill>
              </a:rPr>
              <a:t>Skandinavier</a:t>
            </a:r>
            <a:endParaRPr sz="2000">
              <a:solidFill>
                <a:srgbClr val="BFBFBF"/>
              </a:solidFill>
            </a:endParaRPr>
          </a:p>
        </p:txBody>
      </p:sp>
      <p:sp>
        <p:nvSpPr>
          <p:cNvPr id="2321" name="Google Shape;2321;p192"/>
          <p:cNvSpPr txBox="1"/>
          <p:nvPr/>
        </p:nvSpPr>
        <p:spPr>
          <a:xfrm>
            <a:off x="2498725" y="381000"/>
            <a:ext cx="3862500" cy="210300"/>
          </a:xfrm>
          <a:prstGeom prst="rect">
            <a:avLst/>
          </a:prstGeom>
          <a:solidFill>
            <a:schemeClr val="folHlink"/>
          </a:solidFill>
          <a:ln cap="flat" cmpd="sng" w="9525">
            <a:solidFill>
              <a:schemeClr val="lt2"/>
            </a:solidFill>
            <a:prstDash val="solid"/>
            <a:miter lim="8000"/>
            <a:headEnd len="sm" w="sm" type="none"/>
            <a:tailEnd len="sm" w="sm" type="none"/>
          </a:ln>
        </p:spPr>
        <p:txBody>
          <a:bodyPr anchorCtr="0" anchor="t" bIns="12700" lIns="25400" spcFirstLastPara="1" rIns="25400" wrap="square" tIns="12700">
            <a:spAutoFit/>
          </a:bodyPr>
          <a:lstStyle/>
          <a:p>
            <a:pPr indent="0" lvl="0" marL="0" marR="0" rtl="0" algn="l">
              <a:spcBef>
                <a:spcPts val="0"/>
              </a:spcBef>
              <a:spcAft>
                <a:spcPts val="0"/>
              </a:spcAft>
              <a:buClr>
                <a:schemeClr val="dk1"/>
              </a:buClr>
              <a:buSzPts val="1200"/>
              <a:buFont typeface="Noto Sans Symbols"/>
              <a:buNone/>
            </a:pPr>
            <a:r>
              <a:rPr i="1" lang="en-US" sz="1200">
                <a:solidFill>
                  <a:schemeClr val="dk1"/>
                </a:solidFill>
              </a:rPr>
              <a:t>PEX</a:t>
            </a:r>
            <a:r>
              <a:rPr i="1" lang="en-US" sz="1200">
                <a:solidFill>
                  <a:schemeClr val="dk1"/>
                </a:solidFill>
                <a:latin typeface="Arial"/>
                <a:ea typeface="Arial"/>
                <a:cs typeface="Arial"/>
                <a:sym typeface="Arial"/>
              </a:rPr>
              <a:t> und PDS/PG: Kurze Antwort</a:t>
            </a:r>
            <a:endParaRPr/>
          </a:p>
        </p:txBody>
      </p:sp>
      <p:sp>
        <p:nvSpPr>
          <p:cNvPr id="2322" name="Google Shape;2322;p192"/>
          <p:cNvSpPr txBox="1"/>
          <p:nvPr>
            <p:ph idx="12" type="sldNum"/>
          </p:nvPr>
        </p:nvSpPr>
        <p:spPr>
          <a:xfrm>
            <a:off x="6553200" y="624840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2323" name="Google Shape;2323;p192"/>
          <p:cNvSpPr txBox="1"/>
          <p:nvPr/>
        </p:nvSpPr>
        <p:spPr>
          <a:xfrm>
            <a:off x="609600" y="2364770"/>
            <a:ext cx="7924800" cy="1134000"/>
          </a:xfrm>
          <a:prstGeom prst="rect">
            <a:avLst/>
          </a:prstGeom>
          <a:noFill/>
          <a:ln>
            <a:noFill/>
          </a:ln>
        </p:spPr>
        <p:txBody>
          <a:bodyPr anchorCtr="0" anchor="t" bIns="12700" lIns="25400" spcFirstLastPara="1" rIns="25400" wrap="square" tIns="12700">
            <a:spAutoFit/>
          </a:bodyPr>
          <a:lstStyle/>
          <a:p>
            <a:pPr indent="0" lvl="0" marL="0" rtl="0" algn="l">
              <a:spcBef>
                <a:spcPts val="0"/>
              </a:spcBef>
              <a:spcAft>
                <a:spcPts val="0"/>
              </a:spcAft>
              <a:buClr>
                <a:schemeClr val="dk1"/>
              </a:buClr>
              <a:buFont typeface="Arial"/>
              <a:buNone/>
            </a:pPr>
            <a:r>
              <a:rPr i="1" lang="en-US" sz="1200">
                <a:solidFill>
                  <a:srgbClr val="BFBFBF"/>
                </a:solidFill>
              </a:rPr>
              <a:t>Welche nicht-skandinavischen Populationen weisen einen hohen PEX-Anteil an der Glaukomlast auf?</a:t>
            </a:r>
            <a:endParaRPr/>
          </a:p>
          <a:p>
            <a:pPr indent="0" lvl="0" marL="0" marR="0" rtl="0" algn="l">
              <a:spcBef>
                <a:spcPts val="0"/>
              </a:spcBef>
              <a:spcAft>
                <a:spcPts val="0"/>
              </a:spcAft>
              <a:buNone/>
            </a:pPr>
            <a:r>
              <a:rPr lang="en-US" sz="1200">
                <a:solidFill>
                  <a:srgbClr val="BFBFBF"/>
                </a:solidFill>
                <a:latin typeface="Arial"/>
                <a:ea typeface="Arial"/>
                <a:cs typeface="Arial"/>
                <a:sym typeface="Arial"/>
              </a:rPr>
              <a:t>--Japaner</a:t>
            </a:r>
            <a:endParaRPr/>
          </a:p>
          <a:p>
            <a:pPr indent="0" lvl="0" marL="0" marR="0" rtl="0" algn="l">
              <a:spcBef>
                <a:spcPts val="0"/>
              </a:spcBef>
              <a:spcAft>
                <a:spcPts val="0"/>
              </a:spcAft>
              <a:buNone/>
            </a:pPr>
            <a:r>
              <a:rPr lang="en-US" sz="1200">
                <a:solidFill>
                  <a:srgbClr val="BFBFBF"/>
                </a:solidFill>
                <a:latin typeface="Arial"/>
                <a:ea typeface="Arial"/>
                <a:cs typeface="Arial"/>
                <a:sym typeface="Arial"/>
              </a:rPr>
              <a:t>--Araber</a:t>
            </a:r>
            <a:endParaRPr/>
          </a:p>
          <a:p>
            <a:pPr indent="0" lvl="0" marL="0" marR="0" rtl="0" algn="l">
              <a:spcBef>
                <a:spcPts val="0"/>
              </a:spcBef>
              <a:spcAft>
                <a:spcPts val="0"/>
              </a:spcAft>
              <a:buNone/>
            </a:pPr>
            <a:r>
              <a:rPr lang="en-US" sz="1200">
                <a:solidFill>
                  <a:srgbClr val="BFBFBF"/>
                </a:solidFill>
                <a:latin typeface="Arial"/>
                <a:ea typeface="Arial"/>
                <a:cs typeface="Arial"/>
                <a:sym typeface="Arial"/>
              </a:rPr>
              <a:t>--Mittelmeerraum</a:t>
            </a:r>
            <a:endParaRPr/>
          </a:p>
          <a:p>
            <a:pPr indent="0" lvl="0" marL="0" marR="0" rtl="0" algn="l">
              <a:spcBef>
                <a:spcPts val="0"/>
              </a:spcBef>
              <a:spcAft>
                <a:spcPts val="0"/>
              </a:spcAft>
              <a:buNone/>
            </a:pPr>
            <a:r>
              <a:rPr lang="en-US" sz="1200">
                <a:solidFill>
                  <a:srgbClr val="BFBFBF"/>
                </a:solidFill>
                <a:latin typeface="Arial"/>
                <a:ea typeface="Arial"/>
                <a:cs typeface="Arial"/>
                <a:sym typeface="Arial"/>
              </a:rPr>
              <a:t>--</a:t>
            </a:r>
            <a:r>
              <a:rPr lang="en-US" sz="1200">
                <a:solidFill>
                  <a:srgbClr val="BFBFBF"/>
                </a:solidFill>
              </a:rPr>
              <a:t>s</a:t>
            </a:r>
            <a:r>
              <a:rPr lang="en-US" sz="1200">
                <a:solidFill>
                  <a:srgbClr val="BFBFBF"/>
                </a:solidFill>
                <a:latin typeface="Arial"/>
                <a:ea typeface="Arial"/>
                <a:cs typeface="Arial"/>
                <a:sym typeface="Arial"/>
              </a:rPr>
              <a:t>chwarze </a:t>
            </a:r>
            <a:r>
              <a:rPr lang="en-US" sz="1200">
                <a:solidFill>
                  <a:srgbClr val="BFBFBF"/>
                </a:solidFill>
              </a:rPr>
              <a:t>südafrikanische Bevölkerung</a:t>
            </a:r>
            <a:endParaRPr/>
          </a:p>
          <a:p>
            <a:pPr indent="0" lvl="0" marL="0" marR="0" rtl="0" algn="l">
              <a:spcBef>
                <a:spcPts val="0"/>
              </a:spcBef>
              <a:spcAft>
                <a:spcPts val="0"/>
              </a:spcAft>
              <a:buNone/>
            </a:pPr>
            <a:r>
              <a:rPr b="1" lang="en-US" sz="1200">
                <a:solidFill>
                  <a:srgbClr val="0000FF"/>
                </a:solidFill>
                <a:latin typeface="Arial"/>
                <a:ea typeface="Arial"/>
                <a:cs typeface="Arial"/>
                <a:sym typeface="Arial"/>
              </a:rPr>
              <a:t>--(es gibt noch weitere)</a:t>
            </a:r>
            <a:endParaRPr/>
          </a:p>
        </p:txBody>
      </p:sp>
      <p:sp>
        <p:nvSpPr>
          <p:cNvPr id="2324" name="Google Shape;2324;p192"/>
          <p:cNvSpPr txBox="1"/>
          <p:nvPr/>
        </p:nvSpPr>
        <p:spPr>
          <a:xfrm>
            <a:off x="2819400" y="3289433"/>
            <a:ext cx="5433900" cy="1164600"/>
          </a:xfrm>
          <a:prstGeom prst="rect">
            <a:avLst/>
          </a:prstGeom>
          <a:noFill/>
          <a:ln>
            <a:noFill/>
          </a:ln>
        </p:spPr>
        <p:txBody>
          <a:bodyPr anchorCtr="0" anchor="t" bIns="12700" lIns="25400" spcFirstLastPara="1" rIns="25400" wrap="square" tIns="12700">
            <a:spAutoFit/>
          </a:bodyPr>
          <a:lstStyle/>
          <a:p>
            <a:pPr indent="0" lvl="0" marL="0" rtl="0" algn="l">
              <a:spcBef>
                <a:spcPts val="0"/>
              </a:spcBef>
              <a:spcAft>
                <a:spcPts val="0"/>
              </a:spcAft>
              <a:buClr>
                <a:schemeClr val="dk1"/>
              </a:buClr>
              <a:buFont typeface="Arial"/>
              <a:buNone/>
            </a:pPr>
            <a:r>
              <a:rPr i="1" lang="en-US" sz="1200">
                <a:solidFill>
                  <a:srgbClr val="0000FF"/>
                </a:solidFill>
              </a:rPr>
              <a:t>Es gibt ein indigenes Volk in Nordamerika, bei dem bislang kein einziger Fall von PEX berichtet wurde. Welches ist das?</a:t>
            </a:r>
            <a:endParaRPr/>
          </a:p>
          <a:p>
            <a:pPr indent="0" lvl="0" marL="0" marR="0" rtl="0" algn="l">
              <a:spcBef>
                <a:spcPts val="0"/>
              </a:spcBef>
              <a:spcAft>
                <a:spcPts val="0"/>
              </a:spcAft>
              <a:buNone/>
            </a:pPr>
            <a:r>
              <a:rPr lang="en-US" sz="1200">
                <a:solidFill>
                  <a:srgbClr val="0000FF"/>
                </a:solidFill>
                <a:latin typeface="Arial"/>
                <a:ea typeface="Arial"/>
                <a:cs typeface="Arial"/>
                <a:sym typeface="Arial"/>
              </a:rPr>
              <a:t>Die Inuit</a:t>
            </a:r>
            <a:endParaRPr/>
          </a:p>
          <a:p>
            <a:pPr indent="0" lvl="0" marL="0" marR="0" rtl="0" algn="l">
              <a:spcBef>
                <a:spcPts val="0"/>
              </a:spcBef>
              <a:spcAft>
                <a:spcPts val="0"/>
              </a:spcAft>
              <a:buNone/>
            </a:pPr>
            <a:r>
              <a:t/>
            </a:r>
            <a:endParaRPr sz="1400">
              <a:solidFill>
                <a:srgbClr val="0000FF"/>
              </a:solidFill>
              <a:latin typeface="Arial"/>
              <a:ea typeface="Arial"/>
              <a:cs typeface="Arial"/>
              <a:sym typeface="Arial"/>
            </a:endParaRPr>
          </a:p>
          <a:p>
            <a:pPr indent="0" lvl="0" marL="0" marR="0" rtl="0" algn="l">
              <a:spcBef>
                <a:spcPts val="0"/>
              </a:spcBef>
              <a:spcAft>
                <a:spcPts val="0"/>
              </a:spcAft>
              <a:buNone/>
            </a:pPr>
            <a:r>
              <a:rPr i="1" lang="en-US" sz="1200">
                <a:solidFill>
                  <a:srgbClr val="0000FF"/>
                </a:solidFill>
              </a:rPr>
              <a:t>Welche Glaukomform tritt bei den Inuit gehäuft auf</a:t>
            </a:r>
            <a:r>
              <a:rPr i="1" lang="en-US" sz="1200">
                <a:solidFill>
                  <a:srgbClr val="0000FF"/>
                </a:solidFill>
                <a:latin typeface="Arial"/>
                <a:ea typeface="Arial"/>
                <a:cs typeface="Arial"/>
                <a:sym typeface="Arial"/>
              </a:rPr>
              <a:t>?</a:t>
            </a:r>
            <a:endParaRPr/>
          </a:p>
          <a:p>
            <a:pPr indent="0" lvl="0" marL="0" marR="0" rtl="0" algn="l">
              <a:spcBef>
                <a:spcPts val="0"/>
              </a:spcBef>
              <a:spcAft>
                <a:spcPts val="0"/>
              </a:spcAft>
              <a:buNone/>
            </a:pPr>
            <a:r>
              <a:rPr lang="en-US" sz="1200">
                <a:solidFill>
                  <a:srgbClr val="0000FF"/>
                </a:solidFill>
                <a:latin typeface="Arial"/>
                <a:ea typeface="Arial"/>
                <a:cs typeface="Arial"/>
                <a:sym typeface="Arial"/>
              </a:rPr>
              <a:t>Primäres </a:t>
            </a:r>
            <a:r>
              <a:rPr lang="en-US" sz="1200">
                <a:solidFill>
                  <a:srgbClr val="0000FF"/>
                </a:solidFill>
              </a:rPr>
              <a:t>Winkelblockglaukom</a:t>
            </a:r>
            <a:endParaRPr/>
          </a:p>
        </p:txBody>
      </p:sp>
    </p:spTree>
  </p:cSld>
  <p:clrMapOvr>
    <a:masterClrMapping/>
  </p:clrMapOvr>
</p:sld>
</file>

<file path=ppt/slides/slide19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28" name="Shape 2328"/>
        <p:cNvGrpSpPr/>
        <p:nvPr/>
      </p:nvGrpSpPr>
      <p:grpSpPr>
        <a:xfrm>
          <a:off x="0" y="0"/>
          <a:ext cx="0" cy="0"/>
          <a:chOff x="0" y="0"/>
          <a:chExt cx="0" cy="0"/>
        </a:xfrm>
      </p:grpSpPr>
      <p:sp>
        <p:nvSpPr>
          <p:cNvPr id="2329" name="Google Shape;2329;p193"/>
          <p:cNvSpPr/>
          <p:nvPr/>
        </p:nvSpPr>
        <p:spPr>
          <a:xfrm>
            <a:off x="7620000" y="990600"/>
            <a:ext cx="1524000" cy="838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chemeClr val="dk1"/>
              </a:buClr>
              <a:buSzPts val="1800"/>
              <a:buFont typeface="Noto Sans Symbols"/>
              <a:buNone/>
            </a:pPr>
            <a:r>
              <a:t/>
            </a:r>
            <a:endParaRPr sz="1800">
              <a:solidFill>
                <a:schemeClr val="dk1"/>
              </a:solidFill>
              <a:latin typeface="Arial"/>
              <a:ea typeface="Arial"/>
              <a:cs typeface="Arial"/>
              <a:sym typeface="Arial"/>
            </a:endParaRPr>
          </a:p>
        </p:txBody>
      </p:sp>
      <p:sp>
        <p:nvSpPr>
          <p:cNvPr id="2330" name="Google Shape;2330;p193"/>
          <p:cNvSpPr txBox="1"/>
          <p:nvPr>
            <p:ph type="title"/>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rtl="0" algn="l">
              <a:spcBef>
                <a:spcPts val="0"/>
              </a:spcBef>
              <a:spcAft>
                <a:spcPts val="0"/>
              </a:spcAft>
              <a:buNone/>
            </a:pPr>
            <a:r>
              <a:rPr lang="en-US" sz="1800"/>
              <a:t>F</a:t>
            </a:r>
            <a:endParaRPr/>
          </a:p>
        </p:txBody>
      </p:sp>
      <p:sp>
        <p:nvSpPr>
          <p:cNvPr id="2331" name="Google Shape;2331;p193"/>
          <p:cNvSpPr txBox="1"/>
          <p:nvPr>
            <p:ph idx="1" type="body"/>
          </p:nvPr>
        </p:nvSpPr>
        <p:spPr>
          <a:xfrm>
            <a:off x="457200" y="1139825"/>
            <a:ext cx="8610600" cy="5413375"/>
          </a:xfrm>
          <a:prstGeom prst="rect">
            <a:avLst/>
          </a:prstGeom>
          <a:noFill/>
          <a:ln>
            <a:noFill/>
          </a:ln>
        </p:spPr>
        <p:txBody>
          <a:bodyPr anchorCtr="0" anchor="t" bIns="12700" lIns="25400" spcFirstLastPara="1" rIns="25400" wrap="square" tIns="12700">
            <a:noAutofit/>
          </a:bodyPr>
          <a:lstStyle/>
          <a:p>
            <a:pPr indent="-342900" lvl="0" marL="342900" rtl="0" algn="l">
              <a:spcBef>
                <a:spcPts val="0"/>
              </a:spcBef>
              <a:spcAft>
                <a:spcPts val="0"/>
              </a:spcAft>
              <a:buSzPts val="840"/>
              <a:buChar char="●"/>
            </a:pPr>
            <a:r>
              <a:rPr lang="en-US" sz="1200"/>
              <a:t>Welchen Rang</a:t>
            </a:r>
            <a:r>
              <a:rPr lang="en-US" sz="1200"/>
              <a:t> nimmt das </a:t>
            </a:r>
            <a:r>
              <a:rPr lang="en-US" sz="1200"/>
              <a:t>PEX</a:t>
            </a:r>
            <a:r>
              <a:rPr lang="en-US" sz="1200"/>
              <a:t> unter den Ursachen des sekundären Offenwinkelglaukoms ein?</a:t>
            </a:r>
            <a:r>
              <a:rPr lang="en-US" sz="1200"/>
              <a:t> Nr</a:t>
            </a:r>
            <a:r>
              <a:rPr lang="en-US" sz="1200">
                <a:solidFill>
                  <a:srgbClr val="0000FF"/>
                </a:solidFill>
              </a:rPr>
              <a:t>. 1</a:t>
            </a:r>
            <a:endParaRPr/>
          </a:p>
          <a:p>
            <a:pPr indent="-342900" lvl="0" marL="342900" rtl="0" algn="l">
              <a:spcBef>
                <a:spcPts val="240"/>
              </a:spcBef>
              <a:spcAft>
                <a:spcPts val="0"/>
              </a:spcAft>
              <a:buSzPts val="840"/>
              <a:buChar char="●"/>
            </a:pPr>
            <a:r>
              <a:rPr lang="en-US" sz="1200"/>
              <a:t>Welche ethnische Gruppe weist die höchste Prävalenz von </a:t>
            </a:r>
            <a:r>
              <a:rPr lang="en-US" sz="1200"/>
              <a:t>PEX</a:t>
            </a:r>
            <a:r>
              <a:rPr lang="en-US" sz="1200"/>
              <a:t> auf? </a:t>
            </a:r>
            <a:r>
              <a:rPr i="1" lang="en-US" sz="1200">
                <a:solidFill>
                  <a:srgbClr val="0000FF"/>
                </a:solidFill>
              </a:rPr>
              <a:t>Skandinavier</a:t>
            </a:r>
            <a:endParaRPr/>
          </a:p>
          <a:p>
            <a:pPr indent="-342900" lvl="0" marL="342900" rtl="0" algn="l">
              <a:spcBef>
                <a:spcPts val="240"/>
              </a:spcBef>
              <a:spcAft>
                <a:spcPts val="0"/>
              </a:spcAft>
              <a:buSzPts val="840"/>
              <a:buChar char="●"/>
            </a:pPr>
            <a:r>
              <a:rPr lang="en-US" sz="1200"/>
              <a:t>Sprechen </a:t>
            </a:r>
            <a:r>
              <a:rPr lang="en-US" sz="1200"/>
              <a:t>PEX</a:t>
            </a:r>
            <a:r>
              <a:rPr lang="en-US" sz="1200"/>
              <a:t> und </a:t>
            </a:r>
            <a:r>
              <a:rPr lang="en-US" sz="1200"/>
              <a:t>PDG </a:t>
            </a:r>
            <a:r>
              <a:rPr lang="en-US" sz="1200"/>
              <a:t>auf eine LT an? </a:t>
            </a:r>
            <a:endParaRPr/>
          </a:p>
        </p:txBody>
      </p:sp>
      <p:sp>
        <p:nvSpPr>
          <p:cNvPr id="2332" name="Google Shape;2332;p193"/>
          <p:cNvSpPr txBox="1"/>
          <p:nvPr/>
        </p:nvSpPr>
        <p:spPr>
          <a:xfrm>
            <a:off x="2498725" y="381000"/>
            <a:ext cx="3862500" cy="210300"/>
          </a:xfrm>
          <a:prstGeom prst="rect">
            <a:avLst/>
          </a:prstGeom>
          <a:solidFill>
            <a:schemeClr val="folHlink"/>
          </a:solidFill>
          <a:ln cap="flat" cmpd="sng" w="9525">
            <a:solidFill>
              <a:schemeClr val="lt2"/>
            </a:solidFill>
            <a:prstDash val="solid"/>
            <a:miter lim="8000"/>
            <a:headEnd len="sm" w="sm" type="none"/>
            <a:tailEnd len="sm" w="sm" type="none"/>
          </a:ln>
        </p:spPr>
        <p:txBody>
          <a:bodyPr anchorCtr="0" anchor="t" bIns="12700" lIns="25400" spcFirstLastPara="1" rIns="25400" wrap="square" tIns="12700">
            <a:spAutoFit/>
          </a:bodyPr>
          <a:lstStyle/>
          <a:p>
            <a:pPr indent="0" lvl="0" marL="0" marR="0" rtl="0" algn="l">
              <a:spcBef>
                <a:spcPts val="0"/>
              </a:spcBef>
              <a:spcAft>
                <a:spcPts val="0"/>
              </a:spcAft>
              <a:buClr>
                <a:schemeClr val="dk1"/>
              </a:buClr>
              <a:buSzPts val="1200"/>
              <a:buFont typeface="Noto Sans Symbols"/>
              <a:buNone/>
            </a:pPr>
            <a:r>
              <a:rPr i="1" lang="en-US" sz="1200">
                <a:solidFill>
                  <a:schemeClr val="dk1"/>
                </a:solidFill>
              </a:rPr>
              <a:t>PEX</a:t>
            </a:r>
            <a:r>
              <a:rPr i="1" lang="en-US" sz="1200">
                <a:solidFill>
                  <a:schemeClr val="dk1"/>
                </a:solidFill>
                <a:latin typeface="Arial"/>
                <a:ea typeface="Arial"/>
                <a:cs typeface="Arial"/>
                <a:sym typeface="Arial"/>
              </a:rPr>
              <a:t> und PDS/PG: Kurze Antwort</a:t>
            </a:r>
            <a:endParaRPr/>
          </a:p>
        </p:txBody>
      </p:sp>
      <p:sp>
        <p:nvSpPr>
          <p:cNvPr id="2333" name="Google Shape;2333;p193"/>
          <p:cNvSpPr txBox="1"/>
          <p:nvPr>
            <p:ph idx="12" type="sldNum"/>
          </p:nvPr>
        </p:nvSpPr>
        <p:spPr>
          <a:xfrm>
            <a:off x="6553200" y="624840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2334" name="Google Shape;2334;p193"/>
          <p:cNvSpPr txBox="1"/>
          <p:nvPr/>
        </p:nvSpPr>
        <p:spPr>
          <a:xfrm>
            <a:off x="2536104" y="2209800"/>
            <a:ext cx="3385992" cy="276999"/>
          </a:xfrm>
          <a:prstGeom prst="rect">
            <a:avLst/>
          </a:prstGeom>
          <a:no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i="1" lang="en-US" sz="1200">
                <a:solidFill>
                  <a:schemeClr val="dk1"/>
                </a:solidFill>
                <a:latin typeface="Arial"/>
                <a:ea typeface="Arial"/>
                <a:cs typeface="Arial"/>
                <a:sym typeface="Arial"/>
              </a:rPr>
              <a:t>(LT = Lasertrabekuloplastik; d. h. ALT und/oder SLT)</a:t>
            </a:r>
            <a:endParaRPr/>
          </a:p>
        </p:txBody>
      </p:sp>
    </p:spTree>
  </p:cSld>
  <p:clrMapOvr>
    <a:masterClrMapping/>
  </p:clrMapOvr>
</p:sld>
</file>

<file path=ppt/slides/slide19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38" name="Shape 2338"/>
        <p:cNvGrpSpPr/>
        <p:nvPr/>
      </p:nvGrpSpPr>
      <p:grpSpPr>
        <a:xfrm>
          <a:off x="0" y="0"/>
          <a:ext cx="0" cy="0"/>
          <a:chOff x="0" y="0"/>
          <a:chExt cx="0" cy="0"/>
        </a:xfrm>
      </p:grpSpPr>
      <p:sp>
        <p:nvSpPr>
          <p:cNvPr id="2339" name="Google Shape;2339;p194"/>
          <p:cNvSpPr/>
          <p:nvPr/>
        </p:nvSpPr>
        <p:spPr>
          <a:xfrm>
            <a:off x="7620000" y="990600"/>
            <a:ext cx="1524000" cy="838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chemeClr val="dk1"/>
              </a:buClr>
              <a:buSzPts val="1800"/>
              <a:buFont typeface="Noto Sans Symbols"/>
              <a:buNone/>
            </a:pPr>
            <a:r>
              <a:t/>
            </a:r>
            <a:endParaRPr sz="1800">
              <a:solidFill>
                <a:schemeClr val="dk1"/>
              </a:solidFill>
              <a:latin typeface="Arial"/>
              <a:ea typeface="Arial"/>
              <a:cs typeface="Arial"/>
              <a:sym typeface="Arial"/>
            </a:endParaRPr>
          </a:p>
        </p:txBody>
      </p:sp>
      <p:sp>
        <p:nvSpPr>
          <p:cNvPr id="2340" name="Google Shape;2340;p194"/>
          <p:cNvSpPr txBox="1"/>
          <p:nvPr>
            <p:ph type="title"/>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rtl="0" algn="l">
              <a:spcBef>
                <a:spcPts val="0"/>
              </a:spcBef>
              <a:spcAft>
                <a:spcPts val="0"/>
              </a:spcAft>
              <a:buNone/>
            </a:pPr>
            <a:r>
              <a:rPr lang="en-US" sz="1800"/>
              <a:t>A</a:t>
            </a:r>
            <a:endParaRPr/>
          </a:p>
        </p:txBody>
      </p:sp>
      <p:sp>
        <p:nvSpPr>
          <p:cNvPr id="2341" name="Google Shape;2341;p194"/>
          <p:cNvSpPr txBox="1"/>
          <p:nvPr>
            <p:ph idx="1" type="body"/>
          </p:nvPr>
        </p:nvSpPr>
        <p:spPr>
          <a:xfrm>
            <a:off x="457200" y="1139825"/>
            <a:ext cx="8610600" cy="5413375"/>
          </a:xfrm>
          <a:prstGeom prst="rect">
            <a:avLst/>
          </a:prstGeom>
          <a:noFill/>
          <a:ln>
            <a:noFill/>
          </a:ln>
        </p:spPr>
        <p:txBody>
          <a:bodyPr anchorCtr="0" anchor="t" bIns="12700" lIns="25400" spcFirstLastPara="1" rIns="25400" wrap="square" tIns="12700">
            <a:noAutofit/>
          </a:bodyPr>
          <a:lstStyle/>
          <a:p>
            <a:pPr indent="-342900" lvl="0" marL="342900" rtl="0" algn="l">
              <a:spcBef>
                <a:spcPts val="0"/>
              </a:spcBef>
              <a:spcAft>
                <a:spcPts val="0"/>
              </a:spcAft>
              <a:buSzPts val="840"/>
              <a:buChar char="●"/>
            </a:pPr>
            <a:r>
              <a:rPr lang="en-US" sz="1200"/>
              <a:t>Welchen Rang</a:t>
            </a:r>
            <a:r>
              <a:rPr lang="en-US" sz="1200"/>
              <a:t> nimmt das </a:t>
            </a:r>
            <a:r>
              <a:rPr lang="en-US" sz="1200"/>
              <a:t>PEX</a:t>
            </a:r>
            <a:r>
              <a:rPr lang="en-US" sz="1200"/>
              <a:t> unter den Ursachen des sekundären Offenwinkelglaukoms ein?</a:t>
            </a:r>
            <a:r>
              <a:rPr lang="en-US" sz="1200"/>
              <a:t> Nr</a:t>
            </a:r>
            <a:r>
              <a:rPr lang="en-US" sz="1200">
                <a:solidFill>
                  <a:srgbClr val="0000FF"/>
                </a:solidFill>
              </a:rPr>
              <a:t>. 1</a:t>
            </a:r>
            <a:endParaRPr/>
          </a:p>
          <a:p>
            <a:pPr indent="-342900" lvl="0" marL="342900" rtl="0" algn="l">
              <a:spcBef>
                <a:spcPts val="240"/>
              </a:spcBef>
              <a:spcAft>
                <a:spcPts val="0"/>
              </a:spcAft>
              <a:buSzPts val="840"/>
              <a:buChar char="●"/>
            </a:pPr>
            <a:r>
              <a:rPr lang="en-US" sz="1200"/>
              <a:t>Welche ethnische Gruppe weist die höchste Prävalenz von </a:t>
            </a:r>
            <a:r>
              <a:rPr lang="en-US" sz="1200"/>
              <a:t>PEX</a:t>
            </a:r>
            <a:r>
              <a:rPr lang="en-US" sz="1200"/>
              <a:t> auf? </a:t>
            </a:r>
            <a:r>
              <a:rPr i="1" lang="en-US" sz="1200">
                <a:solidFill>
                  <a:srgbClr val="0000FF"/>
                </a:solidFill>
              </a:rPr>
              <a:t>Skandinavier</a:t>
            </a:r>
            <a:endParaRPr/>
          </a:p>
          <a:p>
            <a:pPr indent="-342900" lvl="0" marL="342900" rtl="0" algn="l">
              <a:spcBef>
                <a:spcPts val="240"/>
              </a:spcBef>
              <a:spcAft>
                <a:spcPts val="0"/>
              </a:spcAft>
              <a:buSzPts val="840"/>
              <a:buChar char="●"/>
            </a:pPr>
            <a:r>
              <a:rPr lang="en-US" sz="1200"/>
              <a:t>Sprechen </a:t>
            </a:r>
            <a:r>
              <a:rPr lang="en-US" sz="1200"/>
              <a:t>PEX</a:t>
            </a:r>
            <a:r>
              <a:rPr lang="en-US" sz="1200"/>
              <a:t> und </a:t>
            </a:r>
            <a:r>
              <a:rPr lang="en-US" sz="1200"/>
              <a:t>PDG </a:t>
            </a:r>
            <a:r>
              <a:rPr lang="en-US" sz="1200"/>
              <a:t>auf eine LT an? </a:t>
            </a:r>
            <a:r>
              <a:rPr i="1" lang="en-US" sz="1200">
                <a:solidFill>
                  <a:srgbClr val="0000FF"/>
                </a:solidFill>
              </a:rPr>
              <a:t>Ja, aber das Ansprechen ist nur von kurzer Dauer.</a:t>
            </a:r>
            <a:endParaRPr sz="2000"/>
          </a:p>
        </p:txBody>
      </p:sp>
      <p:sp>
        <p:nvSpPr>
          <p:cNvPr id="2342" name="Google Shape;2342;p194"/>
          <p:cNvSpPr txBox="1"/>
          <p:nvPr/>
        </p:nvSpPr>
        <p:spPr>
          <a:xfrm>
            <a:off x="2498725" y="381000"/>
            <a:ext cx="3862500" cy="210300"/>
          </a:xfrm>
          <a:prstGeom prst="rect">
            <a:avLst/>
          </a:prstGeom>
          <a:solidFill>
            <a:schemeClr val="folHlink"/>
          </a:solidFill>
          <a:ln cap="flat" cmpd="sng" w="9525">
            <a:solidFill>
              <a:schemeClr val="lt2"/>
            </a:solidFill>
            <a:prstDash val="solid"/>
            <a:miter lim="8000"/>
            <a:headEnd len="sm" w="sm" type="none"/>
            <a:tailEnd len="sm" w="sm" type="none"/>
          </a:ln>
        </p:spPr>
        <p:txBody>
          <a:bodyPr anchorCtr="0" anchor="t" bIns="12700" lIns="25400" spcFirstLastPara="1" rIns="25400" wrap="square" tIns="12700">
            <a:spAutoFit/>
          </a:bodyPr>
          <a:lstStyle/>
          <a:p>
            <a:pPr indent="0" lvl="0" marL="0" marR="0" rtl="0" algn="l">
              <a:spcBef>
                <a:spcPts val="0"/>
              </a:spcBef>
              <a:spcAft>
                <a:spcPts val="0"/>
              </a:spcAft>
              <a:buClr>
                <a:schemeClr val="dk1"/>
              </a:buClr>
              <a:buSzPts val="1200"/>
              <a:buFont typeface="Noto Sans Symbols"/>
              <a:buNone/>
            </a:pPr>
            <a:r>
              <a:rPr i="1" lang="en-US" sz="1200">
                <a:solidFill>
                  <a:schemeClr val="dk1"/>
                </a:solidFill>
              </a:rPr>
              <a:t>PEX</a:t>
            </a:r>
            <a:r>
              <a:rPr i="1" lang="en-US" sz="1200">
                <a:solidFill>
                  <a:schemeClr val="dk1"/>
                </a:solidFill>
                <a:latin typeface="Arial"/>
                <a:ea typeface="Arial"/>
                <a:cs typeface="Arial"/>
                <a:sym typeface="Arial"/>
              </a:rPr>
              <a:t> und PDS/PG: Kurze Antwort</a:t>
            </a:r>
            <a:endParaRPr/>
          </a:p>
        </p:txBody>
      </p:sp>
      <p:sp>
        <p:nvSpPr>
          <p:cNvPr id="2343" name="Google Shape;2343;p194"/>
          <p:cNvSpPr txBox="1"/>
          <p:nvPr>
            <p:ph idx="12" type="sldNum"/>
          </p:nvPr>
        </p:nvSpPr>
        <p:spPr>
          <a:xfrm>
            <a:off x="6553200" y="624840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Tree>
  </p:cSld>
  <p:clrMapOvr>
    <a:masterClrMapping/>
  </p:clrMapOvr>
</p:sld>
</file>

<file path=ppt/slides/slide19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7" name="Shape 2347"/>
        <p:cNvGrpSpPr/>
        <p:nvPr/>
      </p:nvGrpSpPr>
      <p:grpSpPr>
        <a:xfrm>
          <a:off x="0" y="0"/>
          <a:ext cx="0" cy="0"/>
          <a:chOff x="0" y="0"/>
          <a:chExt cx="0" cy="0"/>
        </a:xfrm>
      </p:grpSpPr>
      <p:sp>
        <p:nvSpPr>
          <p:cNvPr id="2348" name="Google Shape;2348;p195"/>
          <p:cNvSpPr/>
          <p:nvPr/>
        </p:nvSpPr>
        <p:spPr>
          <a:xfrm>
            <a:off x="7620000" y="990600"/>
            <a:ext cx="1524000" cy="838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chemeClr val="dk1"/>
              </a:buClr>
              <a:buSzPts val="1800"/>
              <a:buFont typeface="Noto Sans Symbols"/>
              <a:buNone/>
            </a:pPr>
            <a:r>
              <a:t/>
            </a:r>
            <a:endParaRPr sz="1800">
              <a:solidFill>
                <a:schemeClr val="dk1"/>
              </a:solidFill>
              <a:latin typeface="Arial"/>
              <a:ea typeface="Arial"/>
              <a:cs typeface="Arial"/>
              <a:sym typeface="Arial"/>
            </a:endParaRPr>
          </a:p>
        </p:txBody>
      </p:sp>
      <p:sp>
        <p:nvSpPr>
          <p:cNvPr id="2349" name="Google Shape;2349;p195"/>
          <p:cNvSpPr txBox="1"/>
          <p:nvPr>
            <p:ph type="title"/>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rtl="0" algn="l">
              <a:spcBef>
                <a:spcPts val="0"/>
              </a:spcBef>
              <a:spcAft>
                <a:spcPts val="0"/>
              </a:spcAft>
              <a:buNone/>
            </a:pPr>
            <a:r>
              <a:rPr lang="en-US" sz="1800"/>
              <a:t>F</a:t>
            </a:r>
            <a:endParaRPr/>
          </a:p>
        </p:txBody>
      </p:sp>
      <p:sp>
        <p:nvSpPr>
          <p:cNvPr id="2350" name="Google Shape;2350;p195"/>
          <p:cNvSpPr txBox="1"/>
          <p:nvPr>
            <p:ph idx="1" type="body"/>
          </p:nvPr>
        </p:nvSpPr>
        <p:spPr>
          <a:xfrm>
            <a:off x="457200" y="1139825"/>
            <a:ext cx="8610600" cy="5413375"/>
          </a:xfrm>
          <a:prstGeom prst="rect">
            <a:avLst/>
          </a:prstGeom>
          <a:noFill/>
          <a:ln>
            <a:noFill/>
          </a:ln>
        </p:spPr>
        <p:txBody>
          <a:bodyPr anchorCtr="0" anchor="t" bIns="12700" lIns="25400" spcFirstLastPara="1" rIns="25400" wrap="square" tIns="12700">
            <a:noAutofit/>
          </a:bodyPr>
          <a:lstStyle/>
          <a:p>
            <a:pPr indent="-342900" lvl="0" marL="342900" rtl="0" algn="l">
              <a:spcBef>
                <a:spcPts val="0"/>
              </a:spcBef>
              <a:spcAft>
                <a:spcPts val="0"/>
              </a:spcAft>
              <a:buSzPts val="840"/>
              <a:buChar char="●"/>
            </a:pPr>
            <a:r>
              <a:rPr lang="en-US" sz="1200"/>
              <a:t>Welchen Rang</a:t>
            </a:r>
            <a:r>
              <a:rPr lang="en-US" sz="1200"/>
              <a:t> nimmt das </a:t>
            </a:r>
            <a:r>
              <a:rPr lang="en-US" sz="1200"/>
              <a:t>PEX</a:t>
            </a:r>
            <a:r>
              <a:rPr lang="en-US" sz="1200"/>
              <a:t> unter den Ursachen des sekundären Offenwinkelglaukoms ein?</a:t>
            </a:r>
            <a:r>
              <a:rPr lang="en-US" sz="1200"/>
              <a:t> Nr</a:t>
            </a:r>
            <a:r>
              <a:rPr lang="en-US" sz="1200">
                <a:solidFill>
                  <a:srgbClr val="0000FF"/>
                </a:solidFill>
              </a:rPr>
              <a:t>. 1</a:t>
            </a:r>
            <a:endParaRPr/>
          </a:p>
          <a:p>
            <a:pPr indent="-342900" lvl="0" marL="342900" rtl="0" algn="l">
              <a:spcBef>
                <a:spcPts val="240"/>
              </a:spcBef>
              <a:spcAft>
                <a:spcPts val="0"/>
              </a:spcAft>
              <a:buSzPts val="840"/>
              <a:buChar char="●"/>
            </a:pPr>
            <a:r>
              <a:rPr lang="en-US" sz="1200"/>
              <a:t>Welche ethnische Gruppe weist die höchste Prävalenz von </a:t>
            </a:r>
            <a:r>
              <a:rPr lang="en-US" sz="1200"/>
              <a:t>PEX</a:t>
            </a:r>
            <a:r>
              <a:rPr lang="en-US" sz="1200"/>
              <a:t> auf? </a:t>
            </a:r>
            <a:r>
              <a:rPr i="1" lang="en-US" sz="1200">
                <a:solidFill>
                  <a:srgbClr val="0000FF"/>
                </a:solidFill>
              </a:rPr>
              <a:t>Skandinavier</a:t>
            </a:r>
            <a:endParaRPr/>
          </a:p>
          <a:p>
            <a:pPr indent="-342900" lvl="0" marL="342900" rtl="0" algn="l">
              <a:spcBef>
                <a:spcPts val="240"/>
              </a:spcBef>
              <a:spcAft>
                <a:spcPts val="0"/>
              </a:spcAft>
              <a:buSzPts val="840"/>
              <a:buChar char="●"/>
            </a:pPr>
            <a:r>
              <a:rPr lang="en-US" sz="1200"/>
              <a:t>Sprechen </a:t>
            </a:r>
            <a:r>
              <a:rPr lang="en-US" sz="1200"/>
              <a:t>PEX</a:t>
            </a:r>
            <a:r>
              <a:rPr lang="en-US" sz="1200"/>
              <a:t> und </a:t>
            </a:r>
            <a:r>
              <a:rPr lang="en-US" sz="1200"/>
              <a:t>PDG </a:t>
            </a:r>
            <a:r>
              <a:rPr lang="en-US" sz="1200"/>
              <a:t>auf eine LT an? </a:t>
            </a:r>
            <a:r>
              <a:rPr i="1" lang="en-US" sz="1200">
                <a:solidFill>
                  <a:srgbClr val="0000FF"/>
                </a:solidFill>
              </a:rPr>
              <a:t>Ja, aber das Ansprechen ist nur von kurzer Dauer.</a:t>
            </a:r>
            <a:endParaRPr/>
          </a:p>
          <a:p>
            <a:pPr indent="-342900" lvl="0" marL="342900" rtl="0" algn="l">
              <a:spcBef>
                <a:spcPts val="240"/>
              </a:spcBef>
              <a:spcAft>
                <a:spcPts val="0"/>
              </a:spcAft>
              <a:buSzPts val="840"/>
              <a:buChar char="●"/>
            </a:pPr>
            <a:r>
              <a:rPr lang="en-US" sz="1200"/>
              <a:t>Was hat eine bessere Prognose: POWG oder </a:t>
            </a:r>
            <a:r>
              <a:rPr lang="en-US" sz="1200"/>
              <a:t>PEX</a:t>
            </a:r>
            <a:r>
              <a:rPr lang="en-US" sz="1200"/>
              <a:t>? </a:t>
            </a:r>
            <a:endParaRPr/>
          </a:p>
        </p:txBody>
      </p:sp>
      <p:sp>
        <p:nvSpPr>
          <p:cNvPr id="2351" name="Google Shape;2351;p195"/>
          <p:cNvSpPr txBox="1"/>
          <p:nvPr/>
        </p:nvSpPr>
        <p:spPr>
          <a:xfrm>
            <a:off x="2498725" y="381000"/>
            <a:ext cx="3862500" cy="210300"/>
          </a:xfrm>
          <a:prstGeom prst="rect">
            <a:avLst/>
          </a:prstGeom>
          <a:solidFill>
            <a:schemeClr val="folHlink"/>
          </a:solidFill>
          <a:ln cap="flat" cmpd="sng" w="9525">
            <a:solidFill>
              <a:schemeClr val="lt2"/>
            </a:solidFill>
            <a:prstDash val="solid"/>
            <a:miter lim="8000"/>
            <a:headEnd len="sm" w="sm" type="none"/>
            <a:tailEnd len="sm" w="sm" type="none"/>
          </a:ln>
        </p:spPr>
        <p:txBody>
          <a:bodyPr anchorCtr="0" anchor="t" bIns="12700" lIns="25400" spcFirstLastPara="1" rIns="25400" wrap="square" tIns="12700">
            <a:spAutoFit/>
          </a:bodyPr>
          <a:lstStyle/>
          <a:p>
            <a:pPr indent="0" lvl="0" marL="0" marR="0" rtl="0" algn="l">
              <a:spcBef>
                <a:spcPts val="0"/>
              </a:spcBef>
              <a:spcAft>
                <a:spcPts val="0"/>
              </a:spcAft>
              <a:buClr>
                <a:schemeClr val="dk1"/>
              </a:buClr>
              <a:buSzPts val="1200"/>
              <a:buFont typeface="Noto Sans Symbols"/>
              <a:buNone/>
            </a:pPr>
            <a:r>
              <a:rPr i="1" lang="en-US" sz="1200">
                <a:solidFill>
                  <a:schemeClr val="dk1"/>
                </a:solidFill>
              </a:rPr>
              <a:t>PEX</a:t>
            </a:r>
            <a:r>
              <a:rPr i="1" lang="en-US" sz="1200">
                <a:solidFill>
                  <a:schemeClr val="dk1"/>
                </a:solidFill>
                <a:latin typeface="Arial"/>
                <a:ea typeface="Arial"/>
                <a:cs typeface="Arial"/>
                <a:sym typeface="Arial"/>
              </a:rPr>
              <a:t> und PDS/PG: Kurze Antwort</a:t>
            </a:r>
            <a:endParaRPr/>
          </a:p>
        </p:txBody>
      </p:sp>
      <p:sp>
        <p:nvSpPr>
          <p:cNvPr id="2352" name="Google Shape;2352;p195"/>
          <p:cNvSpPr txBox="1"/>
          <p:nvPr>
            <p:ph idx="12" type="sldNum"/>
          </p:nvPr>
        </p:nvSpPr>
        <p:spPr>
          <a:xfrm>
            <a:off x="6553200" y="624840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Tree>
  </p:cSld>
  <p:clrMapOvr>
    <a:masterClrMapping/>
  </p:clrMapOvr>
</p:sld>
</file>

<file path=ppt/slides/slide19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6" name="Shape 2356"/>
        <p:cNvGrpSpPr/>
        <p:nvPr/>
      </p:nvGrpSpPr>
      <p:grpSpPr>
        <a:xfrm>
          <a:off x="0" y="0"/>
          <a:ext cx="0" cy="0"/>
          <a:chOff x="0" y="0"/>
          <a:chExt cx="0" cy="0"/>
        </a:xfrm>
      </p:grpSpPr>
      <p:sp>
        <p:nvSpPr>
          <p:cNvPr id="2357" name="Google Shape;2357;p196"/>
          <p:cNvSpPr/>
          <p:nvPr/>
        </p:nvSpPr>
        <p:spPr>
          <a:xfrm>
            <a:off x="7620000" y="990600"/>
            <a:ext cx="1524000" cy="838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chemeClr val="dk1"/>
              </a:buClr>
              <a:buSzPts val="1800"/>
              <a:buFont typeface="Noto Sans Symbols"/>
              <a:buNone/>
            </a:pPr>
            <a:r>
              <a:t/>
            </a:r>
            <a:endParaRPr sz="1800">
              <a:solidFill>
                <a:schemeClr val="dk1"/>
              </a:solidFill>
              <a:latin typeface="Arial"/>
              <a:ea typeface="Arial"/>
              <a:cs typeface="Arial"/>
              <a:sym typeface="Arial"/>
            </a:endParaRPr>
          </a:p>
        </p:txBody>
      </p:sp>
      <p:sp>
        <p:nvSpPr>
          <p:cNvPr id="2358" name="Google Shape;2358;p196"/>
          <p:cNvSpPr txBox="1"/>
          <p:nvPr>
            <p:ph type="title"/>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rtl="0" algn="l">
              <a:spcBef>
                <a:spcPts val="0"/>
              </a:spcBef>
              <a:spcAft>
                <a:spcPts val="0"/>
              </a:spcAft>
              <a:buNone/>
            </a:pPr>
            <a:r>
              <a:rPr lang="en-US" sz="1800"/>
              <a:t>A</a:t>
            </a:r>
            <a:endParaRPr/>
          </a:p>
        </p:txBody>
      </p:sp>
      <p:sp>
        <p:nvSpPr>
          <p:cNvPr id="2359" name="Google Shape;2359;p196"/>
          <p:cNvSpPr txBox="1"/>
          <p:nvPr>
            <p:ph idx="1" type="body"/>
          </p:nvPr>
        </p:nvSpPr>
        <p:spPr>
          <a:xfrm>
            <a:off x="457200" y="1139825"/>
            <a:ext cx="8610600" cy="5413375"/>
          </a:xfrm>
          <a:prstGeom prst="rect">
            <a:avLst/>
          </a:prstGeom>
          <a:noFill/>
          <a:ln>
            <a:noFill/>
          </a:ln>
        </p:spPr>
        <p:txBody>
          <a:bodyPr anchorCtr="0" anchor="t" bIns="12700" lIns="25400" spcFirstLastPara="1" rIns="25400" wrap="square" tIns="12700">
            <a:noAutofit/>
          </a:bodyPr>
          <a:lstStyle/>
          <a:p>
            <a:pPr indent="-342900" lvl="0" marL="342900" rtl="0" algn="l">
              <a:spcBef>
                <a:spcPts val="0"/>
              </a:spcBef>
              <a:spcAft>
                <a:spcPts val="0"/>
              </a:spcAft>
              <a:buSzPts val="840"/>
              <a:buChar char="●"/>
            </a:pPr>
            <a:r>
              <a:rPr lang="en-US" sz="1200"/>
              <a:t>Welchen Rang</a:t>
            </a:r>
            <a:r>
              <a:rPr lang="en-US" sz="1200"/>
              <a:t> nimmt das </a:t>
            </a:r>
            <a:r>
              <a:rPr lang="en-US" sz="1200"/>
              <a:t>PEX</a:t>
            </a:r>
            <a:r>
              <a:rPr lang="en-US" sz="1200"/>
              <a:t> unter den Ursachen des sekundären Offenwinkelglaukoms ein?</a:t>
            </a:r>
            <a:r>
              <a:rPr lang="en-US" sz="1200"/>
              <a:t> Nr</a:t>
            </a:r>
            <a:r>
              <a:rPr lang="en-US" sz="1200">
                <a:solidFill>
                  <a:srgbClr val="0000FF"/>
                </a:solidFill>
              </a:rPr>
              <a:t>. 1</a:t>
            </a:r>
            <a:endParaRPr/>
          </a:p>
          <a:p>
            <a:pPr indent="-342900" lvl="0" marL="342900" rtl="0" algn="l">
              <a:spcBef>
                <a:spcPts val="240"/>
              </a:spcBef>
              <a:spcAft>
                <a:spcPts val="0"/>
              </a:spcAft>
              <a:buSzPts val="840"/>
              <a:buChar char="●"/>
            </a:pPr>
            <a:r>
              <a:rPr lang="en-US" sz="1200"/>
              <a:t>Welche ethnische Gruppe weist die höchste Prävalenz von </a:t>
            </a:r>
            <a:r>
              <a:rPr lang="en-US" sz="1200"/>
              <a:t>PEX</a:t>
            </a:r>
            <a:r>
              <a:rPr lang="en-US" sz="1200"/>
              <a:t> auf? </a:t>
            </a:r>
            <a:r>
              <a:rPr i="1" lang="en-US" sz="1200">
                <a:solidFill>
                  <a:srgbClr val="0000FF"/>
                </a:solidFill>
              </a:rPr>
              <a:t>Skandinavier</a:t>
            </a:r>
            <a:endParaRPr/>
          </a:p>
          <a:p>
            <a:pPr indent="-342900" lvl="0" marL="342900" rtl="0" algn="l">
              <a:spcBef>
                <a:spcPts val="240"/>
              </a:spcBef>
              <a:spcAft>
                <a:spcPts val="0"/>
              </a:spcAft>
              <a:buSzPts val="840"/>
              <a:buChar char="●"/>
            </a:pPr>
            <a:r>
              <a:rPr lang="en-US" sz="1200"/>
              <a:t>Sprechen </a:t>
            </a:r>
            <a:r>
              <a:rPr lang="en-US" sz="1200"/>
              <a:t>PEX</a:t>
            </a:r>
            <a:r>
              <a:rPr lang="en-US" sz="1200"/>
              <a:t> und </a:t>
            </a:r>
            <a:r>
              <a:rPr lang="en-US" sz="1200"/>
              <a:t>PDG </a:t>
            </a:r>
            <a:r>
              <a:rPr lang="en-US" sz="1200"/>
              <a:t>auf eine LT an? </a:t>
            </a:r>
            <a:r>
              <a:rPr i="1" lang="en-US" sz="1200">
                <a:solidFill>
                  <a:srgbClr val="0000FF"/>
                </a:solidFill>
              </a:rPr>
              <a:t>Ja, aber das Ansprechen ist nur von kurzer Dauer.</a:t>
            </a:r>
            <a:endParaRPr/>
          </a:p>
          <a:p>
            <a:pPr indent="-342900" lvl="0" marL="342900" rtl="0" algn="l">
              <a:spcBef>
                <a:spcPts val="240"/>
              </a:spcBef>
              <a:spcAft>
                <a:spcPts val="0"/>
              </a:spcAft>
              <a:buSzPts val="840"/>
              <a:buChar char="●"/>
            </a:pPr>
            <a:r>
              <a:rPr lang="en-US" sz="1200"/>
              <a:t>Was hat eine bessere Prognose: POWG oder </a:t>
            </a:r>
            <a:r>
              <a:rPr lang="en-US" sz="1200"/>
              <a:t>PEX</a:t>
            </a:r>
            <a:r>
              <a:rPr lang="en-US" sz="1200"/>
              <a:t>? </a:t>
            </a:r>
            <a:r>
              <a:rPr i="1" lang="en-US" sz="1200">
                <a:solidFill>
                  <a:srgbClr val="0000FF"/>
                </a:solidFill>
              </a:rPr>
              <a:t>POWG</a:t>
            </a:r>
            <a:endParaRPr sz="2000"/>
          </a:p>
        </p:txBody>
      </p:sp>
      <p:sp>
        <p:nvSpPr>
          <p:cNvPr id="2360" name="Google Shape;2360;p196"/>
          <p:cNvSpPr txBox="1"/>
          <p:nvPr/>
        </p:nvSpPr>
        <p:spPr>
          <a:xfrm>
            <a:off x="2498725" y="381000"/>
            <a:ext cx="3862500" cy="210300"/>
          </a:xfrm>
          <a:prstGeom prst="rect">
            <a:avLst/>
          </a:prstGeom>
          <a:solidFill>
            <a:schemeClr val="folHlink"/>
          </a:solidFill>
          <a:ln cap="flat" cmpd="sng" w="9525">
            <a:solidFill>
              <a:schemeClr val="lt2"/>
            </a:solidFill>
            <a:prstDash val="solid"/>
            <a:miter lim="8000"/>
            <a:headEnd len="sm" w="sm" type="none"/>
            <a:tailEnd len="sm" w="sm" type="none"/>
          </a:ln>
        </p:spPr>
        <p:txBody>
          <a:bodyPr anchorCtr="0" anchor="t" bIns="12700" lIns="25400" spcFirstLastPara="1" rIns="25400" wrap="square" tIns="12700">
            <a:spAutoFit/>
          </a:bodyPr>
          <a:lstStyle/>
          <a:p>
            <a:pPr indent="0" lvl="0" marL="0" marR="0" rtl="0" algn="l">
              <a:spcBef>
                <a:spcPts val="0"/>
              </a:spcBef>
              <a:spcAft>
                <a:spcPts val="0"/>
              </a:spcAft>
              <a:buClr>
                <a:schemeClr val="dk1"/>
              </a:buClr>
              <a:buSzPts val="1200"/>
              <a:buFont typeface="Noto Sans Symbols"/>
              <a:buNone/>
            </a:pPr>
            <a:r>
              <a:rPr i="1" lang="en-US" sz="1200">
                <a:solidFill>
                  <a:schemeClr val="dk1"/>
                </a:solidFill>
              </a:rPr>
              <a:t>PEX</a:t>
            </a:r>
            <a:r>
              <a:rPr i="1" lang="en-US" sz="1200">
                <a:solidFill>
                  <a:schemeClr val="dk1"/>
                </a:solidFill>
                <a:latin typeface="Arial"/>
                <a:ea typeface="Arial"/>
                <a:cs typeface="Arial"/>
                <a:sym typeface="Arial"/>
              </a:rPr>
              <a:t> und PDS/PG: Kurzantwort</a:t>
            </a:r>
            <a:endParaRPr/>
          </a:p>
        </p:txBody>
      </p:sp>
      <p:sp>
        <p:nvSpPr>
          <p:cNvPr id="2361" name="Google Shape;2361;p196"/>
          <p:cNvSpPr txBox="1"/>
          <p:nvPr>
            <p:ph idx="12" type="sldNum"/>
          </p:nvPr>
        </p:nvSpPr>
        <p:spPr>
          <a:xfrm>
            <a:off x="6553200" y="624840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Tree>
  </p:cSld>
  <p:clrMapOvr>
    <a:masterClrMapping/>
  </p:clrMapOvr>
</p:sld>
</file>

<file path=ppt/slides/slide19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5" name="Shape 2365"/>
        <p:cNvGrpSpPr/>
        <p:nvPr/>
      </p:nvGrpSpPr>
      <p:grpSpPr>
        <a:xfrm>
          <a:off x="0" y="0"/>
          <a:ext cx="0" cy="0"/>
          <a:chOff x="0" y="0"/>
          <a:chExt cx="0" cy="0"/>
        </a:xfrm>
      </p:grpSpPr>
      <p:sp>
        <p:nvSpPr>
          <p:cNvPr id="2366" name="Google Shape;2366;p197"/>
          <p:cNvSpPr/>
          <p:nvPr/>
        </p:nvSpPr>
        <p:spPr>
          <a:xfrm>
            <a:off x="7620000" y="990600"/>
            <a:ext cx="1524000" cy="838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chemeClr val="dk1"/>
              </a:buClr>
              <a:buSzPts val="1800"/>
              <a:buFont typeface="Noto Sans Symbols"/>
              <a:buNone/>
            </a:pPr>
            <a:r>
              <a:t/>
            </a:r>
            <a:endParaRPr sz="1800">
              <a:solidFill>
                <a:schemeClr val="dk1"/>
              </a:solidFill>
              <a:latin typeface="Arial"/>
              <a:ea typeface="Arial"/>
              <a:cs typeface="Arial"/>
              <a:sym typeface="Arial"/>
            </a:endParaRPr>
          </a:p>
        </p:txBody>
      </p:sp>
      <p:sp>
        <p:nvSpPr>
          <p:cNvPr id="2367" name="Google Shape;2367;p197"/>
          <p:cNvSpPr txBox="1"/>
          <p:nvPr>
            <p:ph type="title"/>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rtl="0" algn="l">
              <a:spcBef>
                <a:spcPts val="0"/>
              </a:spcBef>
              <a:spcAft>
                <a:spcPts val="0"/>
              </a:spcAft>
              <a:buNone/>
            </a:pPr>
            <a:r>
              <a:rPr lang="en-US" sz="1800"/>
              <a:t>F</a:t>
            </a:r>
            <a:endParaRPr/>
          </a:p>
        </p:txBody>
      </p:sp>
      <p:sp>
        <p:nvSpPr>
          <p:cNvPr id="2368" name="Google Shape;2368;p197"/>
          <p:cNvSpPr txBox="1"/>
          <p:nvPr>
            <p:ph idx="1" type="body"/>
          </p:nvPr>
        </p:nvSpPr>
        <p:spPr>
          <a:xfrm>
            <a:off x="457200" y="1139825"/>
            <a:ext cx="8610600" cy="5413375"/>
          </a:xfrm>
          <a:prstGeom prst="rect">
            <a:avLst/>
          </a:prstGeom>
          <a:noFill/>
          <a:ln>
            <a:noFill/>
          </a:ln>
        </p:spPr>
        <p:txBody>
          <a:bodyPr anchorCtr="0" anchor="t" bIns="12700" lIns="25400" spcFirstLastPara="1" rIns="25400" wrap="square" tIns="12700">
            <a:noAutofit/>
          </a:bodyPr>
          <a:lstStyle/>
          <a:p>
            <a:pPr indent="-342900" lvl="0" marL="342900" rtl="0" algn="l">
              <a:spcBef>
                <a:spcPts val="0"/>
              </a:spcBef>
              <a:spcAft>
                <a:spcPts val="0"/>
              </a:spcAft>
              <a:buSzPts val="840"/>
              <a:buChar char="●"/>
            </a:pPr>
            <a:r>
              <a:rPr lang="en-US" sz="1200">
                <a:solidFill>
                  <a:srgbClr val="BFBFBF"/>
                </a:solidFill>
              </a:rPr>
              <a:t>Welchen Rang</a:t>
            </a:r>
            <a:r>
              <a:rPr lang="en-US" sz="1200">
                <a:solidFill>
                  <a:srgbClr val="BFBFBF"/>
                </a:solidFill>
              </a:rPr>
              <a:t> nimmt das </a:t>
            </a:r>
            <a:r>
              <a:rPr lang="en-US" sz="1200">
                <a:solidFill>
                  <a:srgbClr val="BFBFBF"/>
                </a:solidFill>
              </a:rPr>
              <a:t>PEX</a:t>
            </a:r>
            <a:r>
              <a:rPr lang="en-US" sz="1200">
                <a:solidFill>
                  <a:srgbClr val="BFBFBF"/>
                </a:solidFill>
              </a:rPr>
              <a:t> unter den Ursachen des sekundären Offenwinkelglaukoms ein?</a:t>
            </a:r>
            <a:r>
              <a:rPr lang="en-US" sz="1200">
                <a:solidFill>
                  <a:srgbClr val="BFBFBF"/>
                </a:solidFill>
              </a:rPr>
              <a:t> Nr. 1</a:t>
            </a:r>
            <a:endParaRPr/>
          </a:p>
          <a:p>
            <a:pPr indent="-342900" lvl="0" marL="342900" rtl="0" algn="l">
              <a:spcBef>
                <a:spcPts val="240"/>
              </a:spcBef>
              <a:spcAft>
                <a:spcPts val="0"/>
              </a:spcAft>
              <a:buSzPts val="840"/>
              <a:buChar char="●"/>
            </a:pPr>
            <a:r>
              <a:rPr lang="en-US" sz="1200">
                <a:solidFill>
                  <a:srgbClr val="BFBFBF"/>
                </a:solidFill>
              </a:rPr>
              <a:t>Welche ethnische Gruppe weist die höchste Prävalenz von </a:t>
            </a:r>
            <a:r>
              <a:rPr lang="en-US" sz="1200">
                <a:solidFill>
                  <a:srgbClr val="BFBFBF"/>
                </a:solidFill>
              </a:rPr>
              <a:t>PEX</a:t>
            </a:r>
            <a:r>
              <a:rPr lang="en-US" sz="1200">
                <a:solidFill>
                  <a:srgbClr val="BFBFBF"/>
                </a:solidFill>
              </a:rPr>
              <a:t> auf? </a:t>
            </a:r>
            <a:r>
              <a:rPr i="1" lang="en-US" sz="1200">
                <a:solidFill>
                  <a:srgbClr val="BFBFBF"/>
                </a:solidFill>
              </a:rPr>
              <a:t>Skandinavier</a:t>
            </a:r>
            <a:endParaRPr/>
          </a:p>
          <a:p>
            <a:pPr indent="-342900" lvl="0" marL="342900" rtl="0" algn="l">
              <a:spcBef>
                <a:spcPts val="240"/>
              </a:spcBef>
              <a:spcAft>
                <a:spcPts val="0"/>
              </a:spcAft>
              <a:buSzPts val="840"/>
              <a:buChar char="●"/>
            </a:pPr>
            <a:r>
              <a:rPr lang="en-US" sz="1200">
                <a:solidFill>
                  <a:srgbClr val="BFBFBF"/>
                </a:solidFill>
              </a:rPr>
              <a:t>Sprechen </a:t>
            </a:r>
            <a:r>
              <a:rPr lang="en-US" sz="1200">
                <a:solidFill>
                  <a:srgbClr val="BFBFBF"/>
                </a:solidFill>
              </a:rPr>
              <a:t>PEX</a:t>
            </a:r>
            <a:r>
              <a:rPr lang="en-US" sz="1200">
                <a:solidFill>
                  <a:srgbClr val="BFBFBF"/>
                </a:solidFill>
              </a:rPr>
              <a:t> und </a:t>
            </a:r>
            <a:r>
              <a:rPr lang="en-US" sz="1200">
                <a:solidFill>
                  <a:srgbClr val="BFBFBF"/>
                </a:solidFill>
              </a:rPr>
              <a:t>PDG </a:t>
            </a:r>
            <a:r>
              <a:rPr lang="en-US" sz="1200">
                <a:solidFill>
                  <a:srgbClr val="BFBFBF"/>
                </a:solidFill>
              </a:rPr>
              <a:t>auf eine LT an? </a:t>
            </a:r>
            <a:r>
              <a:rPr i="1" lang="en-US" sz="1200">
                <a:solidFill>
                  <a:srgbClr val="BFBFBF"/>
                </a:solidFill>
              </a:rPr>
              <a:t>Ja, aber das Ansprechen ist nur von kurzer Dauer.</a:t>
            </a:r>
            <a:endParaRPr/>
          </a:p>
          <a:p>
            <a:pPr indent="-342900" lvl="0" marL="342900" rtl="0" algn="l">
              <a:spcBef>
                <a:spcPts val="240"/>
              </a:spcBef>
              <a:spcAft>
                <a:spcPts val="0"/>
              </a:spcAft>
              <a:buSzPts val="840"/>
              <a:buChar char="●"/>
            </a:pPr>
            <a:r>
              <a:rPr lang="en-US" sz="1200">
                <a:solidFill>
                  <a:srgbClr val="BFBFBF"/>
                </a:solidFill>
              </a:rPr>
              <a:t>Was hat eine </a:t>
            </a:r>
            <a:r>
              <a:rPr b="1" lang="en-US" sz="1200"/>
              <a:t>bessere Prognose: POWG </a:t>
            </a:r>
            <a:r>
              <a:rPr lang="en-US" sz="1200">
                <a:solidFill>
                  <a:srgbClr val="BFBFBF"/>
                </a:solidFill>
              </a:rPr>
              <a:t>oder </a:t>
            </a:r>
            <a:r>
              <a:rPr lang="en-US" sz="1200">
                <a:solidFill>
                  <a:srgbClr val="BFBFBF"/>
                </a:solidFill>
              </a:rPr>
              <a:t>PEX</a:t>
            </a:r>
            <a:r>
              <a:rPr lang="en-US" sz="1200">
                <a:solidFill>
                  <a:srgbClr val="BFBFBF"/>
                </a:solidFill>
              </a:rPr>
              <a:t>? </a:t>
            </a:r>
            <a:r>
              <a:rPr i="1" lang="en-US" sz="1200">
                <a:solidFill>
                  <a:srgbClr val="BFBFBF"/>
                </a:solidFill>
              </a:rPr>
              <a:t>POWG</a:t>
            </a:r>
            <a:endParaRPr sz="2000">
              <a:solidFill>
                <a:srgbClr val="BFBFBF"/>
              </a:solidFill>
            </a:endParaRPr>
          </a:p>
        </p:txBody>
      </p:sp>
      <p:sp>
        <p:nvSpPr>
          <p:cNvPr id="2369" name="Google Shape;2369;p197"/>
          <p:cNvSpPr txBox="1"/>
          <p:nvPr/>
        </p:nvSpPr>
        <p:spPr>
          <a:xfrm>
            <a:off x="2498725" y="381000"/>
            <a:ext cx="3862500" cy="210300"/>
          </a:xfrm>
          <a:prstGeom prst="rect">
            <a:avLst/>
          </a:prstGeom>
          <a:solidFill>
            <a:schemeClr val="folHlink"/>
          </a:solidFill>
          <a:ln cap="flat" cmpd="sng" w="9525">
            <a:solidFill>
              <a:schemeClr val="lt2"/>
            </a:solidFill>
            <a:prstDash val="solid"/>
            <a:miter lim="8000"/>
            <a:headEnd len="sm" w="sm" type="none"/>
            <a:tailEnd len="sm" w="sm" type="none"/>
          </a:ln>
        </p:spPr>
        <p:txBody>
          <a:bodyPr anchorCtr="0" anchor="t" bIns="12700" lIns="25400" spcFirstLastPara="1" rIns="25400" wrap="square" tIns="12700">
            <a:spAutoFit/>
          </a:bodyPr>
          <a:lstStyle/>
          <a:p>
            <a:pPr indent="0" lvl="0" marL="0" marR="0" rtl="0" algn="l">
              <a:spcBef>
                <a:spcPts val="0"/>
              </a:spcBef>
              <a:spcAft>
                <a:spcPts val="0"/>
              </a:spcAft>
              <a:buClr>
                <a:schemeClr val="dk1"/>
              </a:buClr>
              <a:buSzPts val="1200"/>
              <a:buFont typeface="Noto Sans Symbols"/>
              <a:buNone/>
            </a:pPr>
            <a:r>
              <a:rPr i="1" lang="en-US" sz="1200">
                <a:solidFill>
                  <a:schemeClr val="dk1"/>
                </a:solidFill>
              </a:rPr>
              <a:t>PEX</a:t>
            </a:r>
            <a:r>
              <a:rPr i="1" lang="en-US" sz="1200">
                <a:solidFill>
                  <a:schemeClr val="dk1"/>
                </a:solidFill>
                <a:latin typeface="Arial"/>
                <a:ea typeface="Arial"/>
                <a:cs typeface="Arial"/>
                <a:sym typeface="Arial"/>
              </a:rPr>
              <a:t> und PDS/PG: Kurzantwort</a:t>
            </a:r>
            <a:endParaRPr/>
          </a:p>
        </p:txBody>
      </p:sp>
      <p:sp>
        <p:nvSpPr>
          <p:cNvPr id="2370" name="Google Shape;2370;p197"/>
          <p:cNvSpPr txBox="1"/>
          <p:nvPr>
            <p:ph idx="12" type="sldNum"/>
          </p:nvPr>
        </p:nvSpPr>
        <p:spPr>
          <a:xfrm>
            <a:off x="6553200" y="624840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2371" name="Google Shape;2371;p197"/>
          <p:cNvSpPr txBox="1"/>
          <p:nvPr/>
        </p:nvSpPr>
        <p:spPr>
          <a:xfrm>
            <a:off x="860275" y="2320075"/>
            <a:ext cx="4455600" cy="395100"/>
          </a:xfrm>
          <a:prstGeom prst="rect">
            <a:avLst/>
          </a:prstGeom>
          <a:noFill/>
          <a:ln>
            <a:noFill/>
          </a:ln>
        </p:spPr>
        <p:txBody>
          <a:bodyPr anchorCtr="0" anchor="t" bIns="12700" lIns="25400" spcFirstLastPara="1" rIns="25400" wrap="square" tIns="12700">
            <a:spAutoFit/>
          </a:bodyPr>
          <a:lstStyle/>
          <a:p>
            <a:pPr indent="0" lvl="0" marL="0" marR="0" rtl="0" algn="l">
              <a:spcBef>
                <a:spcPts val="0"/>
              </a:spcBef>
              <a:spcAft>
                <a:spcPts val="0"/>
              </a:spcAft>
              <a:buClr>
                <a:srgbClr val="0000FF"/>
              </a:buClr>
              <a:buSzPts val="1200"/>
              <a:buFont typeface="Noto Sans Symbols"/>
              <a:buNone/>
            </a:pPr>
            <a:r>
              <a:rPr i="1" lang="en-US" sz="1200">
                <a:solidFill>
                  <a:srgbClr val="0000FF"/>
                </a:solidFill>
                <a:latin typeface="Arial"/>
                <a:ea typeface="Arial"/>
                <a:cs typeface="Arial"/>
                <a:sym typeface="Arial"/>
              </a:rPr>
              <a:t>Liegt das daran, dass der Augeninnendruck bei </a:t>
            </a:r>
            <a:r>
              <a:rPr i="1" lang="en-US" sz="1200">
                <a:solidFill>
                  <a:srgbClr val="0000FF"/>
                </a:solidFill>
                <a:extLst>
                  <a:ext uri="http://customooxmlschemas.google.com/">
                    <go:slidesCustomData xmlns:go="http://customooxmlschemas.google.com/" textRoundtripDataId="92"/>
                  </a:ext>
                </a:extLst>
              </a:rPr>
              <a:t>PEX</a:t>
            </a:r>
            <a:r>
              <a:rPr i="1" lang="en-US" sz="1200">
                <a:solidFill>
                  <a:srgbClr val="0000FF"/>
                </a:solidFill>
                <a:latin typeface="Arial"/>
                <a:ea typeface="Arial"/>
                <a:cs typeface="Arial"/>
                <a:sym typeface="Arial"/>
              </a:rPr>
              <a:t> tendenziell höher ist?</a:t>
            </a:r>
            <a:endParaRPr b="1" sz="1600">
              <a:solidFill>
                <a:srgbClr val="EDEDCB"/>
              </a:solidFill>
              <a:latin typeface="Arial"/>
              <a:ea typeface="Arial"/>
              <a:cs typeface="Arial"/>
              <a:sym typeface="Arial"/>
            </a:endParaRPr>
          </a:p>
        </p:txBody>
      </p:sp>
      <p:sp>
        <p:nvSpPr>
          <p:cNvPr id="2372" name="Google Shape;2372;p197"/>
          <p:cNvSpPr/>
          <p:nvPr/>
        </p:nvSpPr>
        <p:spPr>
          <a:xfrm>
            <a:off x="990600" y="1612250"/>
            <a:ext cx="3429000" cy="609600"/>
          </a:xfrm>
          <a:prstGeom prst="ellipse">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Tree>
  </p:cSld>
  <p:clrMapOvr>
    <a:masterClrMapping/>
  </p:clrMapOvr>
</p:sld>
</file>

<file path=ppt/slides/slide19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76" name="Shape 2376"/>
        <p:cNvGrpSpPr/>
        <p:nvPr/>
      </p:nvGrpSpPr>
      <p:grpSpPr>
        <a:xfrm>
          <a:off x="0" y="0"/>
          <a:ext cx="0" cy="0"/>
          <a:chOff x="0" y="0"/>
          <a:chExt cx="0" cy="0"/>
        </a:xfrm>
      </p:grpSpPr>
      <p:sp>
        <p:nvSpPr>
          <p:cNvPr id="2377" name="Google Shape;2377;p198"/>
          <p:cNvSpPr/>
          <p:nvPr/>
        </p:nvSpPr>
        <p:spPr>
          <a:xfrm>
            <a:off x="7620000" y="990600"/>
            <a:ext cx="1524000" cy="838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chemeClr val="dk1"/>
              </a:buClr>
              <a:buSzPts val="1800"/>
              <a:buFont typeface="Noto Sans Symbols"/>
              <a:buNone/>
            </a:pPr>
            <a:r>
              <a:t/>
            </a:r>
            <a:endParaRPr sz="1800">
              <a:solidFill>
                <a:schemeClr val="dk1"/>
              </a:solidFill>
              <a:latin typeface="Arial"/>
              <a:ea typeface="Arial"/>
              <a:cs typeface="Arial"/>
              <a:sym typeface="Arial"/>
            </a:endParaRPr>
          </a:p>
        </p:txBody>
      </p:sp>
      <p:sp>
        <p:nvSpPr>
          <p:cNvPr id="2378" name="Google Shape;2378;p198"/>
          <p:cNvSpPr txBox="1"/>
          <p:nvPr>
            <p:ph type="title"/>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rtl="0" algn="l">
              <a:spcBef>
                <a:spcPts val="0"/>
              </a:spcBef>
              <a:spcAft>
                <a:spcPts val="0"/>
              </a:spcAft>
              <a:buNone/>
            </a:pPr>
            <a:r>
              <a:rPr lang="en-US" sz="1800"/>
              <a:t>A</a:t>
            </a:r>
            <a:endParaRPr/>
          </a:p>
        </p:txBody>
      </p:sp>
      <p:sp>
        <p:nvSpPr>
          <p:cNvPr id="2379" name="Google Shape;2379;p198"/>
          <p:cNvSpPr txBox="1"/>
          <p:nvPr>
            <p:ph idx="1" type="body"/>
          </p:nvPr>
        </p:nvSpPr>
        <p:spPr>
          <a:xfrm>
            <a:off x="457200" y="1139825"/>
            <a:ext cx="8610600" cy="5413375"/>
          </a:xfrm>
          <a:prstGeom prst="rect">
            <a:avLst/>
          </a:prstGeom>
          <a:noFill/>
          <a:ln>
            <a:noFill/>
          </a:ln>
        </p:spPr>
        <p:txBody>
          <a:bodyPr anchorCtr="0" anchor="t" bIns="12700" lIns="25400" spcFirstLastPara="1" rIns="25400" wrap="square" tIns="12700">
            <a:noAutofit/>
          </a:bodyPr>
          <a:lstStyle/>
          <a:p>
            <a:pPr indent="-342900" lvl="0" marL="342900" rtl="0" algn="l">
              <a:spcBef>
                <a:spcPts val="0"/>
              </a:spcBef>
              <a:spcAft>
                <a:spcPts val="0"/>
              </a:spcAft>
              <a:buSzPts val="840"/>
              <a:buChar char="●"/>
            </a:pPr>
            <a:r>
              <a:rPr lang="en-US" sz="1200">
                <a:solidFill>
                  <a:srgbClr val="BFBFBF"/>
                </a:solidFill>
              </a:rPr>
              <a:t>Welchen Rang</a:t>
            </a:r>
            <a:r>
              <a:rPr lang="en-US" sz="1200">
                <a:solidFill>
                  <a:srgbClr val="BFBFBF"/>
                </a:solidFill>
              </a:rPr>
              <a:t> nimmt das </a:t>
            </a:r>
            <a:r>
              <a:rPr lang="en-US" sz="1200">
                <a:solidFill>
                  <a:srgbClr val="BFBFBF"/>
                </a:solidFill>
              </a:rPr>
              <a:t>PEX</a:t>
            </a:r>
            <a:r>
              <a:rPr lang="en-US" sz="1200">
                <a:solidFill>
                  <a:srgbClr val="BFBFBF"/>
                </a:solidFill>
              </a:rPr>
              <a:t> unter den Ursachen des sekundären Offenwinkelglaukoms ein?</a:t>
            </a:r>
            <a:r>
              <a:rPr lang="en-US" sz="1200">
                <a:solidFill>
                  <a:srgbClr val="BFBFBF"/>
                </a:solidFill>
              </a:rPr>
              <a:t> Nr. 1</a:t>
            </a:r>
            <a:endParaRPr/>
          </a:p>
          <a:p>
            <a:pPr indent="-342900" lvl="0" marL="342900" rtl="0" algn="l">
              <a:spcBef>
                <a:spcPts val="240"/>
              </a:spcBef>
              <a:spcAft>
                <a:spcPts val="0"/>
              </a:spcAft>
              <a:buSzPts val="840"/>
              <a:buChar char="●"/>
            </a:pPr>
            <a:r>
              <a:rPr lang="en-US" sz="1200">
                <a:solidFill>
                  <a:srgbClr val="BFBFBF"/>
                </a:solidFill>
              </a:rPr>
              <a:t>Welche ethnische Gruppe weist die höchste Prävalenz von </a:t>
            </a:r>
            <a:r>
              <a:rPr lang="en-US" sz="1200">
                <a:solidFill>
                  <a:srgbClr val="BFBFBF"/>
                </a:solidFill>
              </a:rPr>
              <a:t>PEX</a:t>
            </a:r>
            <a:r>
              <a:rPr lang="en-US" sz="1200">
                <a:solidFill>
                  <a:srgbClr val="BFBFBF"/>
                </a:solidFill>
              </a:rPr>
              <a:t> auf? </a:t>
            </a:r>
            <a:r>
              <a:rPr i="1" lang="en-US" sz="1200">
                <a:solidFill>
                  <a:srgbClr val="BFBFBF"/>
                </a:solidFill>
              </a:rPr>
              <a:t>Skandinavier</a:t>
            </a:r>
            <a:endParaRPr/>
          </a:p>
          <a:p>
            <a:pPr indent="-342900" lvl="0" marL="342900" rtl="0" algn="l">
              <a:spcBef>
                <a:spcPts val="240"/>
              </a:spcBef>
              <a:spcAft>
                <a:spcPts val="0"/>
              </a:spcAft>
              <a:buSzPts val="840"/>
              <a:buChar char="●"/>
            </a:pPr>
            <a:r>
              <a:rPr lang="en-US" sz="1200">
                <a:solidFill>
                  <a:srgbClr val="BFBFBF"/>
                </a:solidFill>
              </a:rPr>
              <a:t>Sprechen </a:t>
            </a:r>
            <a:r>
              <a:rPr lang="en-US" sz="1200">
                <a:solidFill>
                  <a:srgbClr val="BFBFBF"/>
                </a:solidFill>
              </a:rPr>
              <a:t>PEX</a:t>
            </a:r>
            <a:r>
              <a:rPr lang="en-US" sz="1200">
                <a:solidFill>
                  <a:srgbClr val="BFBFBF"/>
                </a:solidFill>
              </a:rPr>
              <a:t> und </a:t>
            </a:r>
            <a:r>
              <a:rPr lang="en-US" sz="1200">
                <a:solidFill>
                  <a:srgbClr val="BFBFBF"/>
                </a:solidFill>
              </a:rPr>
              <a:t>PDG </a:t>
            </a:r>
            <a:r>
              <a:rPr lang="en-US" sz="1200">
                <a:solidFill>
                  <a:srgbClr val="BFBFBF"/>
                </a:solidFill>
              </a:rPr>
              <a:t>auf eine LT an? </a:t>
            </a:r>
            <a:r>
              <a:rPr i="1" lang="en-US" sz="1200">
                <a:solidFill>
                  <a:srgbClr val="BFBFBF"/>
                </a:solidFill>
              </a:rPr>
              <a:t>Ja, aber das Ansprechen ist nur von kurzer Dauer.</a:t>
            </a:r>
            <a:endParaRPr/>
          </a:p>
          <a:p>
            <a:pPr indent="-342900" lvl="0" marL="342900" rtl="0" algn="l">
              <a:spcBef>
                <a:spcPts val="240"/>
              </a:spcBef>
              <a:spcAft>
                <a:spcPts val="0"/>
              </a:spcAft>
              <a:buSzPts val="840"/>
              <a:buChar char="●"/>
            </a:pPr>
            <a:r>
              <a:rPr lang="en-US" sz="1200">
                <a:solidFill>
                  <a:srgbClr val="BFBFBF"/>
                </a:solidFill>
              </a:rPr>
              <a:t>Was hat eine </a:t>
            </a:r>
            <a:r>
              <a:rPr b="1" lang="en-US" sz="1200"/>
              <a:t>bessere Prognose: POWG </a:t>
            </a:r>
            <a:r>
              <a:rPr lang="en-US" sz="1200">
                <a:solidFill>
                  <a:srgbClr val="BFBFBF"/>
                </a:solidFill>
              </a:rPr>
              <a:t>oder </a:t>
            </a:r>
            <a:r>
              <a:rPr lang="en-US" sz="1200">
                <a:solidFill>
                  <a:srgbClr val="BFBFBF"/>
                </a:solidFill>
              </a:rPr>
              <a:t>PEX</a:t>
            </a:r>
            <a:r>
              <a:rPr lang="en-US" sz="1200">
                <a:solidFill>
                  <a:srgbClr val="BFBFBF"/>
                </a:solidFill>
              </a:rPr>
              <a:t>? </a:t>
            </a:r>
            <a:r>
              <a:rPr i="1" lang="en-US" sz="1200">
                <a:solidFill>
                  <a:srgbClr val="BFBFBF"/>
                </a:solidFill>
              </a:rPr>
              <a:t>POWG</a:t>
            </a:r>
            <a:endParaRPr sz="2000">
              <a:solidFill>
                <a:srgbClr val="BFBFBF"/>
              </a:solidFill>
            </a:endParaRPr>
          </a:p>
        </p:txBody>
      </p:sp>
      <p:sp>
        <p:nvSpPr>
          <p:cNvPr id="2380" name="Google Shape;2380;p198"/>
          <p:cNvSpPr txBox="1"/>
          <p:nvPr/>
        </p:nvSpPr>
        <p:spPr>
          <a:xfrm>
            <a:off x="2498725" y="381000"/>
            <a:ext cx="3862500" cy="210300"/>
          </a:xfrm>
          <a:prstGeom prst="rect">
            <a:avLst/>
          </a:prstGeom>
          <a:solidFill>
            <a:schemeClr val="folHlink"/>
          </a:solidFill>
          <a:ln cap="flat" cmpd="sng" w="9525">
            <a:solidFill>
              <a:schemeClr val="lt2"/>
            </a:solidFill>
            <a:prstDash val="solid"/>
            <a:miter lim="8000"/>
            <a:headEnd len="sm" w="sm" type="none"/>
            <a:tailEnd len="sm" w="sm" type="none"/>
          </a:ln>
        </p:spPr>
        <p:txBody>
          <a:bodyPr anchorCtr="0" anchor="t" bIns="12700" lIns="25400" spcFirstLastPara="1" rIns="25400" wrap="square" tIns="12700">
            <a:spAutoFit/>
          </a:bodyPr>
          <a:lstStyle/>
          <a:p>
            <a:pPr indent="0" lvl="0" marL="0" marR="0" rtl="0" algn="l">
              <a:spcBef>
                <a:spcPts val="0"/>
              </a:spcBef>
              <a:spcAft>
                <a:spcPts val="0"/>
              </a:spcAft>
              <a:buClr>
                <a:schemeClr val="dk1"/>
              </a:buClr>
              <a:buSzPts val="1200"/>
              <a:buFont typeface="Noto Sans Symbols"/>
              <a:buNone/>
            </a:pPr>
            <a:r>
              <a:rPr i="1" lang="en-US" sz="1200">
                <a:solidFill>
                  <a:schemeClr val="dk1"/>
                </a:solidFill>
              </a:rPr>
              <a:t>PEX</a:t>
            </a:r>
            <a:r>
              <a:rPr i="1" lang="en-US" sz="1200">
                <a:solidFill>
                  <a:schemeClr val="dk1"/>
                </a:solidFill>
                <a:latin typeface="Arial"/>
                <a:ea typeface="Arial"/>
                <a:cs typeface="Arial"/>
                <a:sym typeface="Arial"/>
              </a:rPr>
              <a:t> und PDS/PG: Kurzantwort</a:t>
            </a:r>
            <a:endParaRPr/>
          </a:p>
        </p:txBody>
      </p:sp>
      <p:sp>
        <p:nvSpPr>
          <p:cNvPr id="2381" name="Google Shape;2381;p198"/>
          <p:cNvSpPr txBox="1"/>
          <p:nvPr>
            <p:ph idx="12" type="sldNum"/>
          </p:nvPr>
        </p:nvSpPr>
        <p:spPr>
          <a:xfrm>
            <a:off x="6553200" y="624840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2382" name="Google Shape;2382;p198"/>
          <p:cNvSpPr txBox="1"/>
          <p:nvPr/>
        </p:nvSpPr>
        <p:spPr>
          <a:xfrm>
            <a:off x="820150" y="2300025"/>
            <a:ext cx="6037200" cy="579900"/>
          </a:xfrm>
          <a:prstGeom prst="rect">
            <a:avLst/>
          </a:prstGeom>
          <a:noFill/>
          <a:ln>
            <a:noFill/>
          </a:ln>
        </p:spPr>
        <p:txBody>
          <a:bodyPr anchorCtr="0" anchor="t" bIns="12700" lIns="25400" spcFirstLastPara="1" rIns="25400" wrap="square" tIns="12700">
            <a:spAutoFit/>
          </a:bodyPr>
          <a:lstStyle/>
          <a:p>
            <a:pPr indent="0" lvl="0" marL="0" marR="0" rtl="0" algn="l">
              <a:spcBef>
                <a:spcPts val="0"/>
              </a:spcBef>
              <a:spcAft>
                <a:spcPts val="0"/>
              </a:spcAft>
              <a:buClr>
                <a:srgbClr val="0000FF"/>
              </a:buClr>
              <a:buSzPts val="1200"/>
              <a:buFont typeface="Noto Sans Symbols"/>
              <a:buNone/>
            </a:pPr>
            <a:r>
              <a:rPr i="1" lang="en-US" sz="1200">
                <a:solidFill>
                  <a:srgbClr val="0000FF"/>
                </a:solidFill>
                <a:latin typeface="Arial"/>
                <a:ea typeface="Arial"/>
                <a:cs typeface="Arial"/>
                <a:sym typeface="Arial"/>
              </a:rPr>
              <a:t>Liegt das daran, dass der Augeninnendruck bei </a:t>
            </a:r>
            <a:r>
              <a:rPr i="1" lang="en-US" sz="1200">
                <a:solidFill>
                  <a:srgbClr val="0000FF"/>
                </a:solidFill>
              </a:rPr>
              <a:t>PEX</a:t>
            </a:r>
            <a:r>
              <a:rPr i="1" lang="en-US" sz="1200">
                <a:solidFill>
                  <a:srgbClr val="0000FF"/>
                </a:solidFill>
                <a:latin typeface="Arial"/>
                <a:ea typeface="Arial"/>
                <a:cs typeface="Arial"/>
                <a:sym typeface="Arial"/>
              </a:rPr>
              <a:t> tendenziell höher ist?</a:t>
            </a:r>
            <a:endParaRPr/>
          </a:p>
          <a:p>
            <a:pPr indent="0" lvl="0" marL="0" marR="0" rtl="0" algn="l">
              <a:spcBef>
                <a:spcPts val="0"/>
              </a:spcBef>
              <a:spcAft>
                <a:spcPts val="0"/>
              </a:spcAft>
              <a:buClr>
                <a:srgbClr val="0000FF"/>
              </a:buClr>
              <a:buSzPts val="1200"/>
              <a:buFont typeface="Noto Sans Symbols"/>
              <a:buNone/>
            </a:pPr>
            <a:r>
              <a:rPr lang="en-US" sz="1200">
                <a:solidFill>
                  <a:srgbClr val="0000FF"/>
                </a:solidFill>
                <a:latin typeface="Arial"/>
                <a:ea typeface="Arial"/>
                <a:cs typeface="Arial"/>
                <a:sym typeface="Arial"/>
              </a:rPr>
              <a:t>Nein – bei </a:t>
            </a:r>
            <a:r>
              <a:rPr lang="en-US" sz="1200">
                <a:solidFill>
                  <a:srgbClr val="0000FF"/>
                </a:solidFill>
              </a:rPr>
              <a:t>PEX</a:t>
            </a:r>
            <a:r>
              <a:rPr lang="en-US" sz="1200">
                <a:solidFill>
                  <a:srgbClr val="0000FF"/>
                </a:solidFill>
                <a:latin typeface="Arial"/>
                <a:ea typeface="Arial"/>
                <a:cs typeface="Arial"/>
                <a:sym typeface="Arial"/>
              </a:rPr>
              <a:t> besteht </a:t>
            </a:r>
            <a:r>
              <a:rPr b="1" lang="en-US" sz="1200">
                <a:solidFill>
                  <a:srgbClr val="0000FF"/>
                </a:solidFill>
                <a:latin typeface="Arial"/>
                <a:ea typeface="Arial"/>
                <a:cs typeface="Arial"/>
                <a:sym typeface="Arial"/>
              </a:rPr>
              <a:t>selbst bei gleichem Augeninnendruck </a:t>
            </a:r>
            <a:r>
              <a:rPr lang="en-US" sz="1200">
                <a:solidFill>
                  <a:srgbClr val="0000FF"/>
                </a:solidFill>
                <a:latin typeface="Arial"/>
                <a:ea typeface="Arial"/>
                <a:cs typeface="Arial"/>
                <a:sym typeface="Arial"/>
              </a:rPr>
              <a:t>ein höheres Risiko für ein Fortschreiten der Erkrankung.</a:t>
            </a:r>
            <a:endParaRPr/>
          </a:p>
        </p:txBody>
      </p:sp>
      <p:sp>
        <p:nvSpPr>
          <p:cNvPr id="2383" name="Google Shape;2383;p198"/>
          <p:cNvSpPr/>
          <p:nvPr/>
        </p:nvSpPr>
        <p:spPr>
          <a:xfrm>
            <a:off x="1143000" y="1602200"/>
            <a:ext cx="3429000" cy="609600"/>
          </a:xfrm>
          <a:prstGeom prst="ellipse">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Tree>
  </p:cSld>
  <p:clrMapOvr>
    <a:masterClrMapping/>
  </p:clrMapOvr>
</p:sld>
</file>

<file path=ppt/slides/slide19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87" name="Shape 2387"/>
        <p:cNvGrpSpPr/>
        <p:nvPr/>
      </p:nvGrpSpPr>
      <p:grpSpPr>
        <a:xfrm>
          <a:off x="0" y="0"/>
          <a:ext cx="0" cy="0"/>
          <a:chOff x="0" y="0"/>
          <a:chExt cx="0" cy="0"/>
        </a:xfrm>
      </p:grpSpPr>
      <p:sp>
        <p:nvSpPr>
          <p:cNvPr id="2388" name="Google Shape;2388;p199"/>
          <p:cNvSpPr/>
          <p:nvPr/>
        </p:nvSpPr>
        <p:spPr>
          <a:xfrm>
            <a:off x="7620000" y="990600"/>
            <a:ext cx="1524000" cy="838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chemeClr val="dk1"/>
              </a:buClr>
              <a:buSzPts val="1800"/>
              <a:buFont typeface="Noto Sans Symbols"/>
              <a:buNone/>
            </a:pPr>
            <a:r>
              <a:t/>
            </a:r>
            <a:endParaRPr sz="1800">
              <a:solidFill>
                <a:schemeClr val="dk1"/>
              </a:solidFill>
              <a:latin typeface="Arial"/>
              <a:ea typeface="Arial"/>
              <a:cs typeface="Arial"/>
              <a:sym typeface="Arial"/>
            </a:endParaRPr>
          </a:p>
        </p:txBody>
      </p:sp>
      <p:sp>
        <p:nvSpPr>
          <p:cNvPr id="2389" name="Google Shape;2389;p199"/>
          <p:cNvSpPr txBox="1"/>
          <p:nvPr>
            <p:ph type="title"/>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rtl="0" algn="l">
              <a:spcBef>
                <a:spcPts val="0"/>
              </a:spcBef>
              <a:spcAft>
                <a:spcPts val="0"/>
              </a:spcAft>
              <a:buNone/>
            </a:pPr>
            <a:r>
              <a:rPr lang="en-US" sz="1800"/>
              <a:t>F</a:t>
            </a:r>
            <a:endParaRPr/>
          </a:p>
        </p:txBody>
      </p:sp>
      <p:sp>
        <p:nvSpPr>
          <p:cNvPr id="2390" name="Google Shape;2390;p199"/>
          <p:cNvSpPr txBox="1"/>
          <p:nvPr>
            <p:ph idx="1" type="body"/>
          </p:nvPr>
        </p:nvSpPr>
        <p:spPr>
          <a:xfrm>
            <a:off x="457200" y="1139825"/>
            <a:ext cx="8610600" cy="5413375"/>
          </a:xfrm>
          <a:prstGeom prst="rect">
            <a:avLst/>
          </a:prstGeom>
          <a:noFill/>
          <a:ln>
            <a:noFill/>
          </a:ln>
        </p:spPr>
        <p:txBody>
          <a:bodyPr anchorCtr="0" anchor="t" bIns="12700" lIns="25400" spcFirstLastPara="1" rIns="25400" wrap="square" tIns="12700">
            <a:noAutofit/>
          </a:bodyPr>
          <a:lstStyle/>
          <a:p>
            <a:pPr indent="-342900" lvl="0" marL="342900" rtl="0" algn="l">
              <a:spcBef>
                <a:spcPts val="0"/>
              </a:spcBef>
              <a:spcAft>
                <a:spcPts val="0"/>
              </a:spcAft>
              <a:buSzPts val="840"/>
              <a:buChar char="●"/>
            </a:pPr>
            <a:r>
              <a:rPr lang="en-US" sz="1200"/>
              <a:t>Welchen Rang</a:t>
            </a:r>
            <a:r>
              <a:rPr lang="en-US" sz="1200"/>
              <a:t> nimmt das </a:t>
            </a:r>
            <a:r>
              <a:rPr lang="en-US" sz="1200"/>
              <a:t>PEX</a:t>
            </a:r>
            <a:r>
              <a:rPr lang="en-US" sz="1200"/>
              <a:t> unter den Ursachen des sekundären Offenwinkelglaukoms ein?</a:t>
            </a:r>
            <a:r>
              <a:rPr lang="en-US" sz="1200"/>
              <a:t>Nr</a:t>
            </a:r>
            <a:r>
              <a:rPr lang="en-US" sz="1200">
                <a:solidFill>
                  <a:srgbClr val="0000FF"/>
                </a:solidFill>
              </a:rPr>
              <a:t>. 1</a:t>
            </a:r>
            <a:endParaRPr/>
          </a:p>
          <a:p>
            <a:pPr indent="-342900" lvl="0" marL="342900" rtl="0" algn="l">
              <a:spcBef>
                <a:spcPts val="240"/>
              </a:spcBef>
              <a:spcAft>
                <a:spcPts val="0"/>
              </a:spcAft>
              <a:buSzPts val="840"/>
              <a:buChar char="●"/>
            </a:pPr>
            <a:r>
              <a:rPr lang="en-US" sz="1200"/>
              <a:t>Welche ethnische Gruppe weist die höchste Prävalenz von </a:t>
            </a:r>
            <a:r>
              <a:rPr lang="en-US" sz="1200"/>
              <a:t>PEX</a:t>
            </a:r>
            <a:r>
              <a:rPr lang="en-US" sz="1200"/>
              <a:t> auf? </a:t>
            </a:r>
            <a:r>
              <a:rPr i="1" lang="en-US" sz="1200">
                <a:solidFill>
                  <a:srgbClr val="0000FF"/>
                </a:solidFill>
              </a:rPr>
              <a:t>Skandinavier</a:t>
            </a:r>
            <a:endParaRPr/>
          </a:p>
          <a:p>
            <a:pPr indent="-342900" lvl="0" marL="342900" rtl="0" algn="l">
              <a:spcBef>
                <a:spcPts val="240"/>
              </a:spcBef>
              <a:spcAft>
                <a:spcPts val="0"/>
              </a:spcAft>
              <a:buSzPts val="840"/>
              <a:buChar char="●"/>
            </a:pPr>
            <a:r>
              <a:rPr lang="en-US" sz="1200"/>
              <a:t>Sprechen </a:t>
            </a:r>
            <a:r>
              <a:rPr lang="en-US" sz="1200"/>
              <a:t>PEX</a:t>
            </a:r>
            <a:r>
              <a:rPr lang="en-US" sz="1200"/>
              <a:t> und </a:t>
            </a:r>
            <a:r>
              <a:rPr lang="en-US" sz="1200"/>
              <a:t>PDG </a:t>
            </a:r>
            <a:r>
              <a:rPr lang="en-US" sz="1200"/>
              <a:t>auf eine LT an? </a:t>
            </a:r>
            <a:r>
              <a:rPr i="1" lang="en-US" sz="1200">
                <a:solidFill>
                  <a:srgbClr val="0000FF"/>
                </a:solidFill>
              </a:rPr>
              <a:t>Ja, aber das Ansprechen ist nur von kurzer Dauer.</a:t>
            </a:r>
            <a:endParaRPr/>
          </a:p>
          <a:p>
            <a:pPr indent="-342900" lvl="0" marL="342900" rtl="0" algn="l">
              <a:spcBef>
                <a:spcPts val="240"/>
              </a:spcBef>
              <a:spcAft>
                <a:spcPts val="0"/>
              </a:spcAft>
              <a:buSzPts val="840"/>
              <a:buChar char="●"/>
            </a:pPr>
            <a:r>
              <a:rPr lang="en-US" sz="1200"/>
              <a:t>Was hat eine bessere Prognose: POWG oder </a:t>
            </a:r>
            <a:r>
              <a:rPr lang="en-US" sz="1200"/>
              <a:t>PEX</a:t>
            </a:r>
            <a:r>
              <a:rPr lang="en-US" sz="1200"/>
              <a:t>? </a:t>
            </a:r>
            <a:r>
              <a:rPr i="1" lang="en-US" sz="1200">
                <a:solidFill>
                  <a:srgbClr val="0000FF"/>
                </a:solidFill>
              </a:rPr>
              <a:t>POWG</a:t>
            </a:r>
            <a:endParaRPr/>
          </a:p>
          <a:p>
            <a:pPr indent="-342900" lvl="0" marL="342900" rtl="0" algn="l">
              <a:spcBef>
                <a:spcPts val="240"/>
              </a:spcBef>
              <a:spcAft>
                <a:spcPts val="0"/>
              </a:spcAft>
              <a:buSzPts val="840"/>
              <a:buChar char="●"/>
            </a:pPr>
            <a:r>
              <a:rPr lang="en-US" sz="1200"/>
              <a:t>Hat die CE einen positiven Einfluss auf das </a:t>
            </a:r>
            <a:r>
              <a:rPr lang="en-US" sz="1200"/>
              <a:t>PEX</a:t>
            </a:r>
            <a:r>
              <a:rPr lang="en-US" sz="1200"/>
              <a:t>? </a:t>
            </a:r>
            <a:endParaRPr/>
          </a:p>
        </p:txBody>
      </p:sp>
      <p:sp>
        <p:nvSpPr>
          <p:cNvPr id="2391" name="Google Shape;2391;p199"/>
          <p:cNvSpPr txBox="1"/>
          <p:nvPr/>
        </p:nvSpPr>
        <p:spPr>
          <a:xfrm>
            <a:off x="2498725" y="381000"/>
            <a:ext cx="3862500" cy="210300"/>
          </a:xfrm>
          <a:prstGeom prst="rect">
            <a:avLst/>
          </a:prstGeom>
          <a:solidFill>
            <a:schemeClr val="folHlink"/>
          </a:solidFill>
          <a:ln cap="flat" cmpd="sng" w="9525">
            <a:solidFill>
              <a:schemeClr val="lt2"/>
            </a:solidFill>
            <a:prstDash val="solid"/>
            <a:miter lim="8000"/>
            <a:headEnd len="sm" w="sm" type="none"/>
            <a:tailEnd len="sm" w="sm" type="none"/>
          </a:ln>
        </p:spPr>
        <p:txBody>
          <a:bodyPr anchorCtr="0" anchor="t" bIns="12700" lIns="25400" spcFirstLastPara="1" rIns="25400" wrap="square" tIns="12700">
            <a:spAutoFit/>
          </a:bodyPr>
          <a:lstStyle/>
          <a:p>
            <a:pPr indent="0" lvl="0" marL="0" marR="0" rtl="0" algn="l">
              <a:spcBef>
                <a:spcPts val="0"/>
              </a:spcBef>
              <a:spcAft>
                <a:spcPts val="0"/>
              </a:spcAft>
              <a:buClr>
                <a:schemeClr val="dk1"/>
              </a:buClr>
              <a:buSzPts val="1200"/>
              <a:buFont typeface="Noto Sans Symbols"/>
              <a:buNone/>
            </a:pPr>
            <a:r>
              <a:rPr i="1" lang="en-US" sz="1200">
                <a:solidFill>
                  <a:schemeClr val="dk1"/>
                </a:solidFill>
              </a:rPr>
              <a:t>PEX</a:t>
            </a:r>
            <a:r>
              <a:rPr i="1" lang="en-US" sz="1200">
                <a:solidFill>
                  <a:schemeClr val="dk1"/>
                </a:solidFill>
                <a:latin typeface="Arial"/>
                <a:ea typeface="Arial"/>
                <a:cs typeface="Arial"/>
                <a:sym typeface="Arial"/>
              </a:rPr>
              <a:t> und PDS/PG: Kurze Antwort</a:t>
            </a:r>
            <a:endParaRPr/>
          </a:p>
        </p:txBody>
      </p:sp>
      <p:sp>
        <p:nvSpPr>
          <p:cNvPr id="2392" name="Google Shape;2392;p199"/>
          <p:cNvSpPr txBox="1"/>
          <p:nvPr>
            <p:ph idx="12" type="sldNum"/>
          </p:nvPr>
        </p:nvSpPr>
        <p:spPr>
          <a:xfrm>
            <a:off x="6553200" y="624840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sp>
        <p:nvSpPr>
          <p:cNvPr id="168" name="Google Shape;168;p2"/>
          <p:cNvSpPr txBox="1"/>
          <p:nvPr>
            <p:ph idx="12" type="sldNum"/>
          </p:nvPr>
        </p:nvSpPr>
        <p:spPr>
          <a:xfrm>
            <a:off x="7010400" y="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169" name="Google Shape;169;p2"/>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A</a:t>
            </a:r>
            <a:endParaRPr/>
          </a:p>
        </p:txBody>
      </p:sp>
      <p:sp>
        <p:nvSpPr>
          <p:cNvPr id="170" name="Google Shape;170;p2"/>
          <p:cNvSpPr txBox="1"/>
          <p:nvPr/>
        </p:nvSpPr>
        <p:spPr>
          <a:xfrm>
            <a:off x="2082828" y="1951672"/>
            <a:ext cx="4978200" cy="949200"/>
          </a:xfrm>
          <a:prstGeom prst="rect">
            <a:avLst/>
          </a:prstGeom>
          <a:no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i="1" lang="en-US" sz="1200">
                <a:solidFill>
                  <a:schemeClr val="dk1"/>
                </a:solidFill>
                <a:latin typeface="Arial"/>
                <a:ea typeface="Arial"/>
                <a:cs typeface="Arial"/>
                <a:sym typeface="Arial"/>
              </a:rPr>
              <a:t>Was bedeuten die folgenden Begriffe im Zusammenhang mit der Ausbildung zum Augenarzt?</a:t>
            </a:r>
            <a:endParaRPr/>
          </a:p>
          <a:p>
            <a:pPr indent="0" lvl="0" marL="0" marR="0" rtl="0" algn="l">
              <a:spcBef>
                <a:spcPts val="0"/>
              </a:spcBef>
              <a:spcAft>
                <a:spcPts val="0"/>
              </a:spcAft>
              <a:buNone/>
            </a:pPr>
            <a:r>
              <a:rPr i="1" lang="en-US" sz="1200">
                <a:solidFill>
                  <a:schemeClr val="dk1"/>
                </a:solidFill>
              </a:rPr>
              <a:t>PEX</a:t>
            </a:r>
            <a:r>
              <a:rPr lang="en-US" sz="1200">
                <a:solidFill>
                  <a:schemeClr val="dk1"/>
                </a:solidFill>
                <a:latin typeface="Arial"/>
                <a:ea typeface="Arial"/>
                <a:cs typeface="Arial"/>
                <a:sym typeface="Arial"/>
              </a:rPr>
              <a:t>: Pseudoexfoliationssyndrom</a:t>
            </a:r>
            <a:endParaRPr/>
          </a:p>
          <a:p>
            <a:pPr indent="0" lvl="0" marL="0" marR="0" rtl="0" algn="l">
              <a:spcBef>
                <a:spcPts val="0"/>
              </a:spcBef>
              <a:spcAft>
                <a:spcPts val="0"/>
              </a:spcAft>
              <a:buNone/>
            </a:pPr>
            <a:r>
              <a:rPr i="1" lang="en-US" sz="1200">
                <a:solidFill>
                  <a:schemeClr val="dk1"/>
                </a:solidFill>
                <a:latin typeface="Arial"/>
                <a:ea typeface="Arial"/>
                <a:cs typeface="Arial"/>
                <a:sym typeface="Arial"/>
              </a:rPr>
              <a:t>PDS</a:t>
            </a:r>
            <a:r>
              <a:rPr lang="en-US" sz="1200">
                <a:solidFill>
                  <a:schemeClr val="dk1"/>
                </a:solidFill>
                <a:latin typeface="Arial"/>
                <a:ea typeface="Arial"/>
                <a:cs typeface="Arial"/>
                <a:sym typeface="Arial"/>
              </a:rPr>
              <a:t>: Pigmentdispersionssyndrom</a:t>
            </a:r>
            <a:endParaRPr/>
          </a:p>
          <a:p>
            <a:pPr indent="0" lvl="0" marL="0" marR="0" rtl="0" algn="l">
              <a:spcBef>
                <a:spcPts val="0"/>
              </a:spcBef>
              <a:spcAft>
                <a:spcPts val="0"/>
              </a:spcAft>
              <a:buNone/>
            </a:pPr>
            <a:r>
              <a:rPr i="1" lang="en-US" sz="1200">
                <a:solidFill>
                  <a:schemeClr val="dk1"/>
                </a:solidFill>
                <a:latin typeface="Arial"/>
                <a:ea typeface="Arial"/>
                <a:cs typeface="Arial"/>
                <a:sym typeface="Arial"/>
                <a:extLst>
                  <a:ext uri="http://customooxmlschemas.google.com/">
                    <go:slidesCustomData xmlns:go="http://customooxmlschemas.google.com/" textRoundtripDataId="1"/>
                  </a:ext>
                </a:extLst>
              </a:rPr>
              <a:t>PDG</a:t>
            </a:r>
            <a:r>
              <a:rPr lang="en-US" sz="1200">
                <a:solidFill>
                  <a:schemeClr val="dk1"/>
                </a:solidFill>
                <a:latin typeface="Arial"/>
                <a:ea typeface="Arial"/>
                <a:cs typeface="Arial"/>
                <a:sym typeface="Arial"/>
              </a:rPr>
              <a:t>: </a:t>
            </a:r>
            <a:r>
              <a:rPr lang="en-US" sz="1200">
                <a:solidFill>
                  <a:schemeClr val="dk1"/>
                </a:solidFill>
              </a:rPr>
              <a:t>Pigmentdispersionsglaukom</a:t>
            </a:r>
            <a:endParaRPr/>
          </a:p>
        </p:txBody>
      </p:sp>
      <p:sp>
        <p:nvSpPr>
          <p:cNvPr id="171" name="Google Shape;171;p2"/>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a:t>
            </a:r>
            <a:r>
              <a:rPr b="1" lang="en-US" sz="1200">
                <a:solidFill>
                  <a:srgbClr val="FFFF84"/>
                </a:solidFill>
                <a:latin typeface="Arial"/>
                <a:ea typeface="Arial"/>
                <a:cs typeface="Arial"/>
                <a:sym typeface="Arial"/>
              </a:rPr>
              <a:t>: FITB</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7" name="Shape 357"/>
        <p:cNvGrpSpPr/>
        <p:nvPr/>
      </p:nvGrpSpPr>
      <p:grpSpPr>
        <a:xfrm>
          <a:off x="0" y="0"/>
          <a:ext cx="0" cy="0"/>
          <a:chOff x="0" y="0"/>
          <a:chExt cx="0" cy="0"/>
        </a:xfrm>
      </p:grpSpPr>
      <p:graphicFrame>
        <p:nvGraphicFramePr>
          <p:cNvPr id="358" name="Google Shape;358;p20"/>
          <p:cNvGraphicFramePr/>
          <p:nvPr/>
        </p:nvGraphicFramePr>
        <p:xfrm>
          <a:off x="457200" y="1676400"/>
          <a:ext cx="3000000" cy="3000000"/>
        </p:xfrm>
        <a:graphic>
          <a:graphicData uri="http://schemas.openxmlformats.org/drawingml/2006/table">
            <a:tbl>
              <a:tblPr>
                <a:noFill/>
                <a:tableStyleId>{02B07537-624C-4EAD-A9AA-E5A35CE8A65F}</a:tableStyleId>
              </a:tblPr>
              <a:tblGrid>
                <a:gridCol w="2743200"/>
                <a:gridCol w="2743200"/>
                <a:gridCol w="2743200"/>
              </a:tblGrid>
              <a:tr h="406400">
                <a:tc>
                  <a:txBody>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BFBFBF"/>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1"/>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lang="en-US" sz="1200">
                          <a:solidFill>
                            <a:schemeClr val="dk1"/>
                          </a:solidFill>
                        </a:rPr>
                        <a:t>PEX</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PDS/PG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Alter</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 &lt; 50 J, meist  &gt; 70 J</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20er – 40er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Geschlechtspräferenz</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F &gt; 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M &gt; F</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i="1" lang="en-US" sz="1200">
                          <a:solidFill>
                            <a:schemeClr val="dk1"/>
                          </a:solidFill>
                        </a:rPr>
                        <a:t>Kammerwinkelstatus</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Enger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Weit geöffnet</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762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r>
            </a:tbl>
          </a:graphicData>
        </a:graphic>
      </p:graphicFrame>
      <p:sp>
        <p:nvSpPr>
          <p:cNvPr id="359" name="Google Shape;359;p20"/>
          <p:cNvSpPr txBox="1"/>
          <p:nvPr>
            <p:ph idx="12" type="sldNum"/>
          </p:nvPr>
        </p:nvSpPr>
        <p:spPr>
          <a:xfrm>
            <a:off x="7010400" y="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360" name="Google Shape;360;p20"/>
          <p:cNvSpPr txBox="1"/>
          <p:nvPr/>
        </p:nvSpPr>
        <p:spPr>
          <a:xfrm>
            <a:off x="457200" y="3124200"/>
            <a:ext cx="5791200" cy="1349400"/>
          </a:xfrm>
          <a:prstGeom prst="rect">
            <a:avLst/>
          </a:prstGeom>
          <a:solidFill>
            <a:srgbClr val="C8C860"/>
          </a:solidFill>
          <a:ln>
            <a:noFill/>
          </a:ln>
        </p:spPr>
        <p:txBody>
          <a:bodyPr anchorCtr="0" anchor="t" bIns="12700" lIns="25400" spcFirstLastPara="1" rIns="25400" wrap="square" tIns="12700">
            <a:spAutoFit/>
          </a:bodyPr>
          <a:lstStyle/>
          <a:p>
            <a:pPr indent="0" lvl="0" marL="0" marR="0" rtl="0" algn="l">
              <a:spcBef>
                <a:spcPts val="0"/>
              </a:spcBef>
              <a:spcAft>
                <a:spcPts val="0"/>
              </a:spcAft>
              <a:buClr>
                <a:srgbClr val="7F7F7F"/>
              </a:buClr>
              <a:buSzPts val="1200"/>
              <a:buFont typeface="Noto Sans Symbols"/>
              <a:buNone/>
            </a:pPr>
            <a:r>
              <a:rPr i="1" lang="en-US" sz="1200">
                <a:solidFill>
                  <a:srgbClr val="7F7F7F"/>
                </a:solidFill>
                <a:latin typeface="Arial"/>
                <a:ea typeface="Arial"/>
                <a:cs typeface="Arial"/>
                <a:sym typeface="Arial"/>
              </a:rPr>
              <a:t>Warum ist der Winkel bei </a:t>
            </a:r>
            <a:r>
              <a:rPr i="1" lang="en-US" sz="1200">
                <a:solidFill>
                  <a:srgbClr val="7F7F7F"/>
                </a:solidFill>
              </a:rPr>
              <a:t>PEX</a:t>
            </a:r>
            <a:r>
              <a:rPr i="1" lang="en-US" sz="1200">
                <a:solidFill>
                  <a:srgbClr val="7F7F7F"/>
                </a:solidFill>
                <a:latin typeface="Arial"/>
                <a:ea typeface="Arial"/>
                <a:cs typeface="Arial"/>
                <a:sym typeface="Arial"/>
              </a:rPr>
              <a:t> verengt?</a:t>
            </a:r>
            <a:endParaRPr/>
          </a:p>
          <a:p>
            <a:pPr indent="0" lvl="0" marL="0" marR="0" rtl="0" algn="l">
              <a:spcBef>
                <a:spcPts val="0"/>
              </a:spcBef>
              <a:spcAft>
                <a:spcPts val="0"/>
              </a:spcAft>
              <a:buClr>
                <a:srgbClr val="7F7F7F"/>
              </a:buClr>
              <a:buSzPts val="1200"/>
              <a:buFont typeface="Noto Sans Symbols"/>
              <a:buNone/>
            </a:pPr>
            <a:r>
              <a:rPr lang="en-US" sz="1200">
                <a:solidFill>
                  <a:srgbClr val="7F7F7F"/>
                </a:solidFill>
              </a:rPr>
              <a:t>Durch die geschwächten Zonulafasern kann sich das Linsen-Iris-Diaphragma nach vorne verlagern.</a:t>
            </a:r>
            <a:endParaRPr/>
          </a:p>
          <a:p>
            <a:pPr indent="0" lvl="0" marL="0" marR="0" rtl="0" algn="l">
              <a:spcBef>
                <a:spcPts val="0"/>
              </a:spcBef>
              <a:spcAft>
                <a:spcPts val="0"/>
              </a:spcAft>
              <a:buClr>
                <a:schemeClr val="dk1"/>
              </a:buClr>
              <a:buSzPts val="1400"/>
              <a:buFont typeface="Noto Sans Symbols"/>
              <a:buNone/>
            </a:pPr>
            <a:r>
              <a:t/>
            </a:r>
            <a:endParaRPr i="1" sz="1400">
              <a:solidFill>
                <a:srgbClr val="7F7F7F"/>
              </a:solidFill>
              <a:latin typeface="Arial"/>
              <a:ea typeface="Arial"/>
              <a:cs typeface="Arial"/>
              <a:sym typeface="Arial"/>
            </a:endParaRPr>
          </a:p>
          <a:p>
            <a:pPr indent="0" lvl="0" marL="0" marR="0" rtl="0" algn="l">
              <a:spcBef>
                <a:spcPts val="0"/>
              </a:spcBef>
              <a:spcAft>
                <a:spcPts val="0"/>
              </a:spcAft>
              <a:buClr>
                <a:srgbClr val="7F7F7F"/>
              </a:buClr>
              <a:buSzPts val="1200"/>
              <a:buFont typeface="Noto Sans Symbols"/>
              <a:buNone/>
            </a:pPr>
            <a:r>
              <a:rPr i="1" lang="en-US" sz="1200">
                <a:solidFill>
                  <a:srgbClr val="7F7F7F"/>
                </a:solidFill>
                <a:latin typeface="Arial"/>
                <a:ea typeface="Arial"/>
                <a:cs typeface="Arial"/>
                <a:sym typeface="Arial"/>
              </a:rPr>
              <a:t>Bedeutet dies, dass es sich um eine </a:t>
            </a:r>
            <a:r>
              <a:rPr i="1" lang="en-US" sz="1200">
                <a:solidFill>
                  <a:srgbClr val="7F7F7F"/>
                </a:solidFill>
              </a:rPr>
              <a:t>PEX</a:t>
            </a:r>
            <a:r>
              <a:rPr i="1" lang="en-US" sz="1200">
                <a:solidFill>
                  <a:srgbClr val="7F7F7F"/>
                </a:solidFill>
                <a:latin typeface="Arial"/>
                <a:ea typeface="Arial"/>
                <a:cs typeface="Arial"/>
                <a:sym typeface="Arial"/>
              </a:rPr>
              <a:t>-Form des Glaukoms handelt?</a:t>
            </a:r>
            <a:endParaRPr/>
          </a:p>
          <a:p>
            <a:pPr indent="0" lvl="0" marL="0" marR="0" rtl="0" algn="l">
              <a:spcBef>
                <a:spcPts val="0"/>
              </a:spcBef>
              <a:spcAft>
                <a:spcPts val="0"/>
              </a:spcAft>
              <a:buClr>
                <a:srgbClr val="7F7F7F"/>
              </a:buClr>
              <a:buSzPts val="1200"/>
              <a:buFont typeface="Noto Sans Symbols"/>
              <a:buNone/>
            </a:pPr>
            <a:r>
              <a:rPr lang="en-US" sz="1200">
                <a:solidFill>
                  <a:srgbClr val="7F7F7F"/>
                </a:solidFill>
                <a:latin typeface="Arial"/>
                <a:ea typeface="Arial"/>
                <a:cs typeface="Arial"/>
                <a:sym typeface="Arial"/>
              </a:rPr>
              <a:t>Trotz des charakteristischen verengten Winkels ist dies nicht der Fall – es handelt sich um ein Offenwinkelglaukom (</a:t>
            </a:r>
            <a:r>
              <a:rPr b="1" lang="en-US" sz="1200">
                <a:solidFill>
                  <a:srgbClr val="0000FF"/>
                </a:solidFill>
              </a:rPr>
              <a:t>OWG</a:t>
            </a:r>
            <a:r>
              <a:rPr lang="en-US" sz="1200">
                <a:solidFill>
                  <a:srgbClr val="7F7F7F"/>
                </a:solidFill>
                <a:latin typeface="Arial"/>
                <a:ea typeface="Arial"/>
                <a:cs typeface="Arial"/>
                <a:sym typeface="Arial"/>
              </a:rPr>
              <a:t>)</a:t>
            </a:r>
            <a:endParaRPr/>
          </a:p>
        </p:txBody>
      </p:sp>
      <p:sp>
        <p:nvSpPr>
          <p:cNvPr id="361" name="Google Shape;361;p20"/>
          <p:cNvSpPr/>
          <p:nvPr/>
        </p:nvSpPr>
        <p:spPr>
          <a:xfrm>
            <a:off x="3013875" y="2657850"/>
            <a:ext cx="1066800" cy="533400"/>
          </a:xfrm>
          <a:prstGeom prst="ellipse">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62" name="Google Shape;362;p20"/>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F</a:t>
            </a:r>
            <a:endParaRPr/>
          </a:p>
        </p:txBody>
      </p:sp>
      <p:sp>
        <p:nvSpPr>
          <p:cNvPr id="363" name="Google Shape;363;p20"/>
          <p:cNvSpPr txBox="1"/>
          <p:nvPr/>
        </p:nvSpPr>
        <p:spPr>
          <a:xfrm>
            <a:off x="1918252" y="4046222"/>
            <a:ext cx="5430000" cy="13494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Clr>
                <a:srgbClr val="BFBFBF"/>
              </a:buClr>
              <a:buSzPts val="1200"/>
              <a:buFont typeface="Noto Sans Symbols"/>
              <a:buNone/>
            </a:pPr>
            <a:r>
              <a:rPr i="1" lang="en-US" sz="1200">
                <a:solidFill>
                  <a:srgbClr val="BFBFBF"/>
                </a:solidFill>
                <a:latin typeface="Arial"/>
                <a:ea typeface="Arial"/>
                <a:cs typeface="Arial"/>
                <a:sym typeface="Arial"/>
              </a:rPr>
              <a:t>Bedeutet dies also, dass </a:t>
            </a:r>
            <a:r>
              <a:rPr i="1" lang="en-US" sz="1200">
                <a:solidFill>
                  <a:srgbClr val="BFBFBF"/>
                </a:solidFill>
              </a:rPr>
              <a:t>PEX</a:t>
            </a:r>
            <a:r>
              <a:rPr i="1" lang="en-US" sz="1200">
                <a:solidFill>
                  <a:srgbClr val="BFBFBF"/>
                </a:solidFill>
                <a:latin typeface="Arial"/>
                <a:ea typeface="Arial"/>
                <a:cs typeface="Arial"/>
                <a:sym typeface="Arial"/>
              </a:rPr>
              <a:t> eine Form des </a:t>
            </a:r>
            <a:r>
              <a:rPr i="1" lang="en-US" sz="1200">
                <a:solidFill>
                  <a:srgbClr val="BFBFBF"/>
                </a:solidFill>
              </a:rPr>
              <a:t>POWG</a:t>
            </a:r>
            <a:r>
              <a:rPr i="1" lang="en-US" sz="1200">
                <a:solidFill>
                  <a:srgbClr val="BFBFBF"/>
                </a:solidFill>
                <a:latin typeface="Arial"/>
                <a:ea typeface="Arial"/>
                <a:cs typeface="Arial"/>
                <a:sym typeface="Arial"/>
              </a:rPr>
              <a:t> ist?</a:t>
            </a:r>
            <a:endParaRPr/>
          </a:p>
          <a:p>
            <a:pPr indent="0" lvl="0" marL="0" marR="0" rtl="0" algn="l">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Es gibt keine „Form des </a:t>
            </a:r>
            <a:r>
              <a:rPr lang="en-US" sz="1200">
                <a:solidFill>
                  <a:srgbClr val="BFBFBF"/>
                </a:solidFill>
              </a:rPr>
              <a:t>POWG</a:t>
            </a:r>
            <a:r>
              <a:rPr lang="en-US" sz="1200">
                <a:solidFill>
                  <a:srgbClr val="BFBFBF"/>
                </a:solidFill>
                <a:latin typeface="Arial"/>
                <a:ea typeface="Arial"/>
                <a:cs typeface="Arial"/>
                <a:sym typeface="Arial"/>
              </a:rPr>
              <a:t>“. Ein Glaukom ist genau dann ein </a:t>
            </a:r>
            <a:r>
              <a:rPr lang="en-US" sz="1200">
                <a:solidFill>
                  <a:srgbClr val="BFBFBF"/>
                </a:solidFill>
              </a:rPr>
              <a:t>POWG</a:t>
            </a:r>
            <a:r>
              <a:rPr lang="en-US" sz="1200">
                <a:solidFill>
                  <a:srgbClr val="BFBFBF"/>
                </a:solidFill>
                <a:latin typeface="Arial"/>
                <a:ea typeface="Arial"/>
                <a:cs typeface="Arial"/>
                <a:sym typeface="Arial"/>
              </a:rPr>
              <a:t>, wenn 1) der Winkel offen ist (logisch) und 2) keine Begleiterkrankung vorliegt. Kurz gesagt: </a:t>
            </a:r>
            <a:r>
              <a:rPr lang="en-US" sz="1200">
                <a:solidFill>
                  <a:srgbClr val="BFBFBF"/>
                </a:solidFill>
              </a:rPr>
              <a:t>POWG</a:t>
            </a:r>
            <a:r>
              <a:rPr lang="en-US" sz="1200">
                <a:solidFill>
                  <a:srgbClr val="BFBFBF"/>
                </a:solidFill>
                <a:latin typeface="Arial"/>
                <a:ea typeface="Arial"/>
                <a:cs typeface="Arial"/>
                <a:sym typeface="Arial"/>
              </a:rPr>
              <a:t> ist eine </a:t>
            </a:r>
            <a:r>
              <a:rPr b="1" lang="en-US" sz="1200">
                <a:solidFill>
                  <a:srgbClr val="BFBFBF"/>
                </a:solidFill>
                <a:latin typeface="Arial"/>
                <a:ea typeface="Arial"/>
                <a:cs typeface="Arial"/>
                <a:sym typeface="Arial"/>
              </a:rPr>
              <a:t>Ausschlussdiagnose</a:t>
            </a:r>
            <a:r>
              <a:rPr lang="en-US" sz="1200">
                <a:solidFill>
                  <a:srgbClr val="BFBFBF"/>
                </a:solidFill>
                <a:latin typeface="Arial"/>
                <a:ea typeface="Arial"/>
                <a:cs typeface="Arial"/>
                <a:sym typeface="Arial"/>
              </a:rPr>
              <a:t>.</a:t>
            </a:r>
            <a:endParaRPr/>
          </a:p>
          <a:p>
            <a:pPr indent="0" lvl="0" marL="0" marR="0" rtl="0" algn="l">
              <a:spcBef>
                <a:spcPts val="0"/>
              </a:spcBef>
              <a:spcAft>
                <a:spcPts val="0"/>
              </a:spcAft>
              <a:buClr>
                <a:schemeClr val="dk1"/>
              </a:buClr>
              <a:buSzPts val="1400"/>
              <a:buFont typeface="Noto Sans Symbols"/>
              <a:buNone/>
            </a:pPr>
            <a:r>
              <a:t/>
            </a:r>
            <a:endParaRPr i="1" sz="1400">
              <a:solidFill>
                <a:srgbClr val="BFBFBF"/>
              </a:solidFill>
              <a:latin typeface="Arial"/>
              <a:ea typeface="Arial"/>
              <a:cs typeface="Arial"/>
              <a:sym typeface="Arial"/>
            </a:endParaRPr>
          </a:p>
          <a:p>
            <a:pPr indent="0" lvl="0" marL="0" marR="0" rtl="0" algn="l">
              <a:spcBef>
                <a:spcPts val="0"/>
              </a:spcBef>
              <a:spcAft>
                <a:spcPts val="0"/>
              </a:spcAft>
              <a:buClr>
                <a:srgbClr val="BFBFBF"/>
              </a:buClr>
              <a:buSzPts val="1200"/>
              <a:buFont typeface="Noto Sans Symbols"/>
              <a:buNone/>
            </a:pPr>
            <a:r>
              <a:rPr i="1" lang="en-US" sz="1200">
                <a:solidFill>
                  <a:srgbClr val="BFBFBF"/>
                </a:solidFill>
                <a:latin typeface="Arial"/>
                <a:ea typeface="Arial"/>
                <a:cs typeface="Arial"/>
                <a:sym typeface="Arial"/>
              </a:rPr>
              <a:t>Wenn </a:t>
            </a:r>
            <a:r>
              <a:rPr i="1" lang="en-US" sz="1200">
                <a:solidFill>
                  <a:srgbClr val="BFBFBF"/>
                </a:solidFill>
              </a:rPr>
              <a:t>PEX</a:t>
            </a:r>
            <a:r>
              <a:rPr i="1" lang="en-US" sz="1200">
                <a:solidFill>
                  <a:srgbClr val="BFBFBF"/>
                </a:solidFill>
                <a:latin typeface="Arial"/>
                <a:ea typeface="Arial"/>
                <a:cs typeface="Arial"/>
                <a:sym typeface="Arial"/>
              </a:rPr>
              <a:t> kein </a:t>
            </a:r>
            <a:r>
              <a:rPr i="1" lang="en-US" sz="1200">
                <a:solidFill>
                  <a:srgbClr val="BFBFBF"/>
                </a:solidFill>
              </a:rPr>
              <a:t>POWG</a:t>
            </a:r>
            <a:r>
              <a:rPr i="1" lang="en-US" sz="1200">
                <a:solidFill>
                  <a:srgbClr val="BFBFBF"/>
                </a:solidFill>
                <a:latin typeface="Arial"/>
                <a:ea typeface="Arial"/>
                <a:cs typeface="Arial"/>
                <a:sym typeface="Arial"/>
              </a:rPr>
              <a:t> ist, was ist es dann?</a:t>
            </a:r>
            <a:endParaRPr/>
          </a:p>
          <a:p>
            <a:pPr indent="0" lvl="0" marL="0" marR="0" rtl="0" algn="l">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Es ist </a:t>
            </a:r>
            <a:r>
              <a:rPr lang="en-US" sz="1200">
                <a:solidFill>
                  <a:srgbClr val="0000FF"/>
                </a:solidFill>
                <a:latin typeface="Arial"/>
                <a:ea typeface="Arial"/>
                <a:cs typeface="Arial"/>
                <a:sym typeface="Arial"/>
              </a:rPr>
              <a:t>eine Form des </a:t>
            </a:r>
            <a:r>
              <a:rPr b="1" lang="en-US" sz="1200">
                <a:solidFill>
                  <a:srgbClr val="0000FF"/>
                </a:solidFill>
                <a:latin typeface="Arial"/>
                <a:ea typeface="Arial"/>
                <a:cs typeface="Arial"/>
                <a:sym typeface="Arial"/>
              </a:rPr>
              <a:t>sekundären </a:t>
            </a:r>
            <a:r>
              <a:rPr lang="en-US" sz="1200">
                <a:solidFill>
                  <a:srgbClr val="0000FF"/>
                </a:solidFill>
              </a:rPr>
              <a:t>OWG</a:t>
            </a:r>
            <a:endParaRPr/>
          </a:p>
        </p:txBody>
      </p:sp>
      <p:sp>
        <p:nvSpPr>
          <p:cNvPr id="364" name="Google Shape;364;p20"/>
          <p:cNvSpPr txBox="1"/>
          <p:nvPr/>
        </p:nvSpPr>
        <p:spPr>
          <a:xfrm>
            <a:off x="4080670" y="4495800"/>
            <a:ext cx="4467000" cy="1564800"/>
          </a:xfrm>
          <a:prstGeom prst="rect">
            <a:avLst/>
          </a:prstGeom>
          <a:solidFill>
            <a:srgbClr val="99CCFF"/>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i="1" lang="en-US" sz="1200">
                <a:solidFill>
                  <a:schemeClr val="dk1"/>
                </a:solidFill>
                <a:latin typeface="Arial"/>
                <a:ea typeface="Arial"/>
                <a:cs typeface="Arial"/>
                <a:sym typeface="Arial"/>
              </a:rPr>
              <a:t>„Eine Form des sekundären </a:t>
            </a:r>
            <a:r>
              <a:rPr i="1" lang="en-US" sz="1200">
                <a:solidFill>
                  <a:schemeClr val="dk1"/>
                </a:solidFill>
              </a:rPr>
              <a:t>OWG</a:t>
            </a:r>
            <a:r>
              <a:rPr i="1" lang="en-US" sz="1200">
                <a:solidFill>
                  <a:schemeClr val="dk1"/>
                </a:solidFill>
                <a:latin typeface="Arial"/>
                <a:ea typeface="Arial"/>
                <a:cs typeface="Arial"/>
                <a:sym typeface="Arial"/>
              </a:rPr>
              <a:t>“ impliziert, dass es andere Formen gibt – ist das der Fall?</a:t>
            </a:r>
            <a:endParaRPr i="1" sz="1400">
              <a:solidFill>
                <a:srgbClr val="99CCFF"/>
              </a:solidFill>
              <a:latin typeface="Arial"/>
              <a:ea typeface="Arial"/>
              <a:cs typeface="Arial"/>
              <a:sym typeface="Arial"/>
            </a:endParaRPr>
          </a:p>
          <a:p>
            <a:pPr indent="0" lvl="0" marL="0" marR="0" rtl="0" algn="l">
              <a:spcBef>
                <a:spcPts val="0"/>
              </a:spcBef>
              <a:spcAft>
                <a:spcPts val="0"/>
              </a:spcAft>
              <a:buNone/>
            </a:pPr>
            <a:r>
              <a:rPr lang="en-US" sz="1200">
                <a:solidFill>
                  <a:srgbClr val="99CCFF"/>
                </a:solidFill>
                <a:latin typeface="Arial"/>
                <a:ea typeface="Arial"/>
                <a:cs typeface="Arial"/>
                <a:sym typeface="Arial"/>
              </a:rPr>
              <a:t>Das ist tatsächlich der Fall (die Folienreihe </a:t>
            </a:r>
            <a:r>
              <a:rPr i="1" lang="en-US" sz="1200">
                <a:solidFill>
                  <a:srgbClr val="99CCFF"/>
                </a:solidFill>
                <a:latin typeface="Arial"/>
                <a:ea typeface="Arial"/>
                <a:cs typeface="Arial"/>
                <a:sym typeface="Arial"/>
              </a:rPr>
              <a:t>G13 </a:t>
            </a:r>
            <a:r>
              <a:rPr lang="en-US" sz="1200">
                <a:solidFill>
                  <a:srgbClr val="99CCFF"/>
                </a:solidFill>
                <a:latin typeface="Arial"/>
                <a:ea typeface="Arial"/>
                <a:cs typeface="Arial"/>
                <a:sym typeface="Arial"/>
              </a:rPr>
              <a:t>befasst sich mit den sekundären </a:t>
            </a:r>
            <a:r>
              <a:rPr lang="en-US" sz="1200">
                <a:solidFill>
                  <a:srgbClr val="99CCFF"/>
                </a:solidFill>
              </a:rPr>
              <a:t>OWG</a:t>
            </a:r>
            <a:r>
              <a:rPr lang="en-US" sz="1200">
                <a:solidFill>
                  <a:srgbClr val="99CCFF"/>
                </a:solidFill>
                <a:latin typeface="Arial"/>
                <a:ea typeface="Arial"/>
                <a:cs typeface="Arial"/>
                <a:sym typeface="Arial"/>
              </a:rPr>
              <a:t>s)</a:t>
            </a:r>
            <a:endParaRPr/>
          </a:p>
          <a:p>
            <a:pPr indent="0" lvl="0" marL="0" marR="0" rtl="0" algn="l">
              <a:spcBef>
                <a:spcPts val="0"/>
              </a:spcBef>
              <a:spcAft>
                <a:spcPts val="0"/>
              </a:spcAft>
              <a:buNone/>
            </a:pPr>
            <a:r>
              <a:t/>
            </a:r>
            <a:endParaRPr sz="1400">
              <a:solidFill>
                <a:srgbClr val="99CCFF"/>
              </a:solidFill>
              <a:latin typeface="Arial"/>
              <a:ea typeface="Arial"/>
              <a:cs typeface="Arial"/>
              <a:sym typeface="Arial"/>
            </a:endParaRPr>
          </a:p>
          <a:p>
            <a:pPr indent="0" lvl="0" marL="0" marR="0" rtl="0" algn="l">
              <a:spcBef>
                <a:spcPts val="0"/>
              </a:spcBef>
              <a:spcAft>
                <a:spcPts val="0"/>
              </a:spcAft>
              <a:buNone/>
            </a:pPr>
            <a:r>
              <a:t/>
            </a:r>
            <a:endParaRPr i="1" sz="1400">
              <a:solidFill>
                <a:srgbClr val="99CCFF"/>
              </a:solidFill>
              <a:latin typeface="Arial"/>
              <a:ea typeface="Arial"/>
              <a:cs typeface="Arial"/>
              <a:sym typeface="Arial"/>
            </a:endParaRPr>
          </a:p>
          <a:p>
            <a:pPr indent="0" lvl="0" marL="0" marR="0" rtl="0" algn="l">
              <a:spcBef>
                <a:spcPts val="0"/>
              </a:spcBef>
              <a:spcAft>
                <a:spcPts val="0"/>
              </a:spcAft>
              <a:buNone/>
            </a:pPr>
            <a:r>
              <a:rPr i="1" lang="en-US" sz="1200">
                <a:solidFill>
                  <a:srgbClr val="99CCFF"/>
                </a:solidFill>
                <a:latin typeface="Arial"/>
                <a:ea typeface="Arial"/>
                <a:cs typeface="Arial"/>
                <a:sym typeface="Arial"/>
              </a:rPr>
              <a:t>Ist </a:t>
            </a:r>
            <a:r>
              <a:rPr i="1" lang="en-US" sz="1200">
                <a:solidFill>
                  <a:srgbClr val="99CCFF"/>
                </a:solidFill>
              </a:rPr>
              <a:t>PDG </a:t>
            </a:r>
            <a:r>
              <a:rPr i="1" lang="en-US" sz="1200">
                <a:solidFill>
                  <a:srgbClr val="99CCFF"/>
                </a:solidFill>
                <a:latin typeface="Arial"/>
                <a:ea typeface="Arial"/>
                <a:cs typeface="Arial"/>
                <a:sym typeface="Arial"/>
              </a:rPr>
              <a:t>eine der anderen Formen?</a:t>
            </a:r>
            <a:endParaRPr/>
          </a:p>
          <a:p>
            <a:pPr indent="0" lvl="0" marL="0" marR="0" rtl="0" algn="l">
              <a:spcBef>
                <a:spcPts val="0"/>
              </a:spcBef>
              <a:spcAft>
                <a:spcPts val="0"/>
              </a:spcAft>
              <a:buNone/>
            </a:pPr>
            <a:r>
              <a:rPr lang="en-US" sz="1200">
                <a:solidFill>
                  <a:srgbClr val="99CCFF"/>
                </a:solidFill>
                <a:latin typeface="Arial"/>
                <a:ea typeface="Arial"/>
                <a:cs typeface="Arial"/>
                <a:sym typeface="Arial"/>
              </a:rPr>
              <a:t>Das ist es in der Tat</a:t>
            </a:r>
            <a:endParaRPr/>
          </a:p>
        </p:txBody>
      </p:sp>
      <p:sp>
        <p:nvSpPr>
          <p:cNvPr id="365" name="Google Shape;365;p20"/>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 </a:t>
            </a:r>
            <a:r>
              <a:rPr b="1" lang="en-US" sz="1200">
                <a:solidFill>
                  <a:schemeClr val="dk1"/>
                </a:solidFill>
                <a:latin typeface="Arial"/>
                <a:ea typeface="Arial"/>
                <a:cs typeface="Arial"/>
                <a:sym typeface="Arial"/>
              </a:rPr>
              <a:t>FITB</a:t>
            </a:r>
            <a:endParaRPr/>
          </a:p>
        </p:txBody>
      </p:sp>
    </p:spTree>
  </p:cSld>
  <p:clrMapOvr>
    <a:masterClrMapping/>
  </p:clrMapOvr>
</p:sld>
</file>

<file path=ppt/slides/slide20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96" name="Shape 2396"/>
        <p:cNvGrpSpPr/>
        <p:nvPr/>
      </p:nvGrpSpPr>
      <p:grpSpPr>
        <a:xfrm>
          <a:off x="0" y="0"/>
          <a:ext cx="0" cy="0"/>
          <a:chOff x="0" y="0"/>
          <a:chExt cx="0" cy="0"/>
        </a:xfrm>
      </p:grpSpPr>
      <p:sp>
        <p:nvSpPr>
          <p:cNvPr id="2397" name="Google Shape;2397;p200"/>
          <p:cNvSpPr/>
          <p:nvPr/>
        </p:nvSpPr>
        <p:spPr>
          <a:xfrm>
            <a:off x="7620000" y="990600"/>
            <a:ext cx="1524000" cy="838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chemeClr val="dk1"/>
              </a:buClr>
              <a:buSzPts val="1800"/>
              <a:buFont typeface="Noto Sans Symbols"/>
              <a:buNone/>
            </a:pPr>
            <a:r>
              <a:t/>
            </a:r>
            <a:endParaRPr sz="1800">
              <a:solidFill>
                <a:schemeClr val="dk1"/>
              </a:solidFill>
              <a:latin typeface="Arial"/>
              <a:ea typeface="Arial"/>
              <a:cs typeface="Arial"/>
              <a:sym typeface="Arial"/>
            </a:endParaRPr>
          </a:p>
        </p:txBody>
      </p:sp>
      <p:sp>
        <p:nvSpPr>
          <p:cNvPr id="2398" name="Google Shape;2398;p200"/>
          <p:cNvSpPr txBox="1"/>
          <p:nvPr>
            <p:ph type="title"/>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rtl="0" algn="l">
              <a:spcBef>
                <a:spcPts val="0"/>
              </a:spcBef>
              <a:spcAft>
                <a:spcPts val="0"/>
              </a:spcAft>
              <a:buNone/>
            </a:pPr>
            <a:r>
              <a:rPr lang="en-US" sz="1800"/>
              <a:t>A</a:t>
            </a:r>
            <a:endParaRPr/>
          </a:p>
        </p:txBody>
      </p:sp>
      <p:sp>
        <p:nvSpPr>
          <p:cNvPr id="2399" name="Google Shape;2399;p200"/>
          <p:cNvSpPr txBox="1"/>
          <p:nvPr>
            <p:ph idx="1" type="body"/>
          </p:nvPr>
        </p:nvSpPr>
        <p:spPr>
          <a:xfrm>
            <a:off x="457200" y="1139825"/>
            <a:ext cx="8610600" cy="5413375"/>
          </a:xfrm>
          <a:prstGeom prst="rect">
            <a:avLst/>
          </a:prstGeom>
          <a:noFill/>
          <a:ln>
            <a:noFill/>
          </a:ln>
        </p:spPr>
        <p:txBody>
          <a:bodyPr anchorCtr="0" anchor="t" bIns="12700" lIns="25400" spcFirstLastPara="1" rIns="25400" wrap="square" tIns="12700">
            <a:noAutofit/>
          </a:bodyPr>
          <a:lstStyle/>
          <a:p>
            <a:pPr indent="-342900" lvl="0" marL="342900" rtl="0" algn="l">
              <a:spcBef>
                <a:spcPts val="0"/>
              </a:spcBef>
              <a:spcAft>
                <a:spcPts val="0"/>
              </a:spcAft>
              <a:buSzPts val="840"/>
              <a:buChar char="●"/>
            </a:pPr>
            <a:r>
              <a:rPr lang="en-US" sz="1200"/>
              <a:t>Welchen Rang</a:t>
            </a:r>
            <a:r>
              <a:rPr lang="en-US" sz="1200"/>
              <a:t> nimmt das </a:t>
            </a:r>
            <a:r>
              <a:rPr lang="en-US" sz="1200"/>
              <a:t>PEX</a:t>
            </a:r>
            <a:r>
              <a:rPr lang="en-US" sz="1200"/>
              <a:t> unter den Ursachen des sekundären Offenwinkelglaukoms ein?</a:t>
            </a:r>
            <a:r>
              <a:rPr lang="en-US" sz="1200"/>
              <a:t> Nr</a:t>
            </a:r>
            <a:r>
              <a:rPr lang="en-US" sz="1200">
                <a:solidFill>
                  <a:srgbClr val="0000FF"/>
                </a:solidFill>
              </a:rPr>
              <a:t>. 1</a:t>
            </a:r>
            <a:endParaRPr/>
          </a:p>
          <a:p>
            <a:pPr indent="-342900" lvl="0" marL="342900" rtl="0" algn="l">
              <a:spcBef>
                <a:spcPts val="240"/>
              </a:spcBef>
              <a:spcAft>
                <a:spcPts val="0"/>
              </a:spcAft>
              <a:buSzPts val="840"/>
              <a:buChar char="●"/>
            </a:pPr>
            <a:r>
              <a:rPr lang="en-US" sz="1200"/>
              <a:t>Welche ethnische Gruppe weist die höchste Prävalenz von </a:t>
            </a:r>
            <a:r>
              <a:rPr lang="en-US" sz="1200"/>
              <a:t>PEX</a:t>
            </a:r>
            <a:r>
              <a:rPr lang="en-US" sz="1200"/>
              <a:t> auf? </a:t>
            </a:r>
            <a:r>
              <a:rPr i="1" lang="en-US" sz="1200">
                <a:solidFill>
                  <a:srgbClr val="0000FF"/>
                </a:solidFill>
              </a:rPr>
              <a:t>Skandinavier</a:t>
            </a:r>
            <a:endParaRPr/>
          </a:p>
          <a:p>
            <a:pPr indent="-342900" lvl="0" marL="342900" rtl="0" algn="l">
              <a:spcBef>
                <a:spcPts val="240"/>
              </a:spcBef>
              <a:spcAft>
                <a:spcPts val="0"/>
              </a:spcAft>
              <a:buSzPts val="840"/>
              <a:buChar char="●"/>
            </a:pPr>
            <a:r>
              <a:rPr lang="en-US" sz="1200"/>
              <a:t>Sprechen </a:t>
            </a:r>
            <a:r>
              <a:rPr lang="en-US" sz="1200"/>
              <a:t>PEX</a:t>
            </a:r>
            <a:r>
              <a:rPr lang="en-US" sz="1200"/>
              <a:t> und </a:t>
            </a:r>
            <a:r>
              <a:rPr lang="en-US" sz="1200"/>
              <a:t>PDG </a:t>
            </a:r>
            <a:r>
              <a:rPr lang="en-US" sz="1200"/>
              <a:t>auf eine LT an? </a:t>
            </a:r>
            <a:r>
              <a:rPr i="1" lang="en-US" sz="1200">
                <a:solidFill>
                  <a:srgbClr val="0000FF"/>
                </a:solidFill>
              </a:rPr>
              <a:t>Ja, aber das Ansprechen ist nur von kurzer Dauer.</a:t>
            </a:r>
            <a:endParaRPr/>
          </a:p>
          <a:p>
            <a:pPr indent="-342900" lvl="0" marL="342900" rtl="0" algn="l">
              <a:spcBef>
                <a:spcPts val="240"/>
              </a:spcBef>
              <a:spcAft>
                <a:spcPts val="0"/>
              </a:spcAft>
              <a:buSzPts val="840"/>
              <a:buChar char="●"/>
            </a:pPr>
            <a:r>
              <a:rPr lang="en-US" sz="1200"/>
              <a:t>Was hat eine bessere Prognose: POWG oder </a:t>
            </a:r>
            <a:r>
              <a:rPr lang="en-US" sz="1200"/>
              <a:t>PEX</a:t>
            </a:r>
            <a:r>
              <a:rPr lang="en-US" sz="1200"/>
              <a:t>? </a:t>
            </a:r>
            <a:r>
              <a:rPr i="1" lang="en-US" sz="1200">
                <a:solidFill>
                  <a:srgbClr val="0000FF"/>
                </a:solidFill>
              </a:rPr>
              <a:t>POWG</a:t>
            </a:r>
            <a:endParaRPr/>
          </a:p>
          <a:p>
            <a:pPr indent="-342900" lvl="0" marL="342900" rtl="0" algn="l">
              <a:spcBef>
                <a:spcPts val="240"/>
              </a:spcBef>
              <a:spcAft>
                <a:spcPts val="0"/>
              </a:spcAft>
              <a:buSzPts val="840"/>
              <a:buChar char="●"/>
            </a:pPr>
            <a:r>
              <a:rPr lang="en-US" sz="1200"/>
              <a:t>Hat die CE einen positiven Einfluss auf das </a:t>
            </a:r>
            <a:r>
              <a:rPr lang="en-US" sz="1200"/>
              <a:t>PEX</a:t>
            </a:r>
            <a:r>
              <a:rPr lang="en-US" sz="1200"/>
              <a:t>? </a:t>
            </a:r>
            <a:r>
              <a:rPr i="1" lang="en-US" sz="1200">
                <a:solidFill>
                  <a:srgbClr val="0000FF"/>
                </a:solidFill>
              </a:rPr>
              <a:t>Nein</a:t>
            </a:r>
            <a:endParaRPr sz="2000"/>
          </a:p>
        </p:txBody>
      </p:sp>
      <p:sp>
        <p:nvSpPr>
          <p:cNvPr id="2400" name="Google Shape;2400;p200"/>
          <p:cNvSpPr txBox="1"/>
          <p:nvPr/>
        </p:nvSpPr>
        <p:spPr>
          <a:xfrm>
            <a:off x="2498725" y="381000"/>
            <a:ext cx="3862500" cy="210300"/>
          </a:xfrm>
          <a:prstGeom prst="rect">
            <a:avLst/>
          </a:prstGeom>
          <a:solidFill>
            <a:schemeClr val="folHlink"/>
          </a:solidFill>
          <a:ln cap="flat" cmpd="sng" w="9525">
            <a:solidFill>
              <a:schemeClr val="lt2"/>
            </a:solidFill>
            <a:prstDash val="solid"/>
            <a:miter lim="8000"/>
            <a:headEnd len="sm" w="sm" type="none"/>
            <a:tailEnd len="sm" w="sm" type="none"/>
          </a:ln>
        </p:spPr>
        <p:txBody>
          <a:bodyPr anchorCtr="0" anchor="t" bIns="12700" lIns="25400" spcFirstLastPara="1" rIns="25400" wrap="square" tIns="12700">
            <a:spAutoFit/>
          </a:bodyPr>
          <a:lstStyle/>
          <a:p>
            <a:pPr indent="0" lvl="0" marL="0" marR="0" rtl="0" algn="l">
              <a:spcBef>
                <a:spcPts val="0"/>
              </a:spcBef>
              <a:spcAft>
                <a:spcPts val="0"/>
              </a:spcAft>
              <a:buClr>
                <a:schemeClr val="dk1"/>
              </a:buClr>
              <a:buSzPts val="1200"/>
              <a:buFont typeface="Noto Sans Symbols"/>
              <a:buNone/>
            </a:pPr>
            <a:r>
              <a:rPr i="1" lang="en-US" sz="1200">
                <a:solidFill>
                  <a:schemeClr val="dk1"/>
                </a:solidFill>
              </a:rPr>
              <a:t>PEX</a:t>
            </a:r>
            <a:r>
              <a:rPr i="1" lang="en-US" sz="1200">
                <a:solidFill>
                  <a:schemeClr val="dk1"/>
                </a:solidFill>
                <a:latin typeface="Arial"/>
                <a:ea typeface="Arial"/>
                <a:cs typeface="Arial"/>
                <a:sym typeface="Arial"/>
              </a:rPr>
              <a:t> und PDS/PG: Kurze Antwort</a:t>
            </a:r>
            <a:endParaRPr/>
          </a:p>
        </p:txBody>
      </p:sp>
      <p:sp>
        <p:nvSpPr>
          <p:cNvPr id="2401" name="Google Shape;2401;p200"/>
          <p:cNvSpPr txBox="1"/>
          <p:nvPr>
            <p:ph idx="12" type="sldNum"/>
          </p:nvPr>
        </p:nvSpPr>
        <p:spPr>
          <a:xfrm>
            <a:off x="6553200" y="624840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Tree>
  </p:cSld>
  <p:clrMapOvr>
    <a:masterClrMapping/>
  </p:clrMapOvr>
</p:sld>
</file>

<file path=ppt/slides/slide20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05" name="Shape 2405"/>
        <p:cNvGrpSpPr/>
        <p:nvPr/>
      </p:nvGrpSpPr>
      <p:grpSpPr>
        <a:xfrm>
          <a:off x="0" y="0"/>
          <a:ext cx="0" cy="0"/>
          <a:chOff x="0" y="0"/>
          <a:chExt cx="0" cy="0"/>
        </a:xfrm>
      </p:grpSpPr>
      <p:sp>
        <p:nvSpPr>
          <p:cNvPr id="2406" name="Google Shape;2406;p201"/>
          <p:cNvSpPr/>
          <p:nvPr/>
        </p:nvSpPr>
        <p:spPr>
          <a:xfrm>
            <a:off x="7620000" y="990600"/>
            <a:ext cx="1524000" cy="838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chemeClr val="dk1"/>
              </a:buClr>
              <a:buSzPts val="1800"/>
              <a:buFont typeface="Noto Sans Symbols"/>
              <a:buNone/>
            </a:pPr>
            <a:r>
              <a:t/>
            </a:r>
            <a:endParaRPr sz="1800">
              <a:solidFill>
                <a:schemeClr val="dk1"/>
              </a:solidFill>
              <a:latin typeface="Arial"/>
              <a:ea typeface="Arial"/>
              <a:cs typeface="Arial"/>
              <a:sym typeface="Arial"/>
            </a:endParaRPr>
          </a:p>
        </p:txBody>
      </p:sp>
      <p:sp>
        <p:nvSpPr>
          <p:cNvPr id="2407" name="Google Shape;2407;p201"/>
          <p:cNvSpPr txBox="1"/>
          <p:nvPr>
            <p:ph type="title"/>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rtl="0" algn="l">
              <a:spcBef>
                <a:spcPts val="0"/>
              </a:spcBef>
              <a:spcAft>
                <a:spcPts val="0"/>
              </a:spcAft>
              <a:buNone/>
            </a:pPr>
            <a:r>
              <a:rPr lang="en-US" sz="1800"/>
              <a:t>F</a:t>
            </a:r>
            <a:endParaRPr/>
          </a:p>
        </p:txBody>
      </p:sp>
      <p:sp>
        <p:nvSpPr>
          <p:cNvPr id="2408" name="Google Shape;2408;p201"/>
          <p:cNvSpPr txBox="1"/>
          <p:nvPr>
            <p:ph idx="1" type="body"/>
          </p:nvPr>
        </p:nvSpPr>
        <p:spPr>
          <a:xfrm>
            <a:off x="457200" y="1139825"/>
            <a:ext cx="8610600" cy="5413375"/>
          </a:xfrm>
          <a:prstGeom prst="rect">
            <a:avLst/>
          </a:prstGeom>
          <a:noFill/>
          <a:ln>
            <a:noFill/>
          </a:ln>
        </p:spPr>
        <p:txBody>
          <a:bodyPr anchorCtr="0" anchor="t" bIns="12700" lIns="25400" spcFirstLastPara="1" rIns="25400" wrap="square" tIns="12700">
            <a:noAutofit/>
          </a:bodyPr>
          <a:lstStyle/>
          <a:p>
            <a:pPr indent="-342900" lvl="0" marL="342900" rtl="0" algn="l">
              <a:spcBef>
                <a:spcPts val="0"/>
              </a:spcBef>
              <a:spcAft>
                <a:spcPts val="0"/>
              </a:spcAft>
              <a:buSzPts val="840"/>
              <a:buChar char="●"/>
            </a:pPr>
            <a:r>
              <a:rPr lang="en-US" sz="1200"/>
              <a:t>Welchen Rang </a:t>
            </a:r>
            <a:r>
              <a:rPr lang="en-US" sz="1200"/>
              <a:t>nimmt das </a:t>
            </a:r>
            <a:r>
              <a:rPr lang="en-US" sz="1200"/>
              <a:t>PEX</a:t>
            </a:r>
            <a:r>
              <a:rPr lang="en-US" sz="1200"/>
              <a:t> unter den Ursachen des sekundären Offenwinkelglaukoms ein?</a:t>
            </a:r>
            <a:r>
              <a:rPr lang="en-US" sz="1200"/>
              <a:t> Nr</a:t>
            </a:r>
            <a:r>
              <a:rPr lang="en-US" sz="1200">
                <a:solidFill>
                  <a:srgbClr val="0000FF"/>
                </a:solidFill>
              </a:rPr>
              <a:t>. 1</a:t>
            </a:r>
            <a:endParaRPr/>
          </a:p>
          <a:p>
            <a:pPr indent="-342900" lvl="0" marL="342900" rtl="0" algn="l">
              <a:spcBef>
                <a:spcPts val="240"/>
              </a:spcBef>
              <a:spcAft>
                <a:spcPts val="0"/>
              </a:spcAft>
              <a:buSzPts val="840"/>
              <a:buChar char="●"/>
            </a:pPr>
            <a:r>
              <a:rPr lang="en-US" sz="1200"/>
              <a:t>Welche ethnische Gruppe weist die höchste Prävalenz von </a:t>
            </a:r>
            <a:r>
              <a:rPr lang="en-US" sz="1200"/>
              <a:t>PEX</a:t>
            </a:r>
            <a:r>
              <a:rPr lang="en-US" sz="1200"/>
              <a:t> auf? </a:t>
            </a:r>
            <a:r>
              <a:rPr i="1" lang="en-US" sz="1200">
                <a:solidFill>
                  <a:srgbClr val="0000FF"/>
                </a:solidFill>
              </a:rPr>
              <a:t>Skandinavier</a:t>
            </a:r>
            <a:endParaRPr/>
          </a:p>
          <a:p>
            <a:pPr indent="-342900" lvl="0" marL="342900" rtl="0" algn="l">
              <a:spcBef>
                <a:spcPts val="240"/>
              </a:spcBef>
              <a:spcAft>
                <a:spcPts val="0"/>
              </a:spcAft>
              <a:buSzPts val="840"/>
              <a:buChar char="●"/>
            </a:pPr>
            <a:r>
              <a:rPr lang="en-US" sz="1200"/>
              <a:t>Sprechen </a:t>
            </a:r>
            <a:r>
              <a:rPr lang="en-US" sz="1200"/>
              <a:t>PEX</a:t>
            </a:r>
            <a:r>
              <a:rPr lang="en-US" sz="1200"/>
              <a:t> und </a:t>
            </a:r>
            <a:r>
              <a:rPr lang="en-US" sz="1200"/>
              <a:t>PDG </a:t>
            </a:r>
            <a:r>
              <a:rPr lang="en-US" sz="1200"/>
              <a:t>auf eine LT an? </a:t>
            </a:r>
            <a:r>
              <a:rPr i="1" lang="en-US" sz="1200">
                <a:solidFill>
                  <a:srgbClr val="0000FF"/>
                </a:solidFill>
              </a:rPr>
              <a:t>Ja, aber das Ansprechen ist nur von kurzer Dauer.</a:t>
            </a:r>
            <a:endParaRPr/>
          </a:p>
          <a:p>
            <a:pPr indent="-342900" lvl="0" marL="342900" rtl="0" algn="l">
              <a:spcBef>
                <a:spcPts val="240"/>
              </a:spcBef>
              <a:spcAft>
                <a:spcPts val="0"/>
              </a:spcAft>
              <a:buSzPts val="840"/>
              <a:buChar char="●"/>
            </a:pPr>
            <a:r>
              <a:rPr lang="en-US" sz="1200"/>
              <a:t>Was hat eine bessere Prognose: POWG oder </a:t>
            </a:r>
            <a:r>
              <a:rPr lang="en-US" sz="1200"/>
              <a:t>PEX</a:t>
            </a:r>
            <a:r>
              <a:rPr lang="en-US" sz="1200"/>
              <a:t>? </a:t>
            </a:r>
            <a:r>
              <a:rPr i="1" lang="en-US" sz="1200">
                <a:solidFill>
                  <a:srgbClr val="0000FF"/>
                </a:solidFill>
              </a:rPr>
              <a:t>POWG</a:t>
            </a:r>
            <a:endParaRPr/>
          </a:p>
          <a:p>
            <a:pPr indent="-342900" lvl="0" marL="342900" rtl="0" algn="l">
              <a:spcBef>
                <a:spcPts val="240"/>
              </a:spcBef>
              <a:spcAft>
                <a:spcPts val="0"/>
              </a:spcAft>
              <a:buSzPts val="840"/>
              <a:buChar char="●"/>
            </a:pPr>
            <a:r>
              <a:rPr lang="en-US" sz="1200"/>
              <a:t>Hat die CE einen positiven Einfluss auf das </a:t>
            </a:r>
            <a:r>
              <a:rPr lang="en-US" sz="1200"/>
              <a:t>PEX</a:t>
            </a:r>
            <a:r>
              <a:rPr lang="en-US" sz="1200"/>
              <a:t>?</a:t>
            </a:r>
            <a:r>
              <a:rPr lang="en-US" sz="1200"/>
              <a:t> </a:t>
            </a:r>
            <a:r>
              <a:rPr i="1" lang="en-US" sz="1200">
                <a:solidFill>
                  <a:srgbClr val="0000FF"/>
                </a:solidFill>
              </a:rPr>
              <a:t>Nein</a:t>
            </a:r>
            <a:endParaRPr/>
          </a:p>
          <a:p>
            <a:pPr indent="-342900" lvl="0" marL="342900" rtl="0" algn="l">
              <a:spcBef>
                <a:spcPts val="240"/>
              </a:spcBef>
              <a:spcAft>
                <a:spcPts val="0"/>
              </a:spcAft>
              <a:buSzPts val="840"/>
              <a:buChar char="●"/>
            </a:pPr>
            <a:r>
              <a:rPr lang="en-US" sz="1200"/>
              <a:t>Trotz seines weit geöffneten Kammerwinkels wird PDS/</a:t>
            </a:r>
            <a:r>
              <a:rPr lang="en-US" sz="1200"/>
              <a:t>PDG </a:t>
            </a:r>
            <a:r>
              <a:rPr lang="en-US" sz="1200"/>
              <a:t>oft mit einer YAG-Iridotomie behandelt – warum? </a:t>
            </a:r>
            <a:endParaRPr/>
          </a:p>
        </p:txBody>
      </p:sp>
      <p:sp>
        <p:nvSpPr>
          <p:cNvPr id="2409" name="Google Shape;2409;p201"/>
          <p:cNvSpPr txBox="1"/>
          <p:nvPr/>
        </p:nvSpPr>
        <p:spPr>
          <a:xfrm>
            <a:off x="2498725" y="381000"/>
            <a:ext cx="3862500" cy="210300"/>
          </a:xfrm>
          <a:prstGeom prst="rect">
            <a:avLst/>
          </a:prstGeom>
          <a:solidFill>
            <a:schemeClr val="folHlink"/>
          </a:solidFill>
          <a:ln cap="flat" cmpd="sng" w="9525">
            <a:solidFill>
              <a:schemeClr val="lt2"/>
            </a:solidFill>
            <a:prstDash val="solid"/>
            <a:miter lim="8000"/>
            <a:headEnd len="sm" w="sm" type="none"/>
            <a:tailEnd len="sm" w="sm" type="none"/>
          </a:ln>
        </p:spPr>
        <p:txBody>
          <a:bodyPr anchorCtr="0" anchor="t" bIns="12700" lIns="25400" spcFirstLastPara="1" rIns="25400" wrap="square" tIns="12700">
            <a:spAutoFit/>
          </a:bodyPr>
          <a:lstStyle/>
          <a:p>
            <a:pPr indent="0" lvl="0" marL="0" marR="0" rtl="0" algn="l">
              <a:spcBef>
                <a:spcPts val="0"/>
              </a:spcBef>
              <a:spcAft>
                <a:spcPts val="0"/>
              </a:spcAft>
              <a:buClr>
                <a:schemeClr val="dk1"/>
              </a:buClr>
              <a:buSzPts val="1200"/>
              <a:buFont typeface="Noto Sans Symbols"/>
              <a:buNone/>
            </a:pPr>
            <a:r>
              <a:rPr i="1" lang="en-US" sz="1200">
                <a:solidFill>
                  <a:schemeClr val="dk1"/>
                </a:solidFill>
              </a:rPr>
              <a:t>PEX</a:t>
            </a:r>
            <a:r>
              <a:rPr i="1" lang="en-US" sz="1200">
                <a:solidFill>
                  <a:schemeClr val="dk1"/>
                </a:solidFill>
                <a:latin typeface="Arial"/>
                <a:ea typeface="Arial"/>
                <a:cs typeface="Arial"/>
                <a:sym typeface="Arial"/>
              </a:rPr>
              <a:t> und PDS/PG: Kurze Antwort</a:t>
            </a:r>
            <a:endParaRPr/>
          </a:p>
        </p:txBody>
      </p:sp>
      <p:sp>
        <p:nvSpPr>
          <p:cNvPr id="2410" name="Google Shape;2410;p201"/>
          <p:cNvSpPr txBox="1"/>
          <p:nvPr>
            <p:ph idx="12" type="sldNum"/>
          </p:nvPr>
        </p:nvSpPr>
        <p:spPr>
          <a:xfrm>
            <a:off x="6553200" y="624840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Tree>
  </p:cSld>
  <p:clrMapOvr>
    <a:masterClrMapping/>
  </p:clrMapOvr>
</p:sld>
</file>

<file path=ppt/slides/slide20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14" name="Shape 2414"/>
        <p:cNvGrpSpPr/>
        <p:nvPr/>
      </p:nvGrpSpPr>
      <p:grpSpPr>
        <a:xfrm>
          <a:off x="0" y="0"/>
          <a:ext cx="0" cy="0"/>
          <a:chOff x="0" y="0"/>
          <a:chExt cx="0" cy="0"/>
        </a:xfrm>
      </p:grpSpPr>
      <p:sp>
        <p:nvSpPr>
          <p:cNvPr id="2415" name="Google Shape;2415;p202"/>
          <p:cNvSpPr/>
          <p:nvPr/>
        </p:nvSpPr>
        <p:spPr>
          <a:xfrm>
            <a:off x="7620000" y="990600"/>
            <a:ext cx="1524000" cy="838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chemeClr val="dk1"/>
              </a:buClr>
              <a:buSzPts val="1800"/>
              <a:buFont typeface="Noto Sans Symbols"/>
              <a:buNone/>
            </a:pPr>
            <a:r>
              <a:t/>
            </a:r>
            <a:endParaRPr sz="1800">
              <a:solidFill>
                <a:schemeClr val="dk1"/>
              </a:solidFill>
              <a:latin typeface="Arial"/>
              <a:ea typeface="Arial"/>
              <a:cs typeface="Arial"/>
              <a:sym typeface="Arial"/>
            </a:endParaRPr>
          </a:p>
        </p:txBody>
      </p:sp>
      <p:sp>
        <p:nvSpPr>
          <p:cNvPr id="2416" name="Google Shape;2416;p202"/>
          <p:cNvSpPr txBox="1"/>
          <p:nvPr>
            <p:ph type="title"/>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rtl="0" algn="l">
              <a:spcBef>
                <a:spcPts val="0"/>
              </a:spcBef>
              <a:spcAft>
                <a:spcPts val="0"/>
              </a:spcAft>
              <a:buNone/>
            </a:pPr>
            <a:r>
              <a:rPr lang="en-US" sz="1800"/>
              <a:t>A</a:t>
            </a:r>
            <a:endParaRPr/>
          </a:p>
        </p:txBody>
      </p:sp>
      <p:sp>
        <p:nvSpPr>
          <p:cNvPr id="2417" name="Google Shape;2417;p202"/>
          <p:cNvSpPr txBox="1"/>
          <p:nvPr>
            <p:ph idx="1" type="body"/>
          </p:nvPr>
        </p:nvSpPr>
        <p:spPr>
          <a:xfrm>
            <a:off x="457200" y="1139825"/>
            <a:ext cx="8610600" cy="5413375"/>
          </a:xfrm>
          <a:prstGeom prst="rect">
            <a:avLst/>
          </a:prstGeom>
          <a:noFill/>
          <a:ln>
            <a:noFill/>
          </a:ln>
        </p:spPr>
        <p:txBody>
          <a:bodyPr anchorCtr="0" anchor="t" bIns="12700" lIns="25400" spcFirstLastPara="1" rIns="25400" wrap="square" tIns="12700">
            <a:noAutofit/>
          </a:bodyPr>
          <a:lstStyle/>
          <a:p>
            <a:pPr indent="-342900" lvl="0" marL="342900" rtl="0" algn="l">
              <a:spcBef>
                <a:spcPts val="0"/>
              </a:spcBef>
              <a:spcAft>
                <a:spcPts val="0"/>
              </a:spcAft>
              <a:buSzPts val="840"/>
              <a:buChar char="●"/>
            </a:pPr>
            <a:r>
              <a:rPr lang="en-US" sz="1200"/>
              <a:t>Welchen Rang</a:t>
            </a:r>
            <a:r>
              <a:rPr lang="en-US" sz="1200"/>
              <a:t> nimmt das </a:t>
            </a:r>
            <a:r>
              <a:rPr lang="en-US" sz="1200"/>
              <a:t>PEX</a:t>
            </a:r>
            <a:r>
              <a:rPr lang="en-US" sz="1200"/>
              <a:t> unter den Ursachen des sekundären Offenwinkelglaukoms ein?</a:t>
            </a:r>
            <a:r>
              <a:rPr lang="en-US" sz="1200"/>
              <a:t> Nr</a:t>
            </a:r>
            <a:r>
              <a:rPr lang="en-US" sz="1200">
                <a:solidFill>
                  <a:srgbClr val="0000FF"/>
                </a:solidFill>
              </a:rPr>
              <a:t>. 1</a:t>
            </a:r>
            <a:endParaRPr/>
          </a:p>
          <a:p>
            <a:pPr indent="-342900" lvl="0" marL="342900" rtl="0" algn="l">
              <a:spcBef>
                <a:spcPts val="240"/>
              </a:spcBef>
              <a:spcAft>
                <a:spcPts val="0"/>
              </a:spcAft>
              <a:buSzPts val="840"/>
              <a:buChar char="●"/>
            </a:pPr>
            <a:r>
              <a:rPr lang="en-US" sz="1200"/>
              <a:t>Welche ethnische Gruppe weist die höchste Prävalenz von </a:t>
            </a:r>
            <a:r>
              <a:rPr lang="en-US" sz="1200"/>
              <a:t>PEX</a:t>
            </a:r>
            <a:r>
              <a:rPr lang="en-US" sz="1200"/>
              <a:t> auf? </a:t>
            </a:r>
            <a:r>
              <a:rPr i="1" lang="en-US" sz="1200">
                <a:solidFill>
                  <a:srgbClr val="0000FF"/>
                </a:solidFill>
              </a:rPr>
              <a:t>Skandinavier</a:t>
            </a:r>
            <a:endParaRPr/>
          </a:p>
          <a:p>
            <a:pPr indent="-342900" lvl="0" marL="342900" rtl="0" algn="l">
              <a:spcBef>
                <a:spcPts val="240"/>
              </a:spcBef>
              <a:spcAft>
                <a:spcPts val="0"/>
              </a:spcAft>
              <a:buSzPts val="840"/>
              <a:buChar char="●"/>
            </a:pPr>
            <a:r>
              <a:rPr lang="en-US" sz="1200"/>
              <a:t>Sprechen </a:t>
            </a:r>
            <a:r>
              <a:rPr lang="en-US" sz="1200"/>
              <a:t>PEX</a:t>
            </a:r>
            <a:r>
              <a:rPr lang="en-US" sz="1200"/>
              <a:t> und </a:t>
            </a:r>
            <a:r>
              <a:rPr lang="en-US" sz="1200"/>
              <a:t>PDG </a:t>
            </a:r>
            <a:r>
              <a:rPr lang="en-US" sz="1200"/>
              <a:t>auf eine LT an? </a:t>
            </a:r>
            <a:r>
              <a:rPr i="1" lang="en-US" sz="1200">
                <a:solidFill>
                  <a:srgbClr val="0000FF"/>
                </a:solidFill>
              </a:rPr>
              <a:t>Ja, aber das Ansprechen ist nur von kurzer Dauer.</a:t>
            </a:r>
            <a:endParaRPr/>
          </a:p>
          <a:p>
            <a:pPr indent="-342900" lvl="0" marL="342900" rtl="0" algn="l">
              <a:spcBef>
                <a:spcPts val="240"/>
              </a:spcBef>
              <a:spcAft>
                <a:spcPts val="0"/>
              </a:spcAft>
              <a:buSzPts val="840"/>
              <a:buChar char="●"/>
            </a:pPr>
            <a:r>
              <a:rPr lang="en-US" sz="1200"/>
              <a:t>Was hat eine bessere Prognose: POWG oder </a:t>
            </a:r>
            <a:r>
              <a:rPr lang="en-US" sz="1200"/>
              <a:t>PEX</a:t>
            </a:r>
            <a:r>
              <a:rPr lang="en-US" sz="1200"/>
              <a:t>? </a:t>
            </a:r>
            <a:r>
              <a:rPr i="1" lang="en-US" sz="1200">
                <a:solidFill>
                  <a:srgbClr val="0000FF"/>
                </a:solidFill>
              </a:rPr>
              <a:t>POWG</a:t>
            </a:r>
            <a:endParaRPr/>
          </a:p>
          <a:p>
            <a:pPr indent="-342900" lvl="0" marL="342900" rtl="0" algn="l">
              <a:spcBef>
                <a:spcPts val="240"/>
              </a:spcBef>
              <a:spcAft>
                <a:spcPts val="0"/>
              </a:spcAft>
              <a:buSzPts val="840"/>
              <a:buChar char="●"/>
            </a:pPr>
            <a:r>
              <a:rPr lang="en-US" sz="1200"/>
              <a:t>Hat die CE einen positiven Einfluss auf das </a:t>
            </a:r>
            <a:r>
              <a:rPr lang="en-US" sz="1200"/>
              <a:t>PEX</a:t>
            </a:r>
            <a:r>
              <a:rPr lang="en-US" sz="1200"/>
              <a:t>? </a:t>
            </a:r>
            <a:r>
              <a:rPr i="1" lang="en-US" sz="1200">
                <a:solidFill>
                  <a:srgbClr val="0000FF"/>
                </a:solidFill>
              </a:rPr>
              <a:t>Nein</a:t>
            </a:r>
            <a:endParaRPr/>
          </a:p>
          <a:p>
            <a:pPr indent="-342900" lvl="0" marL="342900" rtl="0" algn="l">
              <a:spcBef>
                <a:spcPts val="240"/>
              </a:spcBef>
              <a:spcAft>
                <a:spcPts val="0"/>
              </a:spcAft>
              <a:buSzPts val="840"/>
              <a:buChar char="●"/>
            </a:pPr>
            <a:r>
              <a:rPr lang="en-US" sz="1200"/>
              <a:t>Trotz seines weit geöffneten Winkels wird PDS/</a:t>
            </a:r>
            <a:r>
              <a:rPr lang="en-US" sz="1200"/>
              <a:t>PDG </a:t>
            </a:r>
            <a:r>
              <a:rPr lang="en-US" sz="1200"/>
              <a:t>oft mit einer YAG-Iridotomie behandelt – warum? </a:t>
            </a:r>
            <a:r>
              <a:rPr i="1" lang="en-US" sz="1200">
                <a:solidFill>
                  <a:srgbClr val="0000FF"/>
                </a:solidFill>
              </a:rPr>
              <a:t>Bei einer PDS wölbt sich die Iris nach hinten, was zu einem Kontakt zwischen Iris und den Zonulafasern führt, wodurch Pigment freigesetzt wird, das das T</a:t>
            </a:r>
            <a:r>
              <a:rPr i="1" lang="en-US" sz="1200">
                <a:solidFill>
                  <a:srgbClr val="0000FF"/>
                </a:solidFill>
              </a:rPr>
              <a:t>rabekelmaschenwerk (</a:t>
            </a:r>
            <a:r>
              <a:rPr i="1" lang="en-US" sz="1200">
                <a:solidFill>
                  <a:srgbClr val="0000FF"/>
                </a:solidFill>
              </a:rPr>
              <a:t>TM</a:t>
            </a:r>
            <a:r>
              <a:rPr i="1" lang="en-US" sz="1200">
                <a:solidFill>
                  <a:srgbClr val="0000FF"/>
                </a:solidFill>
              </a:rPr>
              <a:t>)</a:t>
            </a:r>
            <a:r>
              <a:rPr i="1" lang="en-US" sz="1200">
                <a:solidFill>
                  <a:srgbClr val="0000FF"/>
                </a:solidFill>
              </a:rPr>
              <a:t> verstopft (und die charakteristischen </a:t>
            </a:r>
            <a:r>
              <a:rPr i="1" lang="en-US" sz="1200">
                <a:solidFill>
                  <a:srgbClr val="0000FF"/>
                </a:solidFill>
                <a:extLst>
                  <a:ext uri="http://customooxmlschemas.google.com/">
                    <go:slidesCustomData xmlns:go="http://customooxmlschemas.google.com/" textRoundtripDataId="93"/>
                  </a:ext>
                </a:extLst>
              </a:rPr>
              <a:t>radiären</a:t>
            </a:r>
            <a:r>
              <a:rPr i="1" lang="en-US" sz="1200">
                <a:solidFill>
                  <a:srgbClr val="0000FF"/>
                </a:solidFill>
              </a:rPr>
              <a:t> Transilluminationsdefekte der Iris verursacht). Eine YAG-Iridotomie ermöglicht es der Iris, sich nach vorne zu bewegen, wodurch der Kontakt und die daraus resultierende Pigmentfreisetzung verringert werden.</a:t>
            </a:r>
            <a:endParaRPr sz="2000"/>
          </a:p>
        </p:txBody>
      </p:sp>
      <p:sp>
        <p:nvSpPr>
          <p:cNvPr id="2418" name="Google Shape;2418;p202"/>
          <p:cNvSpPr txBox="1"/>
          <p:nvPr/>
        </p:nvSpPr>
        <p:spPr>
          <a:xfrm>
            <a:off x="2498725" y="381000"/>
            <a:ext cx="3862500" cy="210300"/>
          </a:xfrm>
          <a:prstGeom prst="rect">
            <a:avLst/>
          </a:prstGeom>
          <a:solidFill>
            <a:schemeClr val="folHlink"/>
          </a:solidFill>
          <a:ln cap="flat" cmpd="sng" w="9525">
            <a:solidFill>
              <a:schemeClr val="lt2"/>
            </a:solidFill>
            <a:prstDash val="solid"/>
            <a:miter lim="8000"/>
            <a:headEnd len="sm" w="sm" type="none"/>
            <a:tailEnd len="sm" w="sm" type="none"/>
          </a:ln>
        </p:spPr>
        <p:txBody>
          <a:bodyPr anchorCtr="0" anchor="t" bIns="12700" lIns="25400" spcFirstLastPara="1" rIns="25400" wrap="square" tIns="12700">
            <a:spAutoFit/>
          </a:bodyPr>
          <a:lstStyle/>
          <a:p>
            <a:pPr indent="0" lvl="0" marL="0" marR="0" rtl="0" algn="l">
              <a:spcBef>
                <a:spcPts val="0"/>
              </a:spcBef>
              <a:spcAft>
                <a:spcPts val="0"/>
              </a:spcAft>
              <a:buClr>
                <a:schemeClr val="dk1"/>
              </a:buClr>
              <a:buSzPts val="1200"/>
              <a:buFont typeface="Noto Sans Symbols"/>
              <a:buNone/>
            </a:pPr>
            <a:r>
              <a:rPr i="1" lang="en-US" sz="1200">
                <a:solidFill>
                  <a:schemeClr val="dk1"/>
                </a:solidFill>
              </a:rPr>
              <a:t>PEX</a:t>
            </a:r>
            <a:r>
              <a:rPr i="1" lang="en-US" sz="1200">
                <a:solidFill>
                  <a:schemeClr val="dk1"/>
                </a:solidFill>
                <a:latin typeface="Arial"/>
                <a:ea typeface="Arial"/>
                <a:cs typeface="Arial"/>
                <a:sym typeface="Arial"/>
              </a:rPr>
              <a:t> und PDS/PG: Kurze Antwort</a:t>
            </a:r>
            <a:endParaRPr/>
          </a:p>
        </p:txBody>
      </p:sp>
      <p:sp>
        <p:nvSpPr>
          <p:cNvPr id="2419" name="Google Shape;2419;p202"/>
          <p:cNvSpPr txBox="1"/>
          <p:nvPr>
            <p:ph idx="12" type="sldNum"/>
          </p:nvPr>
        </p:nvSpPr>
        <p:spPr>
          <a:xfrm>
            <a:off x="6553200" y="624840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Tree>
  </p:cSld>
  <p:clrMapOvr>
    <a:masterClrMapping/>
  </p:clrMapOvr>
</p:sld>
</file>

<file path=ppt/slides/slide20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3" name="Shape 2423"/>
        <p:cNvGrpSpPr/>
        <p:nvPr/>
      </p:nvGrpSpPr>
      <p:grpSpPr>
        <a:xfrm>
          <a:off x="0" y="0"/>
          <a:ext cx="0" cy="0"/>
          <a:chOff x="0" y="0"/>
          <a:chExt cx="0" cy="0"/>
        </a:xfrm>
      </p:grpSpPr>
      <p:sp>
        <p:nvSpPr>
          <p:cNvPr id="2424" name="Google Shape;2424;p203"/>
          <p:cNvSpPr/>
          <p:nvPr/>
        </p:nvSpPr>
        <p:spPr>
          <a:xfrm>
            <a:off x="7620000" y="990600"/>
            <a:ext cx="1524000" cy="838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chemeClr val="dk1"/>
              </a:buClr>
              <a:buSzPts val="1800"/>
              <a:buFont typeface="Noto Sans Symbols"/>
              <a:buNone/>
            </a:pPr>
            <a:r>
              <a:t/>
            </a:r>
            <a:endParaRPr sz="1800">
              <a:solidFill>
                <a:schemeClr val="dk1"/>
              </a:solidFill>
              <a:latin typeface="Arial"/>
              <a:ea typeface="Arial"/>
              <a:cs typeface="Arial"/>
              <a:sym typeface="Arial"/>
            </a:endParaRPr>
          </a:p>
        </p:txBody>
      </p:sp>
      <p:sp>
        <p:nvSpPr>
          <p:cNvPr id="2425" name="Google Shape;2425;p203"/>
          <p:cNvSpPr txBox="1"/>
          <p:nvPr>
            <p:ph type="title"/>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rtl="0" algn="l">
              <a:spcBef>
                <a:spcPts val="0"/>
              </a:spcBef>
              <a:spcAft>
                <a:spcPts val="0"/>
              </a:spcAft>
              <a:buNone/>
            </a:pPr>
            <a:r>
              <a:rPr lang="en-US" sz="1800"/>
              <a:t>F</a:t>
            </a:r>
            <a:endParaRPr/>
          </a:p>
        </p:txBody>
      </p:sp>
      <p:sp>
        <p:nvSpPr>
          <p:cNvPr id="2426" name="Google Shape;2426;p203"/>
          <p:cNvSpPr txBox="1"/>
          <p:nvPr>
            <p:ph idx="1" type="body"/>
          </p:nvPr>
        </p:nvSpPr>
        <p:spPr>
          <a:xfrm>
            <a:off x="457200" y="1139825"/>
            <a:ext cx="8610600" cy="5413375"/>
          </a:xfrm>
          <a:prstGeom prst="rect">
            <a:avLst/>
          </a:prstGeom>
          <a:noFill/>
          <a:ln>
            <a:noFill/>
          </a:ln>
        </p:spPr>
        <p:txBody>
          <a:bodyPr anchorCtr="0" anchor="t" bIns="12700" lIns="25400" spcFirstLastPara="1" rIns="25400" wrap="square" tIns="12700">
            <a:noAutofit/>
          </a:bodyPr>
          <a:lstStyle/>
          <a:p>
            <a:pPr indent="-342900" lvl="0" marL="342900" rtl="0" algn="l">
              <a:spcBef>
                <a:spcPts val="0"/>
              </a:spcBef>
              <a:spcAft>
                <a:spcPts val="0"/>
              </a:spcAft>
              <a:buSzPts val="840"/>
              <a:buChar char="●"/>
            </a:pPr>
            <a:r>
              <a:rPr lang="en-US" sz="1200"/>
              <a:t>Welchen Rang</a:t>
            </a:r>
            <a:r>
              <a:rPr lang="en-US" sz="1200"/>
              <a:t> nimmt das </a:t>
            </a:r>
            <a:r>
              <a:rPr lang="en-US" sz="1200"/>
              <a:t>PEX</a:t>
            </a:r>
            <a:r>
              <a:rPr lang="en-US" sz="1200"/>
              <a:t> unter den Ursachen des sekundären Offenwinkelglaukoms ein?</a:t>
            </a:r>
            <a:r>
              <a:rPr lang="en-US" sz="1200"/>
              <a:t> Nr</a:t>
            </a:r>
            <a:r>
              <a:rPr lang="en-US" sz="1200">
                <a:solidFill>
                  <a:srgbClr val="0000FF"/>
                </a:solidFill>
              </a:rPr>
              <a:t>. 1</a:t>
            </a:r>
            <a:endParaRPr/>
          </a:p>
          <a:p>
            <a:pPr indent="-342900" lvl="0" marL="342900" rtl="0" algn="l">
              <a:spcBef>
                <a:spcPts val="240"/>
              </a:spcBef>
              <a:spcAft>
                <a:spcPts val="0"/>
              </a:spcAft>
              <a:buSzPts val="840"/>
              <a:buChar char="●"/>
            </a:pPr>
            <a:r>
              <a:rPr lang="en-US" sz="1200"/>
              <a:t>Welche ethnische Gruppe weist die höchste Prävalenz von </a:t>
            </a:r>
            <a:r>
              <a:rPr lang="en-US" sz="1200"/>
              <a:t>PEX</a:t>
            </a:r>
            <a:r>
              <a:rPr lang="en-US" sz="1200"/>
              <a:t> auf? </a:t>
            </a:r>
            <a:r>
              <a:rPr i="1" lang="en-US" sz="1200">
                <a:solidFill>
                  <a:srgbClr val="0000FF"/>
                </a:solidFill>
              </a:rPr>
              <a:t>Skandinavier</a:t>
            </a:r>
            <a:endParaRPr/>
          </a:p>
          <a:p>
            <a:pPr indent="-342900" lvl="0" marL="342900" rtl="0" algn="l">
              <a:spcBef>
                <a:spcPts val="240"/>
              </a:spcBef>
              <a:spcAft>
                <a:spcPts val="0"/>
              </a:spcAft>
              <a:buSzPts val="840"/>
              <a:buChar char="●"/>
            </a:pPr>
            <a:r>
              <a:rPr lang="en-US" sz="1200"/>
              <a:t>Sprechen </a:t>
            </a:r>
            <a:r>
              <a:rPr lang="en-US" sz="1200"/>
              <a:t>PEX</a:t>
            </a:r>
            <a:r>
              <a:rPr lang="en-US" sz="1200"/>
              <a:t> und </a:t>
            </a:r>
            <a:r>
              <a:rPr lang="en-US" sz="1200"/>
              <a:t>PDG </a:t>
            </a:r>
            <a:r>
              <a:rPr lang="en-US" sz="1200"/>
              <a:t>auf eine LT an? </a:t>
            </a:r>
            <a:r>
              <a:rPr i="1" lang="en-US" sz="1200">
                <a:solidFill>
                  <a:srgbClr val="0000FF"/>
                </a:solidFill>
              </a:rPr>
              <a:t>Ja, aber das Ansprechen ist nur von kurzer Dauer.</a:t>
            </a:r>
            <a:endParaRPr/>
          </a:p>
          <a:p>
            <a:pPr indent="-342900" lvl="0" marL="342900" rtl="0" algn="l">
              <a:spcBef>
                <a:spcPts val="240"/>
              </a:spcBef>
              <a:spcAft>
                <a:spcPts val="0"/>
              </a:spcAft>
              <a:buSzPts val="840"/>
              <a:buChar char="●"/>
            </a:pPr>
            <a:r>
              <a:rPr lang="en-US" sz="1200"/>
              <a:t>Was hat eine bessere Prognose: POWG oder </a:t>
            </a:r>
            <a:r>
              <a:rPr lang="en-US" sz="1200"/>
              <a:t>PEX</a:t>
            </a:r>
            <a:r>
              <a:rPr lang="en-US" sz="1200"/>
              <a:t>? </a:t>
            </a:r>
            <a:r>
              <a:rPr i="1" lang="en-US" sz="1200">
                <a:solidFill>
                  <a:srgbClr val="0000FF"/>
                </a:solidFill>
              </a:rPr>
              <a:t>POWG</a:t>
            </a:r>
            <a:endParaRPr/>
          </a:p>
          <a:p>
            <a:pPr indent="-342900" lvl="0" marL="342900" rtl="0" algn="l">
              <a:spcBef>
                <a:spcPts val="240"/>
              </a:spcBef>
              <a:spcAft>
                <a:spcPts val="0"/>
              </a:spcAft>
              <a:buSzPts val="840"/>
              <a:buChar char="●"/>
            </a:pPr>
            <a:r>
              <a:rPr lang="en-US" sz="1200"/>
              <a:t>Hat die CE einen positiven Einfluss auf das </a:t>
            </a:r>
            <a:r>
              <a:rPr lang="en-US" sz="1200"/>
              <a:t>PEX</a:t>
            </a:r>
            <a:r>
              <a:rPr lang="en-US" sz="1200"/>
              <a:t>? </a:t>
            </a:r>
            <a:r>
              <a:rPr i="1" lang="en-US" sz="1200">
                <a:solidFill>
                  <a:srgbClr val="0000FF"/>
                </a:solidFill>
              </a:rPr>
              <a:t>Nein</a:t>
            </a:r>
            <a:endParaRPr/>
          </a:p>
          <a:p>
            <a:pPr indent="-342900" lvl="0" marL="342900" rtl="0" algn="l">
              <a:spcBef>
                <a:spcPts val="240"/>
              </a:spcBef>
              <a:spcAft>
                <a:spcPts val="0"/>
              </a:spcAft>
              <a:buSzPts val="840"/>
              <a:buChar char="●"/>
            </a:pPr>
            <a:r>
              <a:rPr lang="en-US" sz="1200"/>
              <a:t>Trotz seines weit geöffneten Winkels wird PDS/</a:t>
            </a:r>
            <a:r>
              <a:rPr lang="en-US" sz="1200"/>
              <a:t>PDG </a:t>
            </a:r>
            <a:r>
              <a:rPr lang="en-US" sz="1200"/>
              <a:t>oft mit einer YAG-Iridotomie behandelt – warum? </a:t>
            </a:r>
            <a:r>
              <a:rPr i="1" lang="en-US" sz="1200">
                <a:solidFill>
                  <a:srgbClr val="0000FF"/>
                </a:solidFill>
              </a:rPr>
              <a:t>Bei einer PDS wölbt sich die Iris nach hinten, was zu einem Kontakt zwischen Iris und den Zonulafasern führt, wodurch Pigment freigesetzt wird, das das TM verstopft (und die charakteristischen radiären Transilluminationsdefekte der Iris verursacht). Eine YAG-Iridotomie ermöglicht es der Iris, sich nach vorne zu bewegen, wodurch der Kontakt und die daraus resultierende Pigmentfreisetzung verringert werden.</a:t>
            </a:r>
            <a:endParaRPr/>
          </a:p>
          <a:p>
            <a:pPr indent="-342900" lvl="0" marL="342900" rtl="0" algn="l">
              <a:spcBef>
                <a:spcPts val="240"/>
              </a:spcBef>
              <a:spcAft>
                <a:spcPts val="0"/>
              </a:spcAft>
              <a:buSzPts val="840"/>
              <a:buChar char="●"/>
            </a:pPr>
            <a:r>
              <a:rPr lang="en-US" sz="1200"/>
              <a:t>Jüngste Forschungsergebnisse haben ein bestimmtes Gen mit der Entstehung von </a:t>
            </a:r>
            <a:r>
              <a:rPr lang="en-US" sz="1200"/>
              <a:t>PEX</a:t>
            </a:r>
            <a:r>
              <a:rPr lang="en-US" sz="1200"/>
              <a:t> in Verbindung gebracht – um welches handelt es sich? </a:t>
            </a:r>
            <a:endParaRPr/>
          </a:p>
        </p:txBody>
      </p:sp>
      <p:sp>
        <p:nvSpPr>
          <p:cNvPr id="2427" name="Google Shape;2427;p203"/>
          <p:cNvSpPr txBox="1"/>
          <p:nvPr/>
        </p:nvSpPr>
        <p:spPr>
          <a:xfrm>
            <a:off x="2498725" y="381000"/>
            <a:ext cx="3862500" cy="210300"/>
          </a:xfrm>
          <a:prstGeom prst="rect">
            <a:avLst/>
          </a:prstGeom>
          <a:solidFill>
            <a:schemeClr val="folHlink"/>
          </a:solidFill>
          <a:ln cap="flat" cmpd="sng" w="9525">
            <a:solidFill>
              <a:schemeClr val="lt2"/>
            </a:solidFill>
            <a:prstDash val="solid"/>
            <a:miter lim="8000"/>
            <a:headEnd len="sm" w="sm" type="none"/>
            <a:tailEnd len="sm" w="sm" type="none"/>
          </a:ln>
        </p:spPr>
        <p:txBody>
          <a:bodyPr anchorCtr="0" anchor="t" bIns="12700" lIns="25400" spcFirstLastPara="1" rIns="25400" wrap="square" tIns="12700">
            <a:spAutoFit/>
          </a:bodyPr>
          <a:lstStyle/>
          <a:p>
            <a:pPr indent="0" lvl="0" marL="0" marR="0" rtl="0" algn="l">
              <a:spcBef>
                <a:spcPts val="0"/>
              </a:spcBef>
              <a:spcAft>
                <a:spcPts val="0"/>
              </a:spcAft>
              <a:buClr>
                <a:schemeClr val="dk1"/>
              </a:buClr>
              <a:buSzPts val="1200"/>
              <a:buFont typeface="Noto Sans Symbols"/>
              <a:buNone/>
            </a:pPr>
            <a:r>
              <a:rPr i="1" lang="en-US" sz="1200">
                <a:solidFill>
                  <a:schemeClr val="dk1"/>
                </a:solidFill>
              </a:rPr>
              <a:t>PEX</a:t>
            </a:r>
            <a:r>
              <a:rPr i="1" lang="en-US" sz="1200">
                <a:solidFill>
                  <a:schemeClr val="dk1"/>
                </a:solidFill>
                <a:latin typeface="Arial"/>
                <a:ea typeface="Arial"/>
                <a:cs typeface="Arial"/>
                <a:sym typeface="Arial"/>
              </a:rPr>
              <a:t> und PDS/PG: Kurze Antwort</a:t>
            </a:r>
            <a:endParaRPr/>
          </a:p>
        </p:txBody>
      </p:sp>
      <p:sp>
        <p:nvSpPr>
          <p:cNvPr id="2428" name="Google Shape;2428;p203"/>
          <p:cNvSpPr txBox="1"/>
          <p:nvPr>
            <p:ph idx="12" type="sldNum"/>
          </p:nvPr>
        </p:nvSpPr>
        <p:spPr>
          <a:xfrm>
            <a:off x="6553200" y="624840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Tree>
  </p:cSld>
  <p:clrMapOvr>
    <a:masterClrMapping/>
  </p:clrMapOvr>
</p:sld>
</file>

<file path=ppt/slides/slide20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32" name="Shape 2432"/>
        <p:cNvGrpSpPr/>
        <p:nvPr/>
      </p:nvGrpSpPr>
      <p:grpSpPr>
        <a:xfrm>
          <a:off x="0" y="0"/>
          <a:ext cx="0" cy="0"/>
          <a:chOff x="0" y="0"/>
          <a:chExt cx="0" cy="0"/>
        </a:xfrm>
      </p:grpSpPr>
      <p:sp>
        <p:nvSpPr>
          <p:cNvPr id="2433" name="Google Shape;2433;p204"/>
          <p:cNvSpPr/>
          <p:nvPr/>
        </p:nvSpPr>
        <p:spPr>
          <a:xfrm>
            <a:off x="7620000" y="990600"/>
            <a:ext cx="1524000" cy="838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chemeClr val="dk1"/>
              </a:buClr>
              <a:buSzPts val="1800"/>
              <a:buFont typeface="Noto Sans Symbols"/>
              <a:buNone/>
            </a:pPr>
            <a:r>
              <a:t/>
            </a:r>
            <a:endParaRPr sz="1800">
              <a:solidFill>
                <a:schemeClr val="dk1"/>
              </a:solidFill>
              <a:latin typeface="Arial"/>
              <a:ea typeface="Arial"/>
              <a:cs typeface="Arial"/>
              <a:sym typeface="Arial"/>
            </a:endParaRPr>
          </a:p>
        </p:txBody>
      </p:sp>
      <p:sp>
        <p:nvSpPr>
          <p:cNvPr id="2434" name="Google Shape;2434;p204"/>
          <p:cNvSpPr txBox="1"/>
          <p:nvPr>
            <p:ph type="title"/>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rtl="0" algn="l">
              <a:spcBef>
                <a:spcPts val="0"/>
              </a:spcBef>
              <a:spcAft>
                <a:spcPts val="0"/>
              </a:spcAft>
              <a:buNone/>
            </a:pPr>
            <a:r>
              <a:rPr lang="en-US" sz="1800"/>
              <a:t>A</a:t>
            </a:r>
            <a:endParaRPr/>
          </a:p>
        </p:txBody>
      </p:sp>
      <p:sp>
        <p:nvSpPr>
          <p:cNvPr id="2435" name="Google Shape;2435;p204"/>
          <p:cNvSpPr txBox="1"/>
          <p:nvPr>
            <p:ph idx="1" type="body"/>
          </p:nvPr>
        </p:nvSpPr>
        <p:spPr>
          <a:xfrm>
            <a:off x="457200" y="1139825"/>
            <a:ext cx="8610600" cy="5413375"/>
          </a:xfrm>
          <a:prstGeom prst="rect">
            <a:avLst/>
          </a:prstGeom>
          <a:noFill/>
          <a:ln>
            <a:noFill/>
          </a:ln>
        </p:spPr>
        <p:txBody>
          <a:bodyPr anchorCtr="0" anchor="t" bIns="12700" lIns="25400" spcFirstLastPara="1" rIns="25400" wrap="square" tIns="12700">
            <a:noAutofit/>
          </a:bodyPr>
          <a:lstStyle/>
          <a:p>
            <a:pPr indent="-342900" lvl="0" marL="342900" rtl="0" algn="l">
              <a:spcBef>
                <a:spcPts val="0"/>
              </a:spcBef>
              <a:spcAft>
                <a:spcPts val="0"/>
              </a:spcAft>
              <a:buSzPts val="840"/>
              <a:buChar char="●"/>
            </a:pPr>
            <a:r>
              <a:rPr lang="en-US" sz="1200"/>
              <a:t>Welchen Rang</a:t>
            </a:r>
            <a:r>
              <a:rPr lang="en-US" sz="1200"/>
              <a:t> nimmt das </a:t>
            </a:r>
            <a:r>
              <a:rPr lang="en-US" sz="1200"/>
              <a:t>PEX</a:t>
            </a:r>
            <a:r>
              <a:rPr lang="en-US" sz="1200"/>
              <a:t> unter den Ursachen des sekundären Offenwinkelglaukoms ein?</a:t>
            </a:r>
            <a:r>
              <a:rPr lang="en-US" sz="1200"/>
              <a:t> Nr</a:t>
            </a:r>
            <a:r>
              <a:rPr lang="en-US" sz="1200">
                <a:solidFill>
                  <a:srgbClr val="0000FF"/>
                </a:solidFill>
              </a:rPr>
              <a:t>. 1</a:t>
            </a:r>
            <a:endParaRPr/>
          </a:p>
          <a:p>
            <a:pPr indent="-342900" lvl="0" marL="342900" rtl="0" algn="l">
              <a:spcBef>
                <a:spcPts val="240"/>
              </a:spcBef>
              <a:spcAft>
                <a:spcPts val="0"/>
              </a:spcAft>
              <a:buSzPts val="840"/>
              <a:buChar char="●"/>
            </a:pPr>
            <a:r>
              <a:rPr lang="en-US" sz="1200"/>
              <a:t>Welche ethnische Gruppe weist die höchste Prävalenz von </a:t>
            </a:r>
            <a:r>
              <a:rPr lang="en-US" sz="1200"/>
              <a:t>PEX</a:t>
            </a:r>
            <a:r>
              <a:rPr lang="en-US" sz="1200"/>
              <a:t> auf? </a:t>
            </a:r>
            <a:r>
              <a:rPr i="1" lang="en-US" sz="1200">
                <a:solidFill>
                  <a:srgbClr val="0000FF"/>
                </a:solidFill>
              </a:rPr>
              <a:t>Skandinavier</a:t>
            </a:r>
            <a:endParaRPr/>
          </a:p>
          <a:p>
            <a:pPr indent="-342900" lvl="0" marL="342900" rtl="0" algn="l">
              <a:spcBef>
                <a:spcPts val="240"/>
              </a:spcBef>
              <a:spcAft>
                <a:spcPts val="0"/>
              </a:spcAft>
              <a:buSzPts val="840"/>
              <a:buChar char="●"/>
            </a:pPr>
            <a:r>
              <a:rPr lang="en-US" sz="1200"/>
              <a:t>Sprechen </a:t>
            </a:r>
            <a:r>
              <a:rPr lang="en-US" sz="1200"/>
              <a:t>PEX</a:t>
            </a:r>
            <a:r>
              <a:rPr lang="en-US" sz="1200"/>
              <a:t> und </a:t>
            </a:r>
            <a:r>
              <a:rPr lang="en-US" sz="1200"/>
              <a:t>PDG </a:t>
            </a:r>
            <a:r>
              <a:rPr lang="en-US" sz="1200"/>
              <a:t>auf eine LT an? </a:t>
            </a:r>
            <a:r>
              <a:rPr i="1" lang="en-US" sz="1200">
                <a:solidFill>
                  <a:srgbClr val="0000FF"/>
                </a:solidFill>
              </a:rPr>
              <a:t>Ja, aber das Ansprechen ist nur von kurzer Dauer.</a:t>
            </a:r>
            <a:endParaRPr/>
          </a:p>
          <a:p>
            <a:pPr indent="-342900" lvl="0" marL="342900" rtl="0" algn="l">
              <a:spcBef>
                <a:spcPts val="240"/>
              </a:spcBef>
              <a:spcAft>
                <a:spcPts val="0"/>
              </a:spcAft>
              <a:buSzPts val="840"/>
              <a:buChar char="●"/>
            </a:pPr>
            <a:r>
              <a:rPr lang="en-US" sz="1200"/>
              <a:t>Was hat eine bessere Prognose: POWG oder </a:t>
            </a:r>
            <a:r>
              <a:rPr lang="en-US" sz="1200"/>
              <a:t>PEX</a:t>
            </a:r>
            <a:r>
              <a:rPr lang="en-US" sz="1200"/>
              <a:t>? </a:t>
            </a:r>
            <a:r>
              <a:rPr i="1" lang="en-US" sz="1200">
                <a:solidFill>
                  <a:srgbClr val="0000FF"/>
                </a:solidFill>
              </a:rPr>
              <a:t>POWG</a:t>
            </a:r>
            <a:endParaRPr/>
          </a:p>
          <a:p>
            <a:pPr indent="-342900" lvl="0" marL="342900" rtl="0" algn="l">
              <a:spcBef>
                <a:spcPts val="240"/>
              </a:spcBef>
              <a:spcAft>
                <a:spcPts val="0"/>
              </a:spcAft>
              <a:buSzPts val="840"/>
              <a:buChar char="●"/>
            </a:pPr>
            <a:r>
              <a:rPr lang="en-US" sz="1200"/>
              <a:t>Hat die CE einen positiven Einfluss auf das </a:t>
            </a:r>
            <a:r>
              <a:rPr lang="en-US" sz="1200"/>
              <a:t>PEX</a:t>
            </a:r>
            <a:r>
              <a:rPr lang="en-US" sz="1200"/>
              <a:t>? </a:t>
            </a:r>
            <a:r>
              <a:rPr i="1" lang="en-US" sz="1200">
                <a:solidFill>
                  <a:srgbClr val="0000FF"/>
                </a:solidFill>
              </a:rPr>
              <a:t>Nein</a:t>
            </a:r>
            <a:endParaRPr/>
          </a:p>
          <a:p>
            <a:pPr indent="-342900" lvl="0" marL="342900" rtl="0" algn="l">
              <a:spcBef>
                <a:spcPts val="240"/>
              </a:spcBef>
              <a:spcAft>
                <a:spcPts val="0"/>
              </a:spcAft>
              <a:buSzPts val="840"/>
              <a:buChar char="●"/>
            </a:pPr>
            <a:r>
              <a:rPr lang="en-US" sz="1200"/>
              <a:t>Trotz seines weit geöffneten Winkels wird PDS/</a:t>
            </a:r>
            <a:r>
              <a:rPr lang="en-US" sz="1200"/>
              <a:t>PDG </a:t>
            </a:r>
            <a:r>
              <a:rPr lang="en-US" sz="1200"/>
              <a:t>oft mit einer YAG-Iridotomie behandelt – warum? </a:t>
            </a:r>
            <a:r>
              <a:rPr i="1" lang="en-US" sz="1200">
                <a:solidFill>
                  <a:srgbClr val="0000FF"/>
                </a:solidFill>
              </a:rPr>
              <a:t>Bei einer PDS wölbt sich die Iris nach hinten, was zu einem Kontakt zwischen Iris und den Zonulafasern führt, wodurch Pigment freigesetzt wird, das das TM verstopft (und die charakteristischen radiären Transilluminationsdefekte der Iris verursacht). Eine YAG-Iridotomie ermöglicht es der Iris, sich nach vorne zu bewegen, wodurch der Kontakt und die daraus resultierende Pigmentfreisetzung verringert werden.</a:t>
            </a:r>
            <a:endParaRPr/>
          </a:p>
          <a:p>
            <a:pPr indent="-342900" lvl="0" marL="342900" rtl="0" algn="l">
              <a:spcBef>
                <a:spcPts val="240"/>
              </a:spcBef>
              <a:spcAft>
                <a:spcPts val="0"/>
              </a:spcAft>
              <a:buSzPts val="840"/>
              <a:buChar char="●"/>
            </a:pPr>
            <a:r>
              <a:rPr lang="en-US" sz="1200"/>
              <a:t>Jüngste Forschungsergebnisse haben ein bestimmtes Gen mit der Entstehung von </a:t>
            </a:r>
            <a:r>
              <a:rPr lang="en-US" sz="1200"/>
              <a:t>PEX</a:t>
            </a:r>
            <a:r>
              <a:rPr lang="en-US" sz="1200"/>
              <a:t> in Verbindung gebracht – um welches handelt es sich? </a:t>
            </a:r>
            <a:r>
              <a:rPr i="1" lang="en-US" sz="1200">
                <a:solidFill>
                  <a:srgbClr val="0000FF"/>
                </a:solidFill>
              </a:rPr>
              <a:t>LOXL1</a:t>
            </a:r>
            <a:endParaRPr sz="2000"/>
          </a:p>
        </p:txBody>
      </p:sp>
      <p:sp>
        <p:nvSpPr>
          <p:cNvPr id="2436" name="Google Shape;2436;p204"/>
          <p:cNvSpPr txBox="1"/>
          <p:nvPr/>
        </p:nvSpPr>
        <p:spPr>
          <a:xfrm>
            <a:off x="2498725" y="381000"/>
            <a:ext cx="3862500" cy="210300"/>
          </a:xfrm>
          <a:prstGeom prst="rect">
            <a:avLst/>
          </a:prstGeom>
          <a:solidFill>
            <a:schemeClr val="folHlink"/>
          </a:solidFill>
          <a:ln cap="flat" cmpd="sng" w="9525">
            <a:solidFill>
              <a:schemeClr val="lt2"/>
            </a:solidFill>
            <a:prstDash val="solid"/>
            <a:miter lim="8000"/>
            <a:headEnd len="sm" w="sm" type="none"/>
            <a:tailEnd len="sm" w="sm" type="none"/>
          </a:ln>
        </p:spPr>
        <p:txBody>
          <a:bodyPr anchorCtr="0" anchor="t" bIns="12700" lIns="25400" spcFirstLastPara="1" rIns="25400" wrap="square" tIns="12700">
            <a:spAutoFit/>
          </a:bodyPr>
          <a:lstStyle/>
          <a:p>
            <a:pPr indent="0" lvl="0" marL="0" marR="0" rtl="0" algn="l">
              <a:spcBef>
                <a:spcPts val="0"/>
              </a:spcBef>
              <a:spcAft>
                <a:spcPts val="0"/>
              </a:spcAft>
              <a:buClr>
                <a:schemeClr val="dk1"/>
              </a:buClr>
              <a:buSzPts val="1200"/>
              <a:buFont typeface="Noto Sans Symbols"/>
              <a:buNone/>
            </a:pPr>
            <a:r>
              <a:rPr i="1" lang="en-US" sz="1200">
                <a:solidFill>
                  <a:schemeClr val="dk1"/>
                </a:solidFill>
              </a:rPr>
              <a:t>PEX</a:t>
            </a:r>
            <a:r>
              <a:rPr i="1" lang="en-US" sz="1200">
                <a:solidFill>
                  <a:schemeClr val="dk1"/>
                </a:solidFill>
                <a:latin typeface="Arial"/>
                <a:ea typeface="Arial"/>
                <a:cs typeface="Arial"/>
                <a:sym typeface="Arial"/>
              </a:rPr>
              <a:t> und PDS/PG: Kurze Antwort</a:t>
            </a:r>
            <a:endParaRPr/>
          </a:p>
        </p:txBody>
      </p:sp>
      <p:sp>
        <p:nvSpPr>
          <p:cNvPr id="2437" name="Google Shape;2437;p204"/>
          <p:cNvSpPr txBox="1"/>
          <p:nvPr>
            <p:ph idx="12" type="sldNum"/>
          </p:nvPr>
        </p:nvSpPr>
        <p:spPr>
          <a:xfrm>
            <a:off x="6553200" y="624840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Tree>
  </p:cSld>
  <p:clrMapOvr>
    <a:masterClrMapping/>
  </p:clrMapOvr>
</p:sld>
</file>

<file path=ppt/slides/slide20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41" name="Shape 2441"/>
        <p:cNvGrpSpPr/>
        <p:nvPr/>
      </p:nvGrpSpPr>
      <p:grpSpPr>
        <a:xfrm>
          <a:off x="0" y="0"/>
          <a:ext cx="0" cy="0"/>
          <a:chOff x="0" y="0"/>
          <a:chExt cx="0" cy="0"/>
        </a:xfrm>
      </p:grpSpPr>
      <p:sp>
        <p:nvSpPr>
          <p:cNvPr id="2442" name="Google Shape;2442;p205"/>
          <p:cNvSpPr/>
          <p:nvPr/>
        </p:nvSpPr>
        <p:spPr>
          <a:xfrm>
            <a:off x="7620000" y="990600"/>
            <a:ext cx="1524000" cy="838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chemeClr val="dk1"/>
              </a:buClr>
              <a:buSzPts val="1800"/>
              <a:buFont typeface="Noto Sans Symbols"/>
              <a:buNone/>
            </a:pPr>
            <a:r>
              <a:t/>
            </a:r>
            <a:endParaRPr sz="1800">
              <a:solidFill>
                <a:schemeClr val="dk1"/>
              </a:solidFill>
              <a:latin typeface="Arial"/>
              <a:ea typeface="Arial"/>
              <a:cs typeface="Arial"/>
              <a:sym typeface="Arial"/>
            </a:endParaRPr>
          </a:p>
        </p:txBody>
      </p:sp>
      <p:sp>
        <p:nvSpPr>
          <p:cNvPr id="2443" name="Google Shape;2443;p205"/>
          <p:cNvSpPr txBox="1"/>
          <p:nvPr>
            <p:ph type="title"/>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rtl="0" algn="l">
              <a:spcBef>
                <a:spcPts val="0"/>
              </a:spcBef>
              <a:spcAft>
                <a:spcPts val="0"/>
              </a:spcAft>
              <a:buNone/>
            </a:pPr>
            <a:r>
              <a:rPr lang="en-US" sz="1800"/>
              <a:t>F</a:t>
            </a:r>
            <a:endParaRPr/>
          </a:p>
        </p:txBody>
      </p:sp>
      <p:sp>
        <p:nvSpPr>
          <p:cNvPr id="2444" name="Google Shape;2444;p205"/>
          <p:cNvSpPr txBox="1"/>
          <p:nvPr>
            <p:ph idx="1" type="body"/>
          </p:nvPr>
        </p:nvSpPr>
        <p:spPr>
          <a:xfrm>
            <a:off x="457200" y="1149851"/>
            <a:ext cx="8610600" cy="5413500"/>
          </a:xfrm>
          <a:prstGeom prst="rect">
            <a:avLst/>
          </a:prstGeom>
          <a:noFill/>
          <a:ln>
            <a:noFill/>
          </a:ln>
        </p:spPr>
        <p:txBody>
          <a:bodyPr anchorCtr="0" anchor="t" bIns="12700" lIns="25400" spcFirstLastPara="1" rIns="25400" wrap="square" tIns="12700">
            <a:noAutofit/>
          </a:bodyPr>
          <a:lstStyle/>
          <a:p>
            <a:pPr indent="-342900" lvl="0" marL="342900" rtl="0" algn="l">
              <a:spcBef>
                <a:spcPts val="0"/>
              </a:spcBef>
              <a:spcAft>
                <a:spcPts val="0"/>
              </a:spcAft>
              <a:buSzPts val="840"/>
              <a:buChar char="●"/>
            </a:pPr>
            <a:r>
              <a:rPr lang="en-US" sz="1200">
                <a:solidFill>
                  <a:srgbClr val="BFBFBF"/>
                </a:solidFill>
              </a:rPr>
              <a:t>Welchen Rang</a:t>
            </a:r>
            <a:r>
              <a:rPr lang="en-US" sz="1200">
                <a:solidFill>
                  <a:srgbClr val="BFBFBF"/>
                </a:solidFill>
              </a:rPr>
              <a:t> nimmt das </a:t>
            </a:r>
            <a:r>
              <a:rPr lang="en-US" sz="1200">
                <a:solidFill>
                  <a:srgbClr val="BFBFBF"/>
                </a:solidFill>
              </a:rPr>
              <a:t>PEX</a:t>
            </a:r>
            <a:r>
              <a:rPr lang="en-US" sz="1200">
                <a:solidFill>
                  <a:srgbClr val="BFBFBF"/>
                </a:solidFill>
              </a:rPr>
              <a:t> unter den Ursachen des sekundären Offenwinkelglaukoms ein?</a:t>
            </a:r>
            <a:r>
              <a:rPr lang="en-US" sz="1200">
                <a:solidFill>
                  <a:srgbClr val="BFBFBF"/>
                </a:solidFill>
              </a:rPr>
              <a:t> Nr. 1</a:t>
            </a:r>
            <a:endParaRPr/>
          </a:p>
          <a:p>
            <a:pPr indent="-342900" lvl="0" marL="342900" rtl="0" algn="l">
              <a:spcBef>
                <a:spcPts val="240"/>
              </a:spcBef>
              <a:spcAft>
                <a:spcPts val="0"/>
              </a:spcAft>
              <a:buSzPts val="840"/>
              <a:buChar char="●"/>
            </a:pPr>
            <a:r>
              <a:rPr lang="en-US" sz="1200">
                <a:solidFill>
                  <a:srgbClr val="BFBFBF"/>
                </a:solidFill>
              </a:rPr>
              <a:t>Welche ethnische Gruppe weist die höchste Prävalenz von </a:t>
            </a:r>
            <a:r>
              <a:rPr lang="en-US" sz="1200">
                <a:solidFill>
                  <a:srgbClr val="BFBFBF"/>
                </a:solidFill>
              </a:rPr>
              <a:t>PEX</a:t>
            </a:r>
            <a:r>
              <a:rPr lang="en-US" sz="1200">
                <a:solidFill>
                  <a:srgbClr val="BFBFBF"/>
                </a:solidFill>
              </a:rPr>
              <a:t> auf? </a:t>
            </a:r>
            <a:r>
              <a:rPr i="1" lang="en-US" sz="1200">
                <a:solidFill>
                  <a:srgbClr val="BFBFBF"/>
                </a:solidFill>
              </a:rPr>
              <a:t>Skandinavier</a:t>
            </a:r>
            <a:endParaRPr/>
          </a:p>
          <a:p>
            <a:pPr indent="-342900" lvl="0" marL="342900" rtl="0" algn="l">
              <a:spcBef>
                <a:spcPts val="240"/>
              </a:spcBef>
              <a:spcAft>
                <a:spcPts val="0"/>
              </a:spcAft>
              <a:buSzPts val="840"/>
              <a:buChar char="●"/>
            </a:pPr>
            <a:r>
              <a:rPr lang="en-US" sz="1200">
                <a:solidFill>
                  <a:srgbClr val="BFBFBF"/>
                </a:solidFill>
              </a:rPr>
              <a:t>Sprechen </a:t>
            </a:r>
            <a:r>
              <a:rPr lang="en-US" sz="1200">
                <a:solidFill>
                  <a:srgbClr val="BFBFBF"/>
                </a:solidFill>
              </a:rPr>
              <a:t>PEX</a:t>
            </a:r>
            <a:r>
              <a:rPr lang="en-US" sz="1200">
                <a:solidFill>
                  <a:srgbClr val="BFBFBF"/>
                </a:solidFill>
              </a:rPr>
              <a:t> und </a:t>
            </a:r>
            <a:r>
              <a:rPr lang="en-US" sz="1200">
                <a:solidFill>
                  <a:srgbClr val="BFBFBF"/>
                </a:solidFill>
              </a:rPr>
              <a:t>PDG </a:t>
            </a:r>
            <a:r>
              <a:rPr lang="en-US" sz="1200">
                <a:solidFill>
                  <a:srgbClr val="BFBFBF"/>
                </a:solidFill>
              </a:rPr>
              <a:t>auf eine LT an? </a:t>
            </a:r>
            <a:r>
              <a:rPr i="1" lang="en-US" sz="1200">
                <a:solidFill>
                  <a:srgbClr val="BFBFBF"/>
                </a:solidFill>
              </a:rPr>
              <a:t>Ja, aber das Ansprechen ist nur von kurzer Dauer.</a:t>
            </a:r>
            <a:endParaRPr/>
          </a:p>
          <a:p>
            <a:pPr indent="-342900" lvl="0" marL="342900" rtl="0" algn="l">
              <a:spcBef>
                <a:spcPts val="240"/>
              </a:spcBef>
              <a:spcAft>
                <a:spcPts val="0"/>
              </a:spcAft>
              <a:buSzPts val="840"/>
              <a:buChar char="●"/>
            </a:pPr>
            <a:r>
              <a:rPr lang="en-US" sz="1200">
                <a:solidFill>
                  <a:srgbClr val="BFBFBF"/>
                </a:solidFill>
              </a:rPr>
              <a:t>Was hat eine bessere Prognose: POWG oder </a:t>
            </a:r>
            <a:r>
              <a:rPr lang="en-US" sz="1200">
                <a:solidFill>
                  <a:srgbClr val="BFBFBF"/>
                </a:solidFill>
              </a:rPr>
              <a:t>PEX</a:t>
            </a:r>
            <a:r>
              <a:rPr lang="en-US" sz="1200">
                <a:solidFill>
                  <a:srgbClr val="BFBFBF"/>
                </a:solidFill>
              </a:rPr>
              <a:t>? </a:t>
            </a:r>
            <a:r>
              <a:rPr i="1" lang="en-US" sz="1200">
                <a:solidFill>
                  <a:srgbClr val="BFBFBF"/>
                </a:solidFill>
              </a:rPr>
              <a:t>POWG</a:t>
            </a:r>
            <a:endParaRPr/>
          </a:p>
          <a:p>
            <a:pPr indent="-342900" lvl="0" marL="342900" rtl="0" algn="l">
              <a:spcBef>
                <a:spcPts val="240"/>
              </a:spcBef>
              <a:spcAft>
                <a:spcPts val="0"/>
              </a:spcAft>
              <a:buSzPts val="840"/>
              <a:buChar char="●"/>
            </a:pPr>
            <a:r>
              <a:rPr lang="en-US" sz="1200">
                <a:solidFill>
                  <a:srgbClr val="BFBFBF"/>
                </a:solidFill>
              </a:rPr>
              <a:t>Hat die CE einen positiven Einfluss auf das </a:t>
            </a:r>
            <a:r>
              <a:rPr lang="en-US" sz="1200">
                <a:solidFill>
                  <a:srgbClr val="BFBFBF"/>
                </a:solidFill>
              </a:rPr>
              <a:t>PEX</a:t>
            </a:r>
            <a:r>
              <a:rPr lang="en-US" sz="1200">
                <a:solidFill>
                  <a:srgbClr val="BFBFBF"/>
                </a:solidFill>
              </a:rPr>
              <a:t>? </a:t>
            </a:r>
            <a:r>
              <a:rPr i="1" lang="en-US" sz="1200">
                <a:solidFill>
                  <a:srgbClr val="BFBFBF"/>
                </a:solidFill>
              </a:rPr>
              <a:t>Nein</a:t>
            </a:r>
            <a:endParaRPr/>
          </a:p>
          <a:p>
            <a:pPr indent="-342900" lvl="0" marL="342900" rtl="0" algn="l">
              <a:spcBef>
                <a:spcPts val="240"/>
              </a:spcBef>
              <a:spcAft>
                <a:spcPts val="0"/>
              </a:spcAft>
              <a:buSzPts val="840"/>
              <a:buChar char="●"/>
            </a:pPr>
            <a:r>
              <a:rPr lang="en-US" sz="1200">
                <a:solidFill>
                  <a:srgbClr val="BFBFBF"/>
                </a:solidFill>
              </a:rPr>
              <a:t>Trotz seines weit geöffneten Winkels wird PDS/</a:t>
            </a:r>
            <a:r>
              <a:rPr lang="en-US" sz="1200">
                <a:solidFill>
                  <a:srgbClr val="BFBFBF"/>
                </a:solidFill>
              </a:rPr>
              <a:t>PDG </a:t>
            </a:r>
            <a:r>
              <a:rPr lang="en-US" sz="1200">
                <a:solidFill>
                  <a:srgbClr val="BFBFBF"/>
                </a:solidFill>
              </a:rPr>
              <a:t>oft mit einer YAG-Iridotomie behandelt – warum? </a:t>
            </a:r>
            <a:r>
              <a:rPr i="1" lang="en-US" sz="1200">
                <a:solidFill>
                  <a:srgbClr val="BFBFBF"/>
                </a:solidFill>
              </a:rPr>
              <a:t>Bei einer PDS wölbt sich die Iris nach hinten, was zu einem Kontakt zwischen Iris und den Zonulafasern führt, wodurch Pigment freigesetzt wird, das das TM verstopft (und die charakteristischen radiären Transilluminationsdefekte der Iris verursacht). Eine YAG-Iridotomie ermöglicht es der Iris, sich nach vorne zu bewegen, wodurch der Kontakt und die daraus resultierende Pigmentfreisetzung verringert werden.</a:t>
            </a:r>
            <a:endParaRPr>
              <a:solidFill>
                <a:srgbClr val="BFBFBF"/>
              </a:solidFill>
            </a:endParaRPr>
          </a:p>
          <a:p>
            <a:pPr indent="-342900" lvl="0" marL="342900" rtl="0" algn="l">
              <a:spcBef>
                <a:spcPts val="240"/>
              </a:spcBef>
              <a:spcAft>
                <a:spcPts val="0"/>
              </a:spcAft>
              <a:buSzPts val="840"/>
              <a:buChar char="●"/>
            </a:pPr>
            <a:r>
              <a:rPr lang="en-US" sz="1200">
                <a:solidFill>
                  <a:srgbClr val="BFBFBF"/>
                </a:solidFill>
              </a:rPr>
              <a:t>Jüngste Forschungsergebnisse haben ein bestimmtes Gen mit der Entstehung von </a:t>
            </a:r>
            <a:r>
              <a:rPr lang="en-US" sz="1200">
                <a:solidFill>
                  <a:srgbClr val="BFBFBF"/>
                </a:solidFill>
              </a:rPr>
              <a:t>PEX</a:t>
            </a:r>
            <a:r>
              <a:rPr lang="en-US" sz="1200">
                <a:solidFill>
                  <a:srgbClr val="BFBFBF"/>
                </a:solidFill>
              </a:rPr>
              <a:t> in Verbindung gebracht – um welches handelt es sich? </a:t>
            </a:r>
            <a:r>
              <a:rPr b="1" i="1" lang="en-US" sz="1200">
                <a:solidFill>
                  <a:srgbClr val="0000FF"/>
                </a:solidFill>
              </a:rPr>
              <a:t>LOXL1</a:t>
            </a:r>
            <a:endParaRPr b="1" sz="2000"/>
          </a:p>
        </p:txBody>
      </p:sp>
      <p:sp>
        <p:nvSpPr>
          <p:cNvPr id="2445" name="Google Shape;2445;p205"/>
          <p:cNvSpPr txBox="1"/>
          <p:nvPr/>
        </p:nvSpPr>
        <p:spPr>
          <a:xfrm>
            <a:off x="2498725" y="381000"/>
            <a:ext cx="3862500" cy="210300"/>
          </a:xfrm>
          <a:prstGeom prst="rect">
            <a:avLst/>
          </a:prstGeom>
          <a:solidFill>
            <a:schemeClr val="folHlink"/>
          </a:solidFill>
          <a:ln cap="flat" cmpd="sng" w="9525">
            <a:solidFill>
              <a:schemeClr val="lt2"/>
            </a:solidFill>
            <a:prstDash val="solid"/>
            <a:miter lim="8000"/>
            <a:headEnd len="sm" w="sm" type="none"/>
            <a:tailEnd len="sm" w="sm" type="none"/>
          </a:ln>
        </p:spPr>
        <p:txBody>
          <a:bodyPr anchorCtr="0" anchor="t" bIns="12700" lIns="25400" spcFirstLastPara="1" rIns="25400" wrap="square" tIns="12700">
            <a:spAutoFit/>
          </a:bodyPr>
          <a:lstStyle/>
          <a:p>
            <a:pPr indent="0" lvl="0" marL="0" marR="0" rtl="0" algn="l">
              <a:spcBef>
                <a:spcPts val="0"/>
              </a:spcBef>
              <a:spcAft>
                <a:spcPts val="0"/>
              </a:spcAft>
              <a:buClr>
                <a:schemeClr val="dk1"/>
              </a:buClr>
              <a:buSzPts val="1200"/>
              <a:buFont typeface="Noto Sans Symbols"/>
              <a:buNone/>
            </a:pPr>
            <a:r>
              <a:rPr i="1" lang="en-US" sz="1200">
                <a:solidFill>
                  <a:schemeClr val="dk1"/>
                </a:solidFill>
              </a:rPr>
              <a:t>PEX</a:t>
            </a:r>
            <a:r>
              <a:rPr i="1" lang="en-US" sz="1200">
                <a:solidFill>
                  <a:schemeClr val="dk1"/>
                </a:solidFill>
                <a:latin typeface="Arial"/>
                <a:ea typeface="Arial"/>
                <a:cs typeface="Arial"/>
                <a:sym typeface="Arial"/>
              </a:rPr>
              <a:t> und PDS/PG: Kurze Antwort</a:t>
            </a:r>
            <a:endParaRPr/>
          </a:p>
        </p:txBody>
      </p:sp>
      <p:sp>
        <p:nvSpPr>
          <p:cNvPr id="2446" name="Google Shape;2446;p205"/>
          <p:cNvSpPr txBox="1"/>
          <p:nvPr>
            <p:ph idx="12" type="sldNum"/>
          </p:nvPr>
        </p:nvSpPr>
        <p:spPr>
          <a:xfrm>
            <a:off x="6553200" y="624840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2447" name="Google Shape;2447;p205"/>
          <p:cNvSpPr txBox="1"/>
          <p:nvPr/>
        </p:nvSpPr>
        <p:spPr>
          <a:xfrm>
            <a:off x="609600" y="3048000"/>
            <a:ext cx="5830800" cy="1626600"/>
          </a:xfrm>
          <a:prstGeom prst="rect">
            <a:avLst/>
          </a:prstGeom>
          <a:solidFill>
            <a:srgbClr val="CCFFCC"/>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i="1" lang="en-US" sz="1200">
                <a:solidFill>
                  <a:srgbClr val="0000FF"/>
                </a:solidFill>
                <a:latin typeface="Arial"/>
                <a:ea typeface="Arial"/>
                <a:cs typeface="Arial"/>
                <a:sym typeface="Arial"/>
              </a:rPr>
              <a:t>Wofür kodiert das LOXL1-Gen?</a:t>
            </a:r>
            <a:endParaRPr i="1" sz="1600">
              <a:solidFill>
                <a:srgbClr val="CCFFCC"/>
              </a:solidFill>
              <a:latin typeface="Arial"/>
              <a:ea typeface="Arial"/>
              <a:cs typeface="Arial"/>
              <a:sym typeface="Arial"/>
            </a:endParaRPr>
          </a:p>
          <a:p>
            <a:pPr indent="0" lvl="0" marL="0" marR="0" rtl="0" algn="l">
              <a:spcBef>
                <a:spcPts val="0"/>
              </a:spcBef>
              <a:spcAft>
                <a:spcPts val="0"/>
              </a:spcAft>
              <a:buNone/>
            </a:pPr>
            <a:r>
              <a:rPr lang="en-US" sz="1200">
                <a:solidFill>
                  <a:srgbClr val="CCFFCC"/>
                </a:solidFill>
                <a:latin typeface="Arial"/>
                <a:ea typeface="Arial"/>
                <a:cs typeface="Arial"/>
                <a:sym typeface="Arial"/>
              </a:rPr>
              <a:t>Ein Enzym namens </a:t>
            </a:r>
            <a:r>
              <a:rPr b="1" lang="en-US" sz="1200">
                <a:solidFill>
                  <a:srgbClr val="CCFFCC"/>
                </a:solidFill>
                <a:latin typeface="Arial"/>
                <a:ea typeface="Arial"/>
                <a:cs typeface="Arial"/>
                <a:sym typeface="Arial"/>
              </a:rPr>
              <a:t>Lysyloxidase</a:t>
            </a:r>
            <a:endParaRPr/>
          </a:p>
          <a:p>
            <a:pPr indent="0" lvl="0" marL="0" marR="0" rtl="0" algn="l">
              <a:spcBef>
                <a:spcPts val="0"/>
              </a:spcBef>
              <a:spcAft>
                <a:spcPts val="0"/>
              </a:spcAft>
              <a:buNone/>
            </a:pPr>
            <a:r>
              <a:t/>
            </a:r>
            <a:endParaRPr sz="1600">
              <a:solidFill>
                <a:srgbClr val="CCFFCC"/>
              </a:solidFill>
              <a:latin typeface="Arial"/>
              <a:ea typeface="Arial"/>
              <a:cs typeface="Arial"/>
              <a:sym typeface="Arial"/>
            </a:endParaRPr>
          </a:p>
          <a:p>
            <a:pPr indent="0" lvl="0" marL="0" marR="0" rtl="0" algn="l">
              <a:spcBef>
                <a:spcPts val="0"/>
              </a:spcBef>
              <a:spcAft>
                <a:spcPts val="0"/>
              </a:spcAft>
              <a:buNone/>
            </a:pPr>
            <a:r>
              <a:rPr i="1" lang="en-US" sz="1200">
                <a:solidFill>
                  <a:srgbClr val="CCFFCC"/>
                </a:solidFill>
                <a:latin typeface="Arial"/>
                <a:ea typeface="Arial"/>
                <a:cs typeface="Arial"/>
                <a:sym typeface="Arial"/>
              </a:rPr>
              <a:t>An welchem Prozess ist Lysyloxidase allgemein beteiligt?</a:t>
            </a:r>
            <a:endParaRPr/>
          </a:p>
          <a:p>
            <a:pPr indent="0" lvl="0" marL="0" marR="0" rtl="0" algn="l">
              <a:spcBef>
                <a:spcPts val="0"/>
              </a:spcBef>
              <a:spcAft>
                <a:spcPts val="0"/>
              </a:spcAft>
              <a:buNone/>
            </a:pPr>
            <a:r>
              <a:rPr lang="en-US" sz="1200">
                <a:solidFill>
                  <a:srgbClr val="CCFFCC"/>
                </a:solidFill>
                <a:latin typeface="Arial"/>
                <a:ea typeface="Arial"/>
                <a:cs typeface="Arial"/>
                <a:sym typeface="Arial"/>
              </a:rPr>
              <a:t>Bindegewebsstoffwechsel</a:t>
            </a:r>
            <a:endParaRPr/>
          </a:p>
          <a:p>
            <a:pPr indent="0" lvl="0" marL="0" marR="0" rtl="0" algn="l">
              <a:spcBef>
                <a:spcPts val="0"/>
              </a:spcBef>
              <a:spcAft>
                <a:spcPts val="0"/>
              </a:spcAft>
              <a:buNone/>
            </a:pPr>
            <a:r>
              <a:t/>
            </a:r>
            <a:endParaRPr sz="1600">
              <a:solidFill>
                <a:srgbClr val="CCFFCC"/>
              </a:solidFill>
              <a:latin typeface="Arial"/>
              <a:ea typeface="Arial"/>
              <a:cs typeface="Arial"/>
              <a:sym typeface="Arial"/>
            </a:endParaRPr>
          </a:p>
          <a:p>
            <a:pPr indent="0" lvl="0" marL="0" marR="0" rtl="0" algn="l">
              <a:spcBef>
                <a:spcPts val="0"/>
              </a:spcBef>
              <a:spcAft>
                <a:spcPts val="0"/>
              </a:spcAft>
              <a:buNone/>
            </a:pPr>
            <a:r>
              <a:rPr i="1" lang="en-US" sz="1200">
                <a:solidFill>
                  <a:srgbClr val="CCFFCC"/>
                </a:solidFill>
                <a:latin typeface="Arial"/>
                <a:ea typeface="Arial"/>
                <a:cs typeface="Arial"/>
                <a:sym typeface="Arial"/>
              </a:rPr>
              <a:t>Welcher Typ von Bindegewebsfasern ist bei </a:t>
            </a:r>
            <a:r>
              <a:rPr i="1" lang="en-US" sz="1200">
                <a:solidFill>
                  <a:srgbClr val="CCFFCC"/>
                </a:solidFill>
              </a:rPr>
              <a:t>PEX</a:t>
            </a:r>
            <a:r>
              <a:rPr i="1" lang="en-US" sz="1200">
                <a:solidFill>
                  <a:srgbClr val="CCFFCC"/>
                </a:solidFill>
                <a:latin typeface="Arial"/>
                <a:ea typeface="Arial"/>
                <a:cs typeface="Arial"/>
                <a:sym typeface="Arial"/>
              </a:rPr>
              <a:t> betroffen?</a:t>
            </a:r>
            <a:endParaRPr/>
          </a:p>
          <a:p>
            <a:pPr indent="0" lvl="0" marL="0" marR="0" rtl="0" algn="l">
              <a:spcBef>
                <a:spcPts val="0"/>
              </a:spcBef>
              <a:spcAft>
                <a:spcPts val="0"/>
              </a:spcAft>
              <a:buNone/>
            </a:pPr>
            <a:r>
              <a:rPr lang="en-US" sz="1200">
                <a:solidFill>
                  <a:srgbClr val="CCFFCC"/>
                </a:solidFill>
                <a:latin typeface="Arial"/>
                <a:ea typeface="Arial"/>
                <a:cs typeface="Arial"/>
                <a:sym typeface="Arial"/>
              </a:rPr>
              <a:t>Elastin</a:t>
            </a:r>
            <a:endParaRPr/>
          </a:p>
        </p:txBody>
      </p:sp>
      <p:sp>
        <p:nvSpPr>
          <p:cNvPr id="2448" name="Google Shape;2448;p205"/>
          <p:cNvSpPr/>
          <p:nvPr/>
        </p:nvSpPr>
        <p:spPr>
          <a:xfrm>
            <a:off x="1728525" y="2900303"/>
            <a:ext cx="1219200" cy="528600"/>
          </a:xfrm>
          <a:prstGeom prst="ellipse">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Tree>
  </p:cSld>
  <p:clrMapOvr>
    <a:masterClrMapping/>
  </p:clrMapOvr>
</p:sld>
</file>

<file path=ppt/slides/slide20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52" name="Shape 2452"/>
        <p:cNvGrpSpPr/>
        <p:nvPr/>
      </p:nvGrpSpPr>
      <p:grpSpPr>
        <a:xfrm>
          <a:off x="0" y="0"/>
          <a:ext cx="0" cy="0"/>
          <a:chOff x="0" y="0"/>
          <a:chExt cx="0" cy="0"/>
        </a:xfrm>
      </p:grpSpPr>
      <p:sp>
        <p:nvSpPr>
          <p:cNvPr id="2453" name="Google Shape;2453;p206"/>
          <p:cNvSpPr/>
          <p:nvPr/>
        </p:nvSpPr>
        <p:spPr>
          <a:xfrm>
            <a:off x="7620000" y="990600"/>
            <a:ext cx="1524000" cy="838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chemeClr val="dk1"/>
              </a:buClr>
              <a:buSzPts val="1800"/>
              <a:buFont typeface="Noto Sans Symbols"/>
              <a:buNone/>
            </a:pPr>
            <a:r>
              <a:t/>
            </a:r>
            <a:endParaRPr sz="1800">
              <a:solidFill>
                <a:schemeClr val="dk1"/>
              </a:solidFill>
              <a:latin typeface="Arial"/>
              <a:ea typeface="Arial"/>
              <a:cs typeface="Arial"/>
              <a:sym typeface="Arial"/>
            </a:endParaRPr>
          </a:p>
        </p:txBody>
      </p:sp>
      <p:sp>
        <p:nvSpPr>
          <p:cNvPr id="2454" name="Google Shape;2454;p206"/>
          <p:cNvSpPr txBox="1"/>
          <p:nvPr>
            <p:ph type="title"/>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rtl="0" algn="l">
              <a:spcBef>
                <a:spcPts val="0"/>
              </a:spcBef>
              <a:spcAft>
                <a:spcPts val="0"/>
              </a:spcAft>
              <a:buNone/>
            </a:pPr>
            <a:r>
              <a:rPr lang="en-US" sz="1800"/>
              <a:t>A</a:t>
            </a:r>
            <a:endParaRPr/>
          </a:p>
        </p:txBody>
      </p:sp>
      <p:sp>
        <p:nvSpPr>
          <p:cNvPr id="2455" name="Google Shape;2455;p206"/>
          <p:cNvSpPr txBox="1"/>
          <p:nvPr>
            <p:ph idx="1" type="body"/>
          </p:nvPr>
        </p:nvSpPr>
        <p:spPr>
          <a:xfrm>
            <a:off x="457200" y="1149851"/>
            <a:ext cx="8610600" cy="5413500"/>
          </a:xfrm>
          <a:prstGeom prst="rect">
            <a:avLst/>
          </a:prstGeom>
          <a:noFill/>
          <a:ln>
            <a:noFill/>
          </a:ln>
        </p:spPr>
        <p:txBody>
          <a:bodyPr anchorCtr="0" anchor="t" bIns="12700" lIns="25400" spcFirstLastPara="1" rIns="25400" wrap="square" tIns="12700">
            <a:noAutofit/>
          </a:bodyPr>
          <a:lstStyle/>
          <a:p>
            <a:pPr indent="-342900" lvl="0" marL="342900" rtl="0" algn="l">
              <a:spcBef>
                <a:spcPts val="0"/>
              </a:spcBef>
              <a:spcAft>
                <a:spcPts val="0"/>
              </a:spcAft>
              <a:buSzPts val="840"/>
              <a:buChar char="●"/>
            </a:pPr>
            <a:r>
              <a:rPr lang="en-US" sz="1200">
                <a:solidFill>
                  <a:srgbClr val="BFBFBF"/>
                </a:solidFill>
              </a:rPr>
              <a:t>Welchen Rang</a:t>
            </a:r>
            <a:r>
              <a:rPr lang="en-US" sz="1200">
                <a:solidFill>
                  <a:srgbClr val="BFBFBF"/>
                </a:solidFill>
              </a:rPr>
              <a:t> nimmt das </a:t>
            </a:r>
            <a:r>
              <a:rPr lang="en-US" sz="1200">
                <a:solidFill>
                  <a:srgbClr val="BFBFBF"/>
                </a:solidFill>
              </a:rPr>
              <a:t>PEX</a:t>
            </a:r>
            <a:r>
              <a:rPr lang="en-US" sz="1200">
                <a:solidFill>
                  <a:srgbClr val="BFBFBF"/>
                </a:solidFill>
              </a:rPr>
              <a:t> unter den Ursachen des sekundären Offenwinkelglaukoms ein?</a:t>
            </a:r>
            <a:r>
              <a:rPr lang="en-US" sz="1200">
                <a:solidFill>
                  <a:srgbClr val="BFBFBF"/>
                </a:solidFill>
              </a:rPr>
              <a:t> Nr. 1</a:t>
            </a:r>
            <a:endParaRPr/>
          </a:p>
          <a:p>
            <a:pPr indent="-342900" lvl="0" marL="342900" rtl="0" algn="l">
              <a:spcBef>
                <a:spcPts val="240"/>
              </a:spcBef>
              <a:spcAft>
                <a:spcPts val="0"/>
              </a:spcAft>
              <a:buSzPts val="840"/>
              <a:buChar char="●"/>
            </a:pPr>
            <a:r>
              <a:rPr lang="en-US" sz="1200">
                <a:solidFill>
                  <a:srgbClr val="BFBFBF"/>
                </a:solidFill>
              </a:rPr>
              <a:t>Welche ethnische Gruppe weist die höchste Prävalenz von </a:t>
            </a:r>
            <a:r>
              <a:rPr lang="en-US" sz="1200">
                <a:solidFill>
                  <a:srgbClr val="BFBFBF"/>
                </a:solidFill>
              </a:rPr>
              <a:t>PEX</a:t>
            </a:r>
            <a:r>
              <a:rPr lang="en-US" sz="1200">
                <a:solidFill>
                  <a:srgbClr val="BFBFBF"/>
                </a:solidFill>
              </a:rPr>
              <a:t> auf? </a:t>
            </a:r>
            <a:r>
              <a:rPr i="1" lang="en-US" sz="1200">
                <a:solidFill>
                  <a:srgbClr val="BFBFBF"/>
                </a:solidFill>
              </a:rPr>
              <a:t>Skandinavier</a:t>
            </a:r>
            <a:endParaRPr/>
          </a:p>
          <a:p>
            <a:pPr indent="-342900" lvl="0" marL="342900" rtl="0" algn="l">
              <a:spcBef>
                <a:spcPts val="240"/>
              </a:spcBef>
              <a:spcAft>
                <a:spcPts val="0"/>
              </a:spcAft>
              <a:buSzPts val="840"/>
              <a:buChar char="●"/>
            </a:pPr>
            <a:r>
              <a:rPr lang="en-US" sz="1200">
                <a:solidFill>
                  <a:srgbClr val="BFBFBF"/>
                </a:solidFill>
              </a:rPr>
              <a:t>Sprechen </a:t>
            </a:r>
            <a:r>
              <a:rPr lang="en-US" sz="1200">
                <a:solidFill>
                  <a:srgbClr val="BFBFBF"/>
                </a:solidFill>
              </a:rPr>
              <a:t>PEX</a:t>
            </a:r>
            <a:r>
              <a:rPr lang="en-US" sz="1200">
                <a:solidFill>
                  <a:srgbClr val="BFBFBF"/>
                </a:solidFill>
              </a:rPr>
              <a:t> und </a:t>
            </a:r>
            <a:r>
              <a:rPr lang="en-US" sz="1200">
                <a:solidFill>
                  <a:srgbClr val="BFBFBF"/>
                </a:solidFill>
              </a:rPr>
              <a:t>PDG </a:t>
            </a:r>
            <a:r>
              <a:rPr lang="en-US" sz="1200">
                <a:solidFill>
                  <a:srgbClr val="BFBFBF"/>
                </a:solidFill>
              </a:rPr>
              <a:t>auf eine LT an? </a:t>
            </a:r>
            <a:r>
              <a:rPr i="1" lang="en-US" sz="1200">
                <a:solidFill>
                  <a:srgbClr val="BFBFBF"/>
                </a:solidFill>
              </a:rPr>
              <a:t>Ja, aber das Ansprechen ist nur von kurzer Dauer.</a:t>
            </a:r>
            <a:endParaRPr/>
          </a:p>
          <a:p>
            <a:pPr indent="-342900" lvl="0" marL="342900" rtl="0" algn="l">
              <a:spcBef>
                <a:spcPts val="240"/>
              </a:spcBef>
              <a:spcAft>
                <a:spcPts val="0"/>
              </a:spcAft>
              <a:buSzPts val="840"/>
              <a:buChar char="●"/>
            </a:pPr>
            <a:r>
              <a:rPr lang="en-US" sz="1200">
                <a:solidFill>
                  <a:srgbClr val="BFBFBF"/>
                </a:solidFill>
              </a:rPr>
              <a:t>Was hat eine bessere Prognose: POWG oder </a:t>
            </a:r>
            <a:r>
              <a:rPr lang="en-US" sz="1200">
                <a:solidFill>
                  <a:srgbClr val="BFBFBF"/>
                </a:solidFill>
              </a:rPr>
              <a:t>PEX</a:t>
            </a:r>
            <a:r>
              <a:rPr lang="en-US" sz="1200">
                <a:solidFill>
                  <a:srgbClr val="BFBFBF"/>
                </a:solidFill>
              </a:rPr>
              <a:t>? </a:t>
            </a:r>
            <a:r>
              <a:rPr i="1" lang="en-US" sz="1200">
                <a:solidFill>
                  <a:srgbClr val="BFBFBF"/>
                </a:solidFill>
              </a:rPr>
              <a:t>POWG</a:t>
            </a:r>
            <a:endParaRPr/>
          </a:p>
          <a:p>
            <a:pPr indent="-342900" lvl="0" marL="342900" rtl="0" algn="l">
              <a:spcBef>
                <a:spcPts val="240"/>
              </a:spcBef>
              <a:spcAft>
                <a:spcPts val="0"/>
              </a:spcAft>
              <a:buSzPts val="840"/>
              <a:buChar char="●"/>
            </a:pPr>
            <a:r>
              <a:rPr lang="en-US" sz="1200">
                <a:solidFill>
                  <a:srgbClr val="BFBFBF"/>
                </a:solidFill>
              </a:rPr>
              <a:t>Hat die CE einen positiven Einfluss auf das </a:t>
            </a:r>
            <a:r>
              <a:rPr lang="en-US" sz="1200">
                <a:solidFill>
                  <a:srgbClr val="BFBFBF"/>
                </a:solidFill>
              </a:rPr>
              <a:t>PEX</a:t>
            </a:r>
            <a:r>
              <a:rPr lang="en-US" sz="1200">
                <a:solidFill>
                  <a:srgbClr val="BFBFBF"/>
                </a:solidFill>
              </a:rPr>
              <a:t>? </a:t>
            </a:r>
            <a:r>
              <a:rPr i="1" lang="en-US" sz="1200">
                <a:solidFill>
                  <a:srgbClr val="BFBFBF"/>
                </a:solidFill>
              </a:rPr>
              <a:t>Nein</a:t>
            </a:r>
            <a:endParaRPr/>
          </a:p>
          <a:p>
            <a:pPr indent="-342900" lvl="0" marL="342900" rtl="0" algn="l">
              <a:spcBef>
                <a:spcPts val="240"/>
              </a:spcBef>
              <a:spcAft>
                <a:spcPts val="0"/>
              </a:spcAft>
              <a:buSzPts val="840"/>
              <a:buChar char="●"/>
            </a:pPr>
            <a:r>
              <a:rPr lang="en-US" sz="1200">
                <a:solidFill>
                  <a:srgbClr val="BFBFBF"/>
                </a:solidFill>
              </a:rPr>
              <a:t>Trotz seines weit geöffneten Winkels wird PDS/</a:t>
            </a:r>
            <a:r>
              <a:rPr lang="en-US" sz="1200">
                <a:solidFill>
                  <a:srgbClr val="BFBFBF"/>
                </a:solidFill>
              </a:rPr>
              <a:t>PDG </a:t>
            </a:r>
            <a:r>
              <a:rPr lang="en-US" sz="1200">
                <a:solidFill>
                  <a:srgbClr val="BFBFBF"/>
                </a:solidFill>
              </a:rPr>
              <a:t>oft mit einer YAG-Iridotomie behandelt – warum? </a:t>
            </a:r>
            <a:r>
              <a:rPr i="1" lang="en-US" sz="1200">
                <a:solidFill>
                  <a:srgbClr val="BFBFBF"/>
                </a:solidFill>
              </a:rPr>
              <a:t>Bei einer PDS wölbt sich die Iris nach hinten, was zu einem Kontakt zwischen Iris und den Zonulafasern führt, wodurch Pigment freigesetzt wird, das das TM verstopft (und die charakteristischen radiären Transilluminationsdefekte der Iris verursacht). Eine YAG-Iridotomie ermöglicht es der Iris, sich nach vorne zu bewegen, wodurch der Kontakt und die daraus resultierende Pigmentfreisetzung verringert werden.</a:t>
            </a:r>
            <a:endParaRPr>
              <a:solidFill>
                <a:srgbClr val="BFBFBF"/>
              </a:solidFill>
            </a:endParaRPr>
          </a:p>
          <a:p>
            <a:pPr indent="-342900" lvl="0" marL="342900" rtl="0" algn="l">
              <a:spcBef>
                <a:spcPts val="240"/>
              </a:spcBef>
              <a:spcAft>
                <a:spcPts val="0"/>
              </a:spcAft>
              <a:buSzPts val="840"/>
              <a:buChar char="●"/>
            </a:pPr>
            <a:r>
              <a:rPr lang="en-US" sz="1200">
                <a:solidFill>
                  <a:srgbClr val="BFBFBF"/>
                </a:solidFill>
              </a:rPr>
              <a:t>Jüngste Forschungsergebnisse haben ein bestimmtes Gen mit der Entstehung von </a:t>
            </a:r>
            <a:r>
              <a:rPr lang="en-US" sz="1200">
                <a:solidFill>
                  <a:srgbClr val="BFBFBF"/>
                </a:solidFill>
              </a:rPr>
              <a:t>PEX</a:t>
            </a:r>
            <a:r>
              <a:rPr lang="en-US" sz="1200">
                <a:solidFill>
                  <a:srgbClr val="BFBFBF"/>
                </a:solidFill>
              </a:rPr>
              <a:t> in Verbindung gebracht – um welches handelt es sich? </a:t>
            </a:r>
            <a:r>
              <a:rPr b="1" i="1" lang="en-US" sz="1200">
                <a:solidFill>
                  <a:srgbClr val="0000FF"/>
                </a:solidFill>
              </a:rPr>
              <a:t>LOXL1</a:t>
            </a:r>
            <a:endParaRPr b="1" sz="2000"/>
          </a:p>
        </p:txBody>
      </p:sp>
      <p:sp>
        <p:nvSpPr>
          <p:cNvPr id="2456" name="Google Shape;2456;p206"/>
          <p:cNvSpPr txBox="1"/>
          <p:nvPr/>
        </p:nvSpPr>
        <p:spPr>
          <a:xfrm>
            <a:off x="2498725" y="381000"/>
            <a:ext cx="3862500" cy="210300"/>
          </a:xfrm>
          <a:prstGeom prst="rect">
            <a:avLst/>
          </a:prstGeom>
          <a:solidFill>
            <a:schemeClr val="folHlink"/>
          </a:solidFill>
          <a:ln cap="flat" cmpd="sng" w="9525">
            <a:solidFill>
              <a:schemeClr val="lt2"/>
            </a:solidFill>
            <a:prstDash val="solid"/>
            <a:miter lim="8000"/>
            <a:headEnd len="sm" w="sm" type="none"/>
            <a:tailEnd len="sm" w="sm" type="none"/>
          </a:ln>
        </p:spPr>
        <p:txBody>
          <a:bodyPr anchorCtr="0" anchor="t" bIns="12700" lIns="25400" spcFirstLastPara="1" rIns="25400" wrap="square" tIns="12700">
            <a:spAutoFit/>
          </a:bodyPr>
          <a:lstStyle/>
          <a:p>
            <a:pPr indent="0" lvl="0" marL="0" marR="0" rtl="0" algn="l">
              <a:spcBef>
                <a:spcPts val="0"/>
              </a:spcBef>
              <a:spcAft>
                <a:spcPts val="0"/>
              </a:spcAft>
              <a:buClr>
                <a:schemeClr val="dk1"/>
              </a:buClr>
              <a:buSzPts val="1200"/>
              <a:buFont typeface="Noto Sans Symbols"/>
              <a:buNone/>
            </a:pPr>
            <a:r>
              <a:rPr i="1" lang="en-US" sz="1200">
                <a:solidFill>
                  <a:schemeClr val="dk1"/>
                </a:solidFill>
              </a:rPr>
              <a:t>PEX</a:t>
            </a:r>
            <a:r>
              <a:rPr i="1" lang="en-US" sz="1200">
                <a:solidFill>
                  <a:schemeClr val="dk1"/>
                </a:solidFill>
                <a:latin typeface="Arial"/>
                <a:ea typeface="Arial"/>
                <a:cs typeface="Arial"/>
                <a:sym typeface="Arial"/>
              </a:rPr>
              <a:t> und PDS/PG: Kurze Antwort</a:t>
            </a:r>
            <a:endParaRPr/>
          </a:p>
        </p:txBody>
      </p:sp>
      <p:sp>
        <p:nvSpPr>
          <p:cNvPr id="2457" name="Google Shape;2457;p206"/>
          <p:cNvSpPr txBox="1"/>
          <p:nvPr>
            <p:ph idx="12" type="sldNum"/>
          </p:nvPr>
        </p:nvSpPr>
        <p:spPr>
          <a:xfrm>
            <a:off x="6553200" y="624840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2458" name="Google Shape;2458;p206"/>
          <p:cNvSpPr txBox="1"/>
          <p:nvPr/>
        </p:nvSpPr>
        <p:spPr>
          <a:xfrm>
            <a:off x="609600" y="3048000"/>
            <a:ext cx="5830800" cy="1626600"/>
          </a:xfrm>
          <a:prstGeom prst="rect">
            <a:avLst/>
          </a:prstGeom>
          <a:solidFill>
            <a:srgbClr val="CCFFCC"/>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i="1" lang="en-US" sz="1200">
                <a:solidFill>
                  <a:srgbClr val="0000FF"/>
                </a:solidFill>
                <a:latin typeface="Arial"/>
                <a:ea typeface="Arial"/>
                <a:cs typeface="Arial"/>
                <a:sym typeface="Arial"/>
              </a:rPr>
              <a:t>Wofür kodiert das LOXL1-Gen?</a:t>
            </a:r>
            <a:endParaRPr/>
          </a:p>
          <a:p>
            <a:pPr indent="0" lvl="0" marL="0" marR="0" rtl="0" algn="l">
              <a:spcBef>
                <a:spcPts val="0"/>
              </a:spcBef>
              <a:spcAft>
                <a:spcPts val="0"/>
              </a:spcAft>
              <a:buNone/>
            </a:pPr>
            <a:r>
              <a:rPr lang="en-US" sz="1200">
                <a:solidFill>
                  <a:srgbClr val="0000FF"/>
                </a:solidFill>
                <a:latin typeface="Arial"/>
                <a:ea typeface="Arial"/>
                <a:cs typeface="Arial"/>
                <a:sym typeface="Arial"/>
              </a:rPr>
              <a:t>Ein Enzym namens </a:t>
            </a:r>
            <a:r>
              <a:rPr b="1" lang="en-US" sz="1200">
                <a:solidFill>
                  <a:srgbClr val="0000FF"/>
                </a:solidFill>
                <a:latin typeface="Arial"/>
                <a:ea typeface="Arial"/>
                <a:cs typeface="Arial"/>
                <a:sym typeface="Arial"/>
              </a:rPr>
              <a:t>Lysyloxidase</a:t>
            </a:r>
            <a:endParaRPr b="1" sz="1600">
              <a:solidFill>
                <a:srgbClr val="CCFFCC"/>
              </a:solidFill>
              <a:latin typeface="Arial"/>
              <a:ea typeface="Arial"/>
              <a:cs typeface="Arial"/>
              <a:sym typeface="Arial"/>
            </a:endParaRPr>
          </a:p>
          <a:p>
            <a:pPr indent="0" lvl="0" marL="0" marR="0" rtl="0" algn="l">
              <a:spcBef>
                <a:spcPts val="0"/>
              </a:spcBef>
              <a:spcAft>
                <a:spcPts val="0"/>
              </a:spcAft>
              <a:buNone/>
            </a:pPr>
            <a:r>
              <a:t/>
            </a:r>
            <a:endParaRPr sz="1600">
              <a:solidFill>
                <a:srgbClr val="CCFFCC"/>
              </a:solidFill>
              <a:latin typeface="Arial"/>
              <a:ea typeface="Arial"/>
              <a:cs typeface="Arial"/>
              <a:sym typeface="Arial"/>
            </a:endParaRPr>
          </a:p>
          <a:p>
            <a:pPr indent="0" lvl="0" marL="0" marR="0" rtl="0" algn="l">
              <a:spcBef>
                <a:spcPts val="0"/>
              </a:spcBef>
              <a:spcAft>
                <a:spcPts val="0"/>
              </a:spcAft>
              <a:buNone/>
            </a:pPr>
            <a:r>
              <a:rPr i="1" lang="en-US" sz="1200">
                <a:solidFill>
                  <a:srgbClr val="CCFFCC"/>
                </a:solidFill>
                <a:latin typeface="Arial"/>
                <a:ea typeface="Arial"/>
                <a:cs typeface="Arial"/>
                <a:sym typeface="Arial"/>
              </a:rPr>
              <a:t>An welchem Prozess ist Lysyloxidase allgemein beteiligt?</a:t>
            </a:r>
            <a:endParaRPr/>
          </a:p>
          <a:p>
            <a:pPr indent="0" lvl="0" marL="0" marR="0" rtl="0" algn="l">
              <a:spcBef>
                <a:spcPts val="0"/>
              </a:spcBef>
              <a:spcAft>
                <a:spcPts val="0"/>
              </a:spcAft>
              <a:buNone/>
            </a:pPr>
            <a:r>
              <a:rPr lang="en-US" sz="1200">
                <a:solidFill>
                  <a:srgbClr val="CCFFCC"/>
                </a:solidFill>
                <a:latin typeface="Arial"/>
                <a:ea typeface="Arial"/>
                <a:cs typeface="Arial"/>
                <a:sym typeface="Arial"/>
              </a:rPr>
              <a:t>Bindegewebsstoffwechsel</a:t>
            </a:r>
            <a:endParaRPr/>
          </a:p>
          <a:p>
            <a:pPr indent="0" lvl="0" marL="0" marR="0" rtl="0" algn="l">
              <a:spcBef>
                <a:spcPts val="0"/>
              </a:spcBef>
              <a:spcAft>
                <a:spcPts val="0"/>
              </a:spcAft>
              <a:buNone/>
            </a:pPr>
            <a:r>
              <a:t/>
            </a:r>
            <a:endParaRPr sz="1600">
              <a:solidFill>
                <a:srgbClr val="CCFFCC"/>
              </a:solidFill>
              <a:latin typeface="Arial"/>
              <a:ea typeface="Arial"/>
              <a:cs typeface="Arial"/>
              <a:sym typeface="Arial"/>
            </a:endParaRPr>
          </a:p>
          <a:p>
            <a:pPr indent="0" lvl="0" marL="0" marR="0" rtl="0" algn="l">
              <a:spcBef>
                <a:spcPts val="0"/>
              </a:spcBef>
              <a:spcAft>
                <a:spcPts val="0"/>
              </a:spcAft>
              <a:buNone/>
            </a:pPr>
            <a:r>
              <a:rPr i="1" lang="en-US" sz="1200">
                <a:solidFill>
                  <a:srgbClr val="CCFFCC"/>
                </a:solidFill>
                <a:latin typeface="Arial"/>
                <a:ea typeface="Arial"/>
                <a:cs typeface="Arial"/>
                <a:sym typeface="Arial"/>
              </a:rPr>
              <a:t>Welcher Typ von Bindegewebsfasern ist bei </a:t>
            </a:r>
            <a:r>
              <a:rPr i="1" lang="en-US" sz="1200">
                <a:solidFill>
                  <a:srgbClr val="CCFFCC"/>
                </a:solidFill>
              </a:rPr>
              <a:t>PEX</a:t>
            </a:r>
            <a:r>
              <a:rPr i="1" lang="en-US" sz="1200">
                <a:solidFill>
                  <a:srgbClr val="CCFFCC"/>
                </a:solidFill>
                <a:latin typeface="Arial"/>
                <a:ea typeface="Arial"/>
                <a:cs typeface="Arial"/>
                <a:sym typeface="Arial"/>
              </a:rPr>
              <a:t> betroffen?</a:t>
            </a:r>
            <a:endParaRPr/>
          </a:p>
          <a:p>
            <a:pPr indent="0" lvl="0" marL="0" marR="0" rtl="0" algn="l">
              <a:spcBef>
                <a:spcPts val="0"/>
              </a:spcBef>
              <a:spcAft>
                <a:spcPts val="0"/>
              </a:spcAft>
              <a:buNone/>
            </a:pPr>
            <a:r>
              <a:rPr lang="en-US" sz="1200">
                <a:solidFill>
                  <a:srgbClr val="CCFFCC"/>
                </a:solidFill>
                <a:latin typeface="Arial"/>
                <a:ea typeface="Arial"/>
                <a:cs typeface="Arial"/>
                <a:sym typeface="Arial"/>
              </a:rPr>
              <a:t>Elastin</a:t>
            </a:r>
            <a:endParaRPr/>
          </a:p>
        </p:txBody>
      </p:sp>
      <p:sp>
        <p:nvSpPr>
          <p:cNvPr id="2459" name="Google Shape;2459;p206"/>
          <p:cNvSpPr/>
          <p:nvPr/>
        </p:nvSpPr>
        <p:spPr>
          <a:xfrm>
            <a:off x="1758625" y="2784003"/>
            <a:ext cx="1219200" cy="528600"/>
          </a:xfrm>
          <a:prstGeom prst="ellipse">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Tree>
  </p:cSld>
  <p:clrMapOvr>
    <a:masterClrMapping/>
  </p:clrMapOvr>
</p:sld>
</file>

<file path=ppt/slides/slide20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63" name="Shape 2463"/>
        <p:cNvGrpSpPr/>
        <p:nvPr/>
      </p:nvGrpSpPr>
      <p:grpSpPr>
        <a:xfrm>
          <a:off x="0" y="0"/>
          <a:ext cx="0" cy="0"/>
          <a:chOff x="0" y="0"/>
          <a:chExt cx="0" cy="0"/>
        </a:xfrm>
      </p:grpSpPr>
      <p:sp>
        <p:nvSpPr>
          <p:cNvPr id="2464" name="Google Shape;2464;p207"/>
          <p:cNvSpPr/>
          <p:nvPr/>
        </p:nvSpPr>
        <p:spPr>
          <a:xfrm>
            <a:off x="7620000" y="990600"/>
            <a:ext cx="1524000" cy="838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chemeClr val="dk1"/>
              </a:buClr>
              <a:buSzPts val="1800"/>
              <a:buFont typeface="Noto Sans Symbols"/>
              <a:buNone/>
            </a:pPr>
            <a:r>
              <a:t/>
            </a:r>
            <a:endParaRPr sz="1800">
              <a:solidFill>
                <a:schemeClr val="dk1"/>
              </a:solidFill>
              <a:latin typeface="Arial"/>
              <a:ea typeface="Arial"/>
              <a:cs typeface="Arial"/>
              <a:sym typeface="Arial"/>
            </a:endParaRPr>
          </a:p>
        </p:txBody>
      </p:sp>
      <p:sp>
        <p:nvSpPr>
          <p:cNvPr id="2465" name="Google Shape;2465;p207"/>
          <p:cNvSpPr txBox="1"/>
          <p:nvPr>
            <p:ph type="title"/>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rtl="0" algn="l">
              <a:spcBef>
                <a:spcPts val="0"/>
              </a:spcBef>
              <a:spcAft>
                <a:spcPts val="0"/>
              </a:spcAft>
              <a:buNone/>
            </a:pPr>
            <a:r>
              <a:rPr lang="en-US" sz="1800"/>
              <a:t>F</a:t>
            </a:r>
            <a:endParaRPr/>
          </a:p>
        </p:txBody>
      </p:sp>
      <p:sp>
        <p:nvSpPr>
          <p:cNvPr id="2466" name="Google Shape;2466;p207"/>
          <p:cNvSpPr txBox="1"/>
          <p:nvPr>
            <p:ph idx="1" type="body"/>
          </p:nvPr>
        </p:nvSpPr>
        <p:spPr>
          <a:xfrm>
            <a:off x="457200" y="1159878"/>
            <a:ext cx="8610600" cy="5413500"/>
          </a:xfrm>
          <a:prstGeom prst="rect">
            <a:avLst/>
          </a:prstGeom>
          <a:noFill/>
          <a:ln>
            <a:noFill/>
          </a:ln>
        </p:spPr>
        <p:txBody>
          <a:bodyPr anchorCtr="0" anchor="t" bIns="12700" lIns="25400" spcFirstLastPara="1" rIns="25400" wrap="square" tIns="12700">
            <a:noAutofit/>
          </a:bodyPr>
          <a:lstStyle/>
          <a:p>
            <a:pPr indent="-342900" lvl="0" marL="342900" rtl="0" algn="l">
              <a:spcBef>
                <a:spcPts val="0"/>
              </a:spcBef>
              <a:spcAft>
                <a:spcPts val="0"/>
              </a:spcAft>
              <a:buSzPts val="840"/>
              <a:buChar char="●"/>
            </a:pPr>
            <a:r>
              <a:rPr lang="en-US" sz="1200">
                <a:solidFill>
                  <a:srgbClr val="BFBFBF"/>
                </a:solidFill>
              </a:rPr>
              <a:t>Welchen Rang</a:t>
            </a:r>
            <a:r>
              <a:rPr lang="en-US" sz="1200">
                <a:solidFill>
                  <a:srgbClr val="BFBFBF"/>
                </a:solidFill>
              </a:rPr>
              <a:t> nimmt das </a:t>
            </a:r>
            <a:r>
              <a:rPr lang="en-US" sz="1200">
                <a:solidFill>
                  <a:srgbClr val="BFBFBF"/>
                </a:solidFill>
              </a:rPr>
              <a:t>PEX</a:t>
            </a:r>
            <a:r>
              <a:rPr lang="en-US" sz="1200">
                <a:solidFill>
                  <a:srgbClr val="BFBFBF"/>
                </a:solidFill>
              </a:rPr>
              <a:t> unter den Ursachen des sekundären Offenwinkelglaukoms ein?</a:t>
            </a:r>
            <a:r>
              <a:rPr lang="en-US" sz="1200">
                <a:solidFill>
                  <a:srgbClr val="BFBFBF"/>
                </a:solidFill>
              </a:rPr>
              <a:t> Nr. 1</a:t>
            </a:r>
            <a:endParaRPr/>
          </a:p>
          <a:p>
            <a:pPr indent="-342900" lvl="0" marL="342900" rtl="0" algn="l">
              <a:spcBef>
                <a:spcPts val="240"/>
              </a:spcBef>
              <a:spcAft>
                <a:spcPts val="0"/>
              </a:spcAft>
              <a:buSzPts val="840"/>
              <a:buChar char="●"/>
            </a:pPr>
            <a:r>
              <a:rPr lang="en-US" sz="1200">
                <a:solidFill>
                  <a:srgbClr val="BFBFBF"/>
                </a:solidFill>
              </a:rPr>
              <a:t>Welche ethnische Gruppe weist die höchste Prävalenz von </a:t>
            </a:r>
            <a:r>
              <a:rPr lang="en-US" sz="1200">
                <a:solidFill>
                  <a:srgbClr val="BFBFBF"/>
                </a:solidFill>
              </a:rPr>
              <a:t>PEX</a:t>
            </a:r>
            <a:r>
              <a:rPr lang="en-US" sz="1200">
                <a:solidFill>
                  <a:srgbClr val="BFBFBF"/>
                </a:solidFill>
              </a:rPr>
              <a:t> auf? </a:t>
            </a:r>
            <a:r>
              <a:rPr i="1" lang="en-US" sz="1200">
                <a:solidFill>
                  <a:srgbClr val="BFBFBF"/>
                </a:solidFill>
              </a:rPr>
              <a:t>Skandinavier</a:t>
            </a:r>
            <a:endParaRPr/>
          </a:p>
          <a:p>
            <a:pPr indent="-342900" lvl="0" marL="342900" rtl="0" algn="l">
              <a:spcBef>
                <a:spcPts val="240"/>
              </a:spcBef>
              <a:spcAft>
                <a:spcPts val="0"/>
              </a:spcAft>
              <a:buSzPts val="840"/>
              <a:buChar char="●"/>
            </a:pPr>
            <a:r>
              <a:rPr lang="en-US" sz="1200">
                <a:solidFill>
                  <a:srgbClr val="BFBFBF"/>
                </a:solidFill>
              </a:rPr>
              <a:t>Sprechen </a:t>
            </a:r>
            <a:r>
              <a:rPr lang="en-US" sz="1200">
                <a:solidFill>
                  <a:srgbClr val="BFBFBF"/>
                </a:solidFill>
              </a:rPr>
              <a:t>PEX</a:t>
            </a:r>
            <a:r>
              <a:rPr lang="en-US" sz="1200">
                <a:solidFill>
                  <a:srgbClr val="BFBFBF"/>
                </a:solidFill>
              </a:rPr>
              <a:t> und </a:t>
            </a:r>
            <a:r>
              <a:rPr lang="en-US" sz="1200">
                <a:solidFill>
                  <a:srgbClr val="BFBFBF"/>
                </a:solidFill>
              </a:rPr>
              <a:t>PDG </a:t>
            </a:r>
            <a:r>
              <a:rPr lang="en-US" sz="1200">
                <a:solidFill>
                  <a:srgbClr val="BFBFBF"/>
                </a:solidFill>
              </a:rPr>
              <a:t>auf eine LT an? </a:t>
            </a:r>
            <a:r>
              <a:rPr i="1" lang="en-US" sz="1200">
                <a:solidFill>
                  <a:srgbClr val="BFBFBF"/>
                </a:solidFill>
              </a:rPr>
              <a:t>Ja, aber das Ansprechen ist nur von kurzer Dauer.</a:t>
            </a:r>
            <a:endParaRPr/>
          </a:p>
          <a:p>
            <a:pPr indent="-342900" lvl="0" marL="342900" rtl="0" algn="l">
              <a:spcBef>
                <a:spcPts val="240"/>
              </a:spcBef>
              <a:spcAft>
                <a:spcPts val="0"/>
              </a:spcAft>
              <a:buSzPts val="840"/>
              <a:buChar char="●"/>
            </a:pPr>
            <a:r>
              <a:rPr lang="en-US" sz="1200">
                <a:solidFill>
                  <a:srgbClr val="BFBFBF"/>
                </a:solidFill>
              </a:rPr>
              <a:t>Was hat eine bessere Prognose: POWG oder </a:t>
            </a:r>
            <a:r>
              <a:rPr lang="en-US" sz="1200">
                <a:solidFill>
                  <a:srgbClr val="BFBFBF"/>
                </a:solidFill>
              </a:rPr>
              <a:t>PEX</a:t>
            </a:r>
            <a:r>
              <a:rPr lang="en-US" sz="1200">
                <a:solidFill>
                  <a:srgbClr val="BFBFBF"/>
                </a:solidFill>
              </a:rPr>
              <a:t>? </a:t>
            </a:r>
            <a:r>
              <a:rPr i="1" lang="en-US" sz="1200">
                <a:solidFill>
                  <a:srgbClr val="BFBFBF"/>
                </a:solidFill>
              </a:rPr>
              <a:t>POWG</a:t>
            </a:r>
            <a:endParaRPr/>
          </a:p>
          <a:p>
            <a:pPr indent="-342900" lvl="0" marL="342900" rtl="0" algn="l">
              <a:spcBef>
                <a:spcPts val="240"/>
              </a:spcBef>
              <a:spcAft>
                <a:spcPts val="0"/>
              </a:spcAft>
              <a:buSzPts val="840"/>
              <a:buChar char="●"/>
            </a:pPr>
            <a:r>
              <a:rPr lang="en-US" sz="1200">
                <a:solidFill>
                  <a:srgbClr val="BFBFBF"/>
                </a:solidFill>
              </a:rPr>
              <a:t>Hat die CE einen positiven Einfluss auf das </a:t>
            </a:r>
            <a:r>
              <a:rPr lang="en-US" sz="1200">
                <a:solidFill>
                  <a:srgbClr val="BFBFBF"/>
                </a:solidFill>
              </a:rPr>
              <a:t>PEX</a:t>
            </a:r>
            <a:r>
              <a:rPr lang="en-US" sz="1200">
                <a:solidFill>
                  <a:srgbClr val="BFBFBF"/>
                </a:solidFill>
              </a:rPr>
              <a:t>?</a:t>
            </a:r>
            <a:r>
              <a:rPr lang="en-US" sz="1200">
                <a:solidFill>
                  <a:srgbClr val="BFBFBF"/>
                </a:solidFill>
              </a:rPr>
              <a:t> </a:t>
            </a:r>
            <a:r>
              <a:rPr i="1" lang="en-US" sz="1200">
                <a:solidFill>
                  <a:srgbClr val="BFBFBF"/>
                </a:solidFill>
              </a:rPr>
              <a:t>Nein</a:t>
            </a:r>
            <a:endParaRPr/>
          </a:p>
          <a:p>
            <a:pPr indent="-342900" lvl="0" marL="342900" rtl="0" algn="l">
              <a:spcBef>
                <a:spcPts val="240"/>
              </a:spcBef>
              <a:spcAft>
                <a:spcPts val="0"/>
              </a:spcAft>
              <a:buSzPts val="840"/>
              <a:buChar char="●"/>
            </a:pPr>
            <a:r>
              <a:rPr lang="en-US" sz="1200">
                <a:solidFill>
                  <a:srgbClr val="BFBFBF"/>
                </a:solidFill>
              </a:rPr>
              <a:t>Trotz seines weit geöffneten Winkels wird PDS/</a:t>
            </a:r>
            <a:r>
              <a:rPr lang="en-US" sz="1200">
                <a:solidFill>
                  <a:srgbClr val="BFBFBF"/>
                </a:solidFill>
              </a:rPr>
              <a:t>PDG </a:t>
            </a:r>
            <a:r>
              <a:rPr lang="en-US" sz="1200">
                <a:solidFill>
                  <a:srgbClr val="BFBFBF"/>
                </a:solidFill>
              </a:rPr>
              <a:t>oft mit einer YAG-Iridotomie behandelt – warum? </a:t>
            </a:r>
            <a:r>
              <a:rPr i="1" lang="en-US" sz="1200">
                <a:solidFill>
                  <a:srgbClr val="BFBFBF"/>
                </a:solidFill>
              </a:rPr>
              <a:t>Bei einer PDS wölbt sich die Iris nach hinten, was zu einem Kontakt zwischen Iris und den Zonulafasern führt, wodurch Pigment freigesetzt wird, das das TM verstopft (und die charakteristischen radiären Transilluminationsdefekte der Iris verursacht). Eine YAG-Iridotomie ermöglicht es der Iris, sich nach vorne zu bewegen, wodurch der Kontakt und die daraus resultierende Pigmentfreisetzung verringert werden.</a:t>
            </a:r>
            <a:endParaRPr>
              <a:solidFill>
                <a:srgbClr val="BFBFBF"/>
              </a:solidFill>
            </a:endParaRPr>
          </a:p>
          <a:p>
            <a:pPr indent="-342900" lvl="0" marL="342900" rtl="0" algn="l">
              <a:spcBef>
                <a:spcPts val="240"/>
              </a:spcBef>
              <a:spcAft>
                <a:spcPts val="0"/>
              </a:spcAft>
              <a:buSzPts val="840"/>
              <a:buChar char="●"/>
            </a:pPr>
            <a:r>
              <a:rPr lang="en-US" sz="1200">
                <a:solidFill>
                  <a:srgbClr val="BFBFBF"/>
                </a:solidFill>
              </a:rPr>
              <a:t>Jüngste Forschungsergebnisse haben ein bestimmtes Gen mit der Entstehung von </a:t>
            </a:r>
            <a:r>
              <a:rPr lang="en-US" sz="1200">
                <a:solidFill>
                  <a:srgbClr val="BFBFBF"/>
                </a:solidFill>
              </a:rPr>
              <a:t>PEX</a:t>
            </a:r>
            <a:r>
              <a:rPr lang="en-US" sz="1200">
                <a:solidFill>
                  <a:srgbClr val="BFBFBF"/>
                </a:solidFill>
              </a:rPr>
              <a:t> in Verbindung gebracht – um welches handelt es sich? </a:t>
            </a:r>
            <a:r>
              <a:rPr b="1" i="1" lang="en-US" sz="1200">
                <a:solidFill>
                  <a:srgbClr val="0000FF"/>
                </a:solidFill>
              </a:rPr>
              <a:t>LOXL1</a:t>
            </a:r>
            <a:endParaRPr b="1" sz="2000"/>
          </a:p>
        </p:txBody>
      </p:sp>
      <p:sp>
        <p:nvSpPr>
          <p:cNvPr id="2467" name="Google Shape;2467;p207"/>
          <p:cNvSpPr txBox="1"/>
          <p:nvPr/>
        </p:nvSpPr>
        <p:spPr>
          <a:xfrm>
            <a:off x="2498725" y="381000"/>
            <a:ext cx="3862500" cy="210300"/>
          </a:xfrm>
          <a:prstGeom prst="rect">
            <a:avLst/>
          </a:prstGeom>
          <a:solidFill>
            <a:schemeClr val="folHlink"/>
          </a:solidFill>
          <a:ln cap="flat" cmpd="sng" w="9525">
            <a:solidFill>
              <a:schemeClr val="lt2"/>
            </a:solidFill>
            <a:prstDash val="solid"/>
            <a:miter lim="8000"/>
            <a:headEnd len="sm" w="sm" type="none"/>
            <a:tailEnd len="sm" w="sm" type="none"/>
          </a:ln>
        </p:spPr>
        <p:txBody>
          <a:bodyPr anchorCtr="0" anchor="t" bIns="12700" lIns="25400" spcFirstLastPara="1" rIns="25400" wrap="square" tIns="12700">
            <a:spAutoFit/>
          </a:bodyPr>
          <a:lstStyle/>
          <a:p>
            <a:pPr indent="0" lvl="0" marL="0" marR="0" rtl="0" algn="l">
              <a:spcBef>
                <a:spcPts val="0"/>
              </a:spcBef>
              <a:spcAft>
                <a:spcPts val="0"/>
              </a:spcAft>
              <a:buClr>
                <a:schemeClr val="dk1"/>
              </a:buClr>
              <a:buSzPts val="1200"/>
              <a:buFont typeface="Noto Sans Symbols"/>
              <a:buNone/>
            </a:pPr>
            <a:r>
              <a:rPr i="1" lang="en-US" sz="1200">
                <a:solidFill>
                  <a:schemeClr val="dk1"/>
                </a:solidFill>
              </a:rPr>
              <a:t>PEX</a:t>
            </a:r>
            <a:r>
              <a:rPr i="1" lang="en-US" sz="1200">
                <a:solidFill>
                  <a:schemeClr val="dk1"/>
                </a:solidFill>
                <a:latin typeface="Arial"/>
                <a:ea typeface="Arial"/>
                <a:cs typeface="Arial"/>
                <a:sym typeface="Arial"/>
              </a:rPr>
              <a:t> und PDS/PG: Kurze Antwort</a:t>
            </a:r>
            <a:endParaRPr/>
          </a:p>
        </p:txBody>
      </p:sp>
      <p:sp>
        <p:nvSpPr>
          <p:cNvPr id="2468" name="Google Shape;2468;p207"/>
          <p:cNvSpPr txBox="1"/>
          <p:nvPr>
            <p:ph idx="12" type="sldNum"/>
          </p:nvPr>
        </p:nvSpPr>
        <p:spPr>
          <a:xfrm>
            <a:off x="6553200" y="624840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2469" name="Google Shape;2469;p207"/>
          <p:cNvSpPr txBox="1"/>
          <p:nvPr/>
        </p:nvSpPr>
        <p:spPr>
          <a:xfrm>
            <a:off x="609600" y="3048000"/>
            <a:ext cx="5830800" cy="1626600"/>
          </a:xfrm>
          <a:prstGeom prst="rect">
            <a:avLst/>
          </a:prstGeom>
          <a:solidFill>
            <a:srgbClr val="CCFFCC"/>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i="1" lang="en-US" sz="1200">
                <a:solidFill>
                  <a:srgbClr val="0000FF"/>
                </a:solidFill>
                <a:latin typeface="Arial"/>
                <a:ea typeface="Arial"/>
                <a:cs typeface="Arial"/>
                <a:sym typeface="Arial"/>
              </a:rPr>
              <a:t>Wofür kodiert das LOXL1-Gen?</a:t>
            </a:r>
            <a:endParaRPr/>
          </a:p>
          <a:p>
            <a:pPr indent="0" lvl="0" marL="0" marR="0" rtl="0" algn="l">
              <a:spcBef>
                <a:spcPts val="0"/>
              </a:spcBef>
              <a:spcAft>
                <a:spcPts val="0"/>
              </a:spcAft>
              <a:buNone/>
            </a:pPr>
            <a:r>
              <a:rPr lang="en-US" sz="1200">
                <a:solidFill>
                  <a:srgbClr val="0000FF"/>
                </a:solidFill>
                <a:latin typeface="Arial"/>
                <a:ea typeface="Arial"/>
                <a:cs typeface="Arial"/>
                <a:sym typeface="Arial"/>
              </a:rPr>
              <a:t>Ein Enzym namens </a:t>
            </a:r>
            <a:r>
              <a:rPr b="1" lang="en-US" sz="1200">
                <a:solidFill>
                  <a:srgbClr val="0000FF"/>
                </a:solidFill>
                <a:latin typeface="Arial"/>
                <a:ea typeface="Arial"/>
                <a:cs typeface="Arial"/>
                <a:sym typeface="Arial"/>
              </a:rPr>
              <a:t>Lysyloxidase</a:t>
            </a:r>
            <a:endParaRPr/>
          </a:p>
          <a:p>
            <a:pPr indent="0" lvl="0" marL="0" marR="0" rtl="0" algn="l">
              <a:spcBef>
                <a:spcPts val="0"/>
              </a:spcBef>
              <a:spcAft>
                <a:spcPts val="0"/>
              </a:spcAft>
              <a:buNone/>
            </a:pPr>
            <a:r>
              <a:t/>
            </a:r>
            <a:endParaRPr sz="1600">
              <a:solidFill>
                <a:srgbClr val="0000FF"/>
              </a:solidFill>
              <a:latin typeface="Arial"/>
              <a:ea typeface="Arial"/>
              <a:cs typeface="Arial"/>
              <a:sym typeface="Arial"/>
            </a:endParaRPr>
          </a:p>
          <a:p>
            <a:pPr indent="0" lvl="0" marL="0" marR="0" rtl="0" algn="l">
              <a:spcBef>
                <a:spcPts val="0"/>
              </a:spcBef>
              <a:spcAft>
                <a:spcPts val="0"/>
              </a:spcAft>
              <a:buNone/>
            </a:pPr>
            <a:r>
              <a:rPr i="1" lang="en-US" sz="1200">
                <a:solidFill>
                  <a:srgbClr val="0000FF"/>
                </a:solidFill>
                <a:latin typeface="Arial"/>
                <a:ea typeface="Arial"/>
                <a:cs typeface="Arial"/>
                <a:sym typeface="Arial"/>
              </a:rPr>
              <a:t>An welchem Prozess ist die Lysyloxidase allgemein beteiligt?</a:t>
            </a:r>
            <a:endParaRPr i="1" sz="1600">
              <a:solidFill>
                <a:srgbClr val="CCFFCC"/>
              </a:solidFill>
              <a:latin typeface="Arial"/>
              <a:ea typeface="Arial"/>
              <a:cs typeface="Arial"/>
              <a:sym typeface="Arial"/>
            </a:endParaRPr>
          </a:p>
          <a:p>
            <a:pPr indent="0" lvl="0" marL="0" marR="0" rtl="0" algn="l">
              <a:spcBef>
                <a:spcPts val="0"/>
              </a:spcBef>
              <a:spcAft>
                <a:spcPts val="0"/>
              </a:spcAft>
              <a:buNone/>
            </a:pPr>
            <a:r>
              <a:rPr lang="en-US" sz="1200">
                <a:solidFill>
                  <a:srgbClr val="CCFFCC"/>
                </a:solidFill>
                <a:latin typeface="Arial"/>
                <a:ea typeface="Arial"/>
                <a:cs typeface="Arial"/>
                <a:sym typeface="Arial"/>
              </a:rPr>
              <a:t>Bindegewebsstoffwechsel</a:t>
            </a:r>
            <a:endParaRPr/>
          </a:p>
          <a:p>
            <a:pPr indent="0" lvl="0" marL="0" marR="0" rtl="0" algn="l">
              <a:spcBef>
                <a:spcPts val="0"/>
              </a:spcBef>
              <a:spcAft>
                <a:spcPts val="0"/>
              </a:spcAft>
              <a:buNone/>
            </a:pPr>
            <a:r>
              <a:t/>
            </a:r>
            <a:endParaRPr sz="1600">
              <a:solidFill>
                <a:srgbClr val="CCFFCC"/>
              </a:solidFill>
              <a:latin typeface="Arial"/>
              <a:ea typeface="Arial"/>
              <a:cs typeface="Arial"/>
              <a:sym typeface="Arial"/>
            </a:endParaRPr>
          </a:p>
          <a:p>
            <a:pPr indent="0" lvl="0" marL="0" marR="0" rtl="0" algn="l">
              <a:spcBef>
                <a:spcPts val="0"/>
              </a:spcBef>
              <a:spcAft>
                <a:spcPts val="0"/>
              </a:spcAft>
              <a:buNone/>
            </a:pPr>
            <a:r>
              <a:rPr i="1" lang="en-US" sz="1200">
                <a:solidFill>
                  <a:srgbClr val="CCFFCC"/>
                </a:solidFill>
                <a:latin typeface="Arial"/>
                <a:ea typeface="Arial"/>
                <a:cs typeface="Arial"/>
                <a:sym typeface="Arial"/>
              </a:rPr>
              <a:t>Welcher Typ von Bindegewebsfasern ist bei </a:t>
            </a:r>
            <a:r>
              <a:rPr i="1" lang="en-US" sz="1200">
                <a:solidFill>
                  <a:srgbClr val="CCFFCC"/>
                </a:solidFill>
              </a:rPr>
              <a:t>PEX</a:t>
            </a:r>
            <a:r>
              <a:rPr i="1" lang="en-US" sz="1200">
                <a:solidFill>
                  <a:srgbClr val="CCFFCC"/>
                </a:solidFill>
                <a:latin typeface="Arial"/>
                <a:ea typeface="Arial"/>
                <a:cs typeface="Arial"/>
                <a:sym typeface="Arial"/>
              </a:rPr>
              <a:t> betroffen?</a:t>
            </a:r>
            <a:endParaRPr/>
          </a:p>
          <a:p>
            <a:pPr indent="0" lvl="0" marL="0" marR="0" rtl="0" algn="l">
              <a:spcBef>
                <a:spcPts val="0"/>
              </a:spcBef>
              <a:spcAft>
                <a:spcPts val="0"/>
              </a:spcAft>
              <a:buNone/>
            </a:pPr>
            <a:r>
              <a:rPr lang="en-US" sz="1200">
                <a:solidFill>
                  <a:srgbClr val="CCFFCC"/>
                </a:solidFill>
                <a:latin typeface="Arial"/>
                <a:ea typeface="Arial"/>
                <a:cs typeface="Arial"/>
                <a:sym typeface="Arial"/>
              </a:rPr>
              <a:t>Elastin</a:t>
            </a:r>
            <a:endParaRPr/>
          </a:p>
        </p:txBody>
      </p:sp>
      <p:sp>
        <p:nvSpPr>
          <p:cNvPr id="2470" name="Google Shape;2470;p207"/>
          <p:cNvSpPr/>
          <p:nvPr/>
        </p:nvSpPr>
        <p:spPr>
          <a:xfrm>
            <a:off x="1768625" y="2900403"/>
            <a:ext cx="1219200" cy="528600"/>
          </a:xfrm>
          <a:prstGeom prst="ellipse">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Tree>
  </p:cSld>
  <p:clrMapOvr>
    <a:masterClrMapping/>
  </p:clrMapOvr>
</p:sld>
</file>

<file path=ppt/slides/slide20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74" name="Shape 2474"/>
        <p:cNvGrpSpPr/>
        <p:nvPr/>
      </p:nvGrpSpPr>
      <p:grpSpPr>
        <a:xfrm>
          <a:off x="0" y="0"/>
          <a:ext cx="0" cy="0"/>
          <a:chOff x="0" y="0"/>
          <a:chExt cx="0" cy="0"/>
        </a:xfrm>
      </p:grpSpPr>
      <p:sp>
        <p:nvSpPr>
          <p:cNvPr id="2475" name="Google Shape;2475;p208"/>
          <p:cNvSpPr/>
          <p:nvPr/>
        </p:nvSpPr>
        <p:spPr>
          <a:xfrm>
            <a:off x="7620000" y="990600"/>
            <a:ext cx="1524000" cy="838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chemeClr val="dk1"/>
              </a:buClr>
              <a:buSzPts val="1800"/>
              <a:buFont typeface="Noto Sans Symbols"/>
              <a:buNone/>
            </a:pPr>
            <a:r>
              <a:t/>
            </a:r>
            <a:endParaRPr sz="1800">
              <a:solidFill>
                <a:schemeClr val="dk1"/>
              </a:solidFill>
              <a:latin typeface="Arial"/>
              <a:ea typeface="Arial"/>
              <a:cs typeface="Arial"/>
              <a:sym typeface="Arial"/>
            </a:endParaRPr>
          </a:p>
        </p:txBody>
      </p:sp>
      <p:sp>
        <p:nvSpPr>
          <p:cNvPr id="2476" name="Google Shape;2476;p208"/>
          <p:cNvSpPr txBox="1"/>
          <p:nvPr>
            <p:ph type="title"/>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rtl="0" algn="l">
              <a:spcBef>
                <a:spcPts val="0"/>
              </a:spcBef>
              <a:spcAft>
                <a:spcPts val="0"/>
              </a:spcAft>
              <a:buNone/>
            </a:pPr>
            <a:r>
              <a:rPr lang="en-US" sz="1800"/>
              <a:t>A</a:t>
            </a:r>
            <a:endParaRPr/>
          </a:p>
        </p:txBody>
      </p:sp>
      <p:sp>
        <p:nvSpPr>
          <p:cNvPr id="2477" name="Google Shape;2477;p208"/>
          <p:cNvSpPr txBox="1"/>
          <p:nvPr>
            <p:ph idx="1" type="body"/>
          </p:nvPr>
        </p:nvSpPr>
        <p:spPr>
          <a:xfrm>
            <a:off x="457200" y="1139825"/>
            <a:ext cx="8610600" cy="5413375"/>
          </a:xfrm>
          <a:prstGeom prst="rect">
            <a:avLst/>
          </a:prstGeom>
          <a:noFill/>
          <a:ln>
            <a:noFill/>
          </a:ln>
        </p:spPr>
        <p:txBody>
          <a:bodyPr anchorCtr="0" anchor="t" bIns="12700" lIns="25400" spcFirstLastPara="1" rIns="25400" wrap="square" tIns="12700">
            <a:noAutofit/>
          </a:bodyPr>
          <a:lstStyle/>
          <a:p>
            <a:pPr indent="-342900" lvl="0" marL="342900" rtl="0" algn="l">
              <a:spcBef>
                <a:spcPts val="0"/>
              </a:spcBef>
              <a:spcAft>
                <a:spcPts val="0"/>
              </a:spcAft>
              <a:buSzPts val="840"/>
              <a:buChar char="●"/>
            </a:pPr>
            <a:r>
              <a:rPr lang="en-US" sz="1200">
                <a:solidFill>
                  <a:srgbClr val="BFBFBF"/>
                </a:solidFill>
              </a:rPr>
              <a:t>Welchen Rang</a:t>
            </a:r>
            <a:r>
              <a:rPr lang="en-US" sz="1200">
                <a:solidFill>
                  <a:srgbClr val="BFBFBF"/>
                </a:solidFill>
              </a:rPr>
              <a:t> nimmt das </a:t>
            </a:r>
            <a:r>
              <a:rPr lang="en-US" sz="1200">
                <a:solidFill>
                  <a:srgbClr val="BFBFBF"/>
                </a:solidFill>
              </a:rPr>
              <a:t>PEX</a:t>
            </a:r>
            <a:r>
              <a:rPr lang="en-US" sz="1200">
                <a:solidFill>
                  <a:srgbClr val="BFBFBF"/>
                </a:solidFill>
              </a:rPr>
              <a:t> unter den Ursachen des sekundären Offenwinkelglaukoms ein?</a:t>
            </a:r>
            <a:r>
              <a:rPr lang="en-US" sz="1200">
                <a:solidFill>
                  <a:srgbClr val="BFBFBF"/>
                </a:solidFill>
              </a:rPr>
              <a:t> Nr. 1</a:t>
            </a:r>
            <a:endParaRPr/>
          </a:p>
          <a:p>
            <a:pPr indent="-342900" lvl="0" marL="342900" rtl="0" algn="l">
              <a:spcBef>
                <a:spcPts val="240"/>
              </a:spcBef>
              <a:spcAft>
                <a:spcPts val="0"/>
              </a:spcAft>
              <a:buSzPts val="840"/>
              <a:buChar char="●"/>
            </a:pPr>
            <a:r>
              <a:rPr lang="en-US" sz="1200">
                <a:solidFill>
                  <a:srgbClr val="BFBFBF"/>
                </a:solidFill>
              </a:rPr>
              <a:t>Welche ethnische Gruppe weist die höchste Prävalenz von </a:t>
            </a:r>
            <a:r>
              <a:rPr lang="en-US" sz="1200">
                <a:solidFill>
                  <a:srgbClr val="BFBFBF"/>
                </a:solidFill>
              </a:rPr>
              <a:t>PEX</a:t>
            </a:r>
            <a:r>
              <a:rPr lang="en-US" sz="1200">
                <a:solidFill>
                  <a:srgbClr val="BFBFBF"/>
                </a:solidFill>
              </a:rPr>
              <a:t> auf? </a:t>
            </a:r>
            <a:r>
              <a:rPr i="1" lang="en-US" sz="1200">
                <a:solidFill>
                  <a:srgbClr val="BFBFBF"/>
                </a:solidFill>
              </a:rPr>
              <a:t>Skandinavier</a:t>
            </a:r>
            <a:endParaRPr/>
          </a:p>
          <a:p>
            <a:pPr indent="-342900" lvl="0" marL="342900" rtl="0" algn="l">
              <a:spcBef>
                <a:spcPts val="240"/>
              </a:spcBef>
              <a:spcAft>
                <a:spcPts val="0"/>
              </a:spcAft>
              <a:buSzPts val="840"/>
              <a:buChar char="●"/>
            </a:pPr>
            <a:r>
              <a:rPr lang="en-US" sz="1200">
                <a:solidFill>
                  <a:srgbClr val="BFBFBF"/>
                </a:solidFill>
              </a:rPr>
              <a:t>Sprechen </a:t>
            </a:r>
            <a:r>
              <a:rPr lang="en-US" sz="1200">
                <a:solidFill>
                  <a:srgbClr val="BFBFBF"/>
                </a:solidFill>
              </a:rPr>
              <a:t>PEX</a:t>
            </a:r>
            <a:r>
              <a:rPr lang="en-US" sz="1200">
                <a:solidFill>
                  <a:srgbClr val="BFBFBF"/>
                </a:solidFill>
              </a:rPr>
              <a:t> und </a:t>
            </a:r>
            <a:r>
              <a:rPr lang="en-US" sz="1200">
                <a:solidFill>
                  <a:srgbClr val="BFBFBF"/>
                </a:solidFill>
              </a:rPr>
              <a:t>PDG </a:t>
            </a:r>
            <a:r>
              <a:rPr lang="en-US" sz="1200">
                <a:solidFill>
                  <a:srgbClr val="BFBFBF"/>
                </a:solidFill>
              </a:rPr>
              <a:t>auf eine LT an? </a:t>
            </a:r>
            <a:r>
              <a:rPr i="1" lang="en-US" sz="1200">
                <a:solidFill>
                  <a:srgbClr val="BFBFBF"/>
                </a:solidFill>
              </a:rPr>
              <a:t>Ja, aber das Ansprechen ist nur von kurzer Dauer.</a:t>
            </a:r>
            <a:endParaRPr/>
          </a:p>
          <a:p>
            <a:pPr indent="-342900" lvl="0" marL="342900" rtl="0" algn="l">
              <a:spcBef>
                <a:spcPts val="240"/>
              </a:spcBef>
              <a:spcAft>
                <a:spcPts val="0"/>
              </a:spcAft>
              <a:buSzPts val="840"/>
              <a:buChar char="●"/>
            </a:pPr>
            <a:r>
              <a:rPr lang="en-US" sz="1200">
                <a:solidFill>
                  <a:srgbClr val="BFBFBF"/>
                </a:solidFill>
              </a:rPr>
              <a:t>Was hat eine bessere Prognose: POWG oder </a:t>
            </a:r>
            <a:r>
              <a:rPr lang="en-US" sz="1200">
                <a:solidFill>
                  <a:srgbClr val="BFBFBF"/>
                </a:solidFill>
              </a:rPr>
              <a:t>PEX</a:t>
            </a:r>
            <a:r>
              <a:rPr lang="en-US" sz="1200">
                <a:solidFill>
                  <a:srgbClr val="BFBFBF"/>
                </a:solidFill>
              </a:rPr>
              <a:t>? </a:t>
            </a:r>
            <a:r>
              <a:rPr i="1" lang="en-US" sz="1200">
                <a:solidFill>
                  <a:srgbClr val="BFBFBF"/>
                </a:solidFill>
              </a:rPr>
              <a:t>POWG</a:t>
            </a:r>
            <a:endParaRPr/>
          </a:p>
          <a:p>
            <a:pPr indent="-342900" lvl="0" marL="342900" rtl="0" algn="l">
              <a:spcBef>
                <a:spcPts val="240"/>
              </a:spcBef>
              <a:spcAft>
                <a:spcPts val="0"/>
              </a:spcAft>
              <a:buSzPts val="840"/>
              <a:buChar char="●"/>
            </a:pPr>
            <a:r>
              <a:rPr lang="en-US" sz="1200">
                <a:solidFill>
                  <a:srgbClr val="BFBFBF"/>
                </a:solidFill>
              </a:rPr>
              <a:t>Hat die CE einen positiven Einfluss auf das </a:t>
            </a:r>
            <a:r>
              <a:rPr lang="en-US" sz="1200">
                <a:solidFill>
                  <a:srgbClr val="BFBFBF"/>
                </a:solidFill>
              </a:rPr>
              <a:t>PEX</a:t>
            </a:r>
            <a:r>
              <a:rPr lang="en-US" sz="1200">
                <a:solidFill>
                  <a:srgbClr val="BFBFBF"/>
                </a:solidFill>
              </a:rPr>
              <a:t>? </a:t>
            </a:r>
            <a:r>
              <a:rPr i="1" lang="en-US" sz="1200">
                <a:solidFill>
                  <a:srgbClr val="BFBFBF"/>
                </a:solidFill>
              </a:rPr>
              <a:t>Nein</a:t>
            </a:r>
            <a:endParaRPr/>
          </a:p>
          <a:p>
            <a:pPr indent="-342900" lvl="0" marL="342900" rtl="0" algn="l">
              <a:spcBef>
                <a:spcPts val="240"/>
              </a:spcBef>
              <a:spcAft>
                <a:spcPts val="0"/>
              </a:spcAft>
              <a:buSzPts val="840"/>
              <a:buChar char="●"/>
            </a:pPr>
            <a:r>
              <a:rPr lang="en-US" sz="1200">
                <a:solidFill>
                  <a:srgbClr val="BFBFBF"/>
                </a:solidFill>
              </a:rPr>
              <a:t>Trotz seines weit geöffneten Winkels wird PDS/</a:t>
            </a:r>
            <a:r>
              <a:rPr lang="en-US" sz="1200">
                <a:solidFill>
                  <a:srgbClr val="BFBFBF"/>
                </a:solidFill>
              </a:rPr>
              <a:t>PDG </a:t>
            </a:r>
            <a:r>
              <a:rPr lang="en-US" sz="1200">
                <a:solidFill>
                  <a:srgbClr val="BFBFBF"/>
                </a:solidFill>
              </a:rPr>
              <a:t>oft mit einer YAG-Iridotomie behandelt – warum? </a:t>
            </a:r>
            <a:r>
              <a:rPr i="1" lang="en-US" sz="1200">
                <a:solidFill>
                  <a:srgbClr val="BFBFBF"/>
                </a:solidFill>
              </a:rPr>
              <a:t>Bei einer PDS wölbt sich die Iris nach hinten, was zu einem Kontakt zwischen Iris und den Zonulafasern führt, wodurch Pigment freigesetzt wird, das das TM verstopft (und die charakteristischen radiären Transilluminationsdefekte der Iris verursacht). Eine YAG-Iridotomie ermöglicht es der Iris, sich nach vorne zu bewegen, wodurch der Kontakt und die daraus resultierende Pigmentfreisetzung verringert werden.</a:t>
            </a:r>
            <a:endParaRPr>
              <a:solidFill>
                <a:srgbClr val="BFBFBF"/>
              </a:solidFill>
            </a:endParaRPr>
          </a:p>
          <a:p>
            <a:pPr indent="-342900" lvl="0" marL="342900" rtl="0" algn="l">
              <a:spcBef>
                <a:spcPts val="240"/>
              </a:spcBef>
              <a:spcAft>
                <a:spcPts val="0"/>
              </a:spcAft>
              <a:buSzPts val="840"/>
              <a:buChar char="●"/>
            </a:pPr>
            <a:r>
              <a:rPr lang="en-US" sz="1200">
                <a:solidFill>
                  <a:srgbClr val="BFBFBF"/>
                </a:solidFill>
              </a:rPr>
              <a:t>Jüngste Forschungsergebnisse haben ein bestimmtes Gen mit der Entstehung von </a:t>
            </a:r>
            <a:r>
              <a:rPr lang="en-US" sz="1200">
                <a:solidFill>
                  <a:srgbClr val="BFBFBF"/>
                </a:solidFill>
              </a:rPr>
              <a:t>PEX</a:t>
            </a:r>
            <a:r>
              <a:rPr lang="en-US" sz="1200">
                <a:solidFill>
                  <a:srgbClr val="BFBFBF"/>
                </a:solidFill>
              </a:rPr>
              <a:t> in Verbindung gebracht – um welches handelt es sich? </a:t>
            </a:r>
            <a:r>
              <a:rPr b="1" i="1" lang="en-US" sz="1200">
                <a:solidFill>
                  <a:srgbClr val="0000FF"/>
                </a:solidFill>
              </a:rPr>
              <a:t>LOXL1</a:t>
            </a:r>
            <a:endParaRPr b="1" sz="2000"/>
          </a:p>
        </p:txBody>
      </p:sp>
      <p:sp>
        <p:nvSpPr>
          <p:cNvPr id="2478" name="Google Shape;2478;p208"/>
          <p:cNvSpPr txBox="1"/>
          <p:nvPr/>
        </p:nvSpPr>
        <p:spPr>
          <a:xfrm>
            <a:off x="2498725" y="381000"/>
            <a:ext cx="3862500" cy="210300"/>
          </a:xfrm>
          <a:prstGeom prst="rect">
            <a:avLst/>
          </a:prstGeom>
          <a:solidFill>
            <a:schemeClr val="folHlink"/>
          </a:solidFill>
          <a:ln cap="flat" cmpd="sng" w="9525">
            <a:solidFill>
              <a:schemeClr val="lt2"/>
            </a:solidFill>
            <a:prstDash val="solid"/>
            <a:miter lim="8000"/>
            <a:headEnd len="sm" w="sm" type="none"/>
            <a:tailEnd len="sm" w="sm" type="none"/>
          </a:ln>
        </p:spPr>
        <p:txBody>
          <a:bodyPr anchorCtr="0" anchor="t" bIns="12700" lIns="25400" spcFirstLastPara="1" rIns="25400" wrap="square" tIns="12700">
            <a:spAutoFit/>
          </a:bodyPr>
          <a:lstStyle/>
          <a:p>
            <a:pPr indent="0" lvl="0" marL="0" marR="0" rtl="0" algn="l">
              <a:spcBef>
                <a:spcPts val="0"/>
              </a:spcBef>
              <a:spcAft>
                <a:spcPts val="0"/>
              </a:spcAft>
              <a:buClr>
                <a:schemeClr val="dk1"/>
              </a:buClr>
              <a:buSzPts val="1200"/>
              <a:buFont typeface="Noto Sans Symbols"/>
              <a:buNone/>
            </a:pPr>
            <a:r>
              <a:rPr i="1" lang="en-US" sz="1200">
                <a:solidFill>
                  <a:schemeClr val="dk1"/>
                </a:solidFill>
              </a:rPr>
              <a:t>PEX</a:t>
            </a:r>
            <a:r>
              <a:rPr i="1" lang="en-US" sz="1200">
                <a:solidFill>
                  <a:schemeClr val="dk1"/>
                </a:solidFill>
                <a:latin typeface="Arial"/>
                <a:ea typeface="Arial"/>
                <a:cs typeface="Arial"/>
                <a:sym typeface="Arial"/>
              </a:rPr>
              <a:t> und PDS/PG: Kurze Antwort</a:t>
            </a:r>
            <a:endParaRPr/>
          </a:p>
        </p:txBody>
      </p:sp>
      <p:sp>
        <p:nvSpPr>
          <p:cNvPr id="2479" name="Google Shape;2479;p208"/>
          <p:cNvSpPr txBox="1"/>
          <p:nvPr>
            <p:ph idx="12" type="sldNum"/>
          </p:nvPr>
        </p:nvSpPr>
        <p:spPr>
          <a:xfrm>
            <a:off x="6553200" y="624840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2480" name="Google Shape;2480;p208"/>
          <p:cNvSpPr txBox="1"/>
          <p:nvPr/>
        </p:nvSpPr>
        <p:spPr>
          <a:xfrm>
            <a:off x="609600" y="3048000"/>
            <a:ext cx="5830800" cy="1626600"/>
          </a:xfrm>
          <a:prstGeom prst="rect">
            <a:avLst/>
          </a:prstGeom>
          <a:solidFill>
            <a:srgbClr val="CCFFCC"/>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i="1" lang="en-US" sz="1200">
                <a:solidFill>
                  <a:srgbClr val="0000FF"/>
                </a:solidFill>
                <a:latin typeface="Arial"/>
                <a:ea typeface="Arial"/>
                <a:cs typeface="Arial"/>
                <a:sym typeface="Arial"/>
              </a:rPr>
              <a:t>Wofür kodiert das LOXL1-Gen?</a:t>
            </a:r>
            <a:endParaRPr/>
          </a:p>
          <a:p>
            <a:pPr indent="0" lvl="0" marL="0" marR="0" rtl="0" algn="l">
              <a:spcBef>
                <a:spcPts val="0"/>
              </a:spcBef>
              <a:spcAft>
                <a:spcPts val="0"/>
              </a:spcAft>
              <a:buNone/>
            </a:pPr>
            <a:r>
              <a:rPr lang="en-US" sz="1200">
                <a:solidFill>
                  <a:srgbClr val="0000FF"/>
                </a:solidFill>
                <a:latin typeface="Arial"/>
                <a:ea typeface="Arial"/>
                <a:cs typeface="Arial"/>
                <a:sym typeface="Arial"/>
              </a:rPr>
              <a:t>Ein Enzym namens </a:t>
            </a:r>
            <a:r>
              <a:rPr b="1" lang="en-US" sz="1200">
                <a:solidFill>
                  <a:srgbClr val="0000FF"/>
                </a:solidFill>
                <a:latin typeface="Arial"/>
                <a:ea typeface="Arial"/>
                <a:cs typeface="Arial"/>
                <a:sym typeface="Arial"/>
              </a:rPr>
              <a:t>Lysyloxidase</a:t>
            </a:r>
            <a:endParaRPr/>
          </a:p>
          <a:p>
            <a:pPr indent="0" lvl="0" marL="0" marR="0" rtl="0" algn="l">
              <a:spcBef>
                <a:spcPts val="0"/>
              </a:spcBef>
              <a:spcAft>
                <a:spcPts val="0"/>
              </a:spcAft>
              <a:buNone/>
            </a:pPr>
            <a:r>
              <a:t/>
            </a:r>
            <a:endParaRPr sz="1600">
              <a:solidFill>
                <a:srgbClr val="0000FF"/>
              </a:solidFill>
              <a:latin typeface="Arial"/>
              <a:ea typeface="Arial"/>
              <a:cs typeface="Arial"/>
              <a:sym typeface="Arial"/>
            </a:endParaRPr>
          </a:p>
          <a:p>
            <a:pPr indent="0" lvl="0" marL="0" marR="0" rtl="0" algn="l">
              <a:spcBef>
                <a:spcPts val="0"/>
              </a:spcBef>
              <a:spcAft>
                <a:spcPts val="0"/>
              </a:spcAft>
              <a:buNone/>
            </a:pPr>
            <a:r>
              <a:rPr i="1" lang="en-US" sz="1200">
                <a:solidFill>
                  <a:srgbClr val="0000FF"/>
                </a:solidFill>
                <a:latin typeface="Arial"/>
                <a:ea typeface="Arial"/>
                <a:cs typeface="Arial"/>
                <a:sym typeface="Arial"/>
              </a:rPr>
              <a:t>An welchem Prozess ist die Lysyloxidase allgemein beteiligt?</a:t>
            </a:r>
            <a:endParaRPr/>
          </a:p>
          <a:p>
            <a:pPr indent="0" lvl="0" marL="0" marR="0" rtl="0" algn="l">
              <a:spcBef>
                <a:spcPts val="0"/>
              </a:spcBef>
              <a:spcAft>
                <a:spcPts val="0"/>
              </a:spcAft>
              <a:buNone/>
            </a:pPr>
            <a:r>
              <a:rPr lang="en-US" sz="1200">
                <a:solidFill>
                  <a:srgbClr val="0000FF"/>
                </a:solidFill>
                <a:latin typeface="Arial"/>
                <a:ea typeface="Arial"/>
                <a:cs typeface="Arial"/>
                <a:sym typeface="Arial"/>
              </a:rPr>
              <a:t>Bindegewebsstoffwechsel</a:t>
            </a:r>
            <a:endParaRPr sz="1600">
              <a:solidFill>
                <a:srgbClr val="CCFFCC"/>
              </a:solidFill>
              <a:latin typeface="Arial"/>
              <a:ea typeface="Arial"/>
              <a:cs typeface="Arial"/>
              <a:sym typeface="Arial"/>
            </a:endParaRPr>
          </a:p>
          <a:p>
            <a:pPr indent="0" lvl="0" marL="0" marR="0" rtl="0" algn="l">
              <a:spcBef>
                <a:spcPts val="0"/>
              </a:spcBef>
              <a:spcAft>
                <a:spcPts val="0"/>
              </a:spcAft>
              <a:buNone/>
            </a:pPr>
            <a:r>
              <a:t/>
            </a:r>
            <a:endParaRPr sz="1600">
              <a:solidFill>
                <a:srgbClr val="CCFFCC"/>
              </a:solidFill>
              <a:latin typeface="Arial"/>
              <a:ea typeface="Arial"/>
              <a:cs typeface="Arial"/>
              <a:sym typeface="Arial"/>
            </a:endParaRPr>
          </a:p>
          <a:p>
            <a:pPr indent="0" lvl="0" marL="0" marR="0" rtl="0" algn="l">
              <a:spcBef>
                <a:spcPts val="0"/>
              </a:spcBef>
              <a:spcAft>
                <a:spcPts val="0"/>
              </a:spcAft>
              <a:buNone/>
            </a:pPr>
            <a:r>
              <a:rPr i="1" lang="en-US" sz="1200">
                <a:solidFill>
                  <a:srgbClr val="CCFFCC"/>
                </a:solidFill>
                <a:latin typeface="Arial"/>
                <a:ea typeface="Arial"/>
                <a:cs typeface="Arial"/>
                <a:sym typeface="Arial"/>
              </a:rPr>
              <a:t>Welcher Typ von Bindegewebsfasern ist bei </a:t>
            </a:r>
            <a:r>
              <a:rPr i="1" lang="en-US" sz="1200">
                <a:solidFill>
                  <a:srgbClr val="CCFFCC"/>
                </a:solidFill>
              </a:rPr>
              <a:t>PEX</a:t>
            </a:r>
            <a:r>
              <a:rPr i="1" lang="en-US" sz="1200">
                <a:solidFill>
                  <a:srgbClr val="CCFFCC"/>
                </a:solidFill>
                <a:latin typeface="Arial"/>
                <a:ea typeface="Arial"/>
                <a:cs typeface="Arial"/>
                <a:sym typeface="Arial"/>
              </a:rPr>
              <a:t> betroffen?</a:t>
            </a:r>
            <a:endParaRPr/>
          </a:p>
          <a:p>
            <a:pPr indent="0" lvl="0" marL="0" marR="0" rtl="0" algn="l">
              <a:spcBef>
                <a:spcPts val="0"/>
              </a:spcBef>
              <a:spcAft>
                <a:spcPts val="0"/>
              </a:spcAft>
              <a:buNone/>
            </a:pPr>
            <a:r>
              <a:rPr lang="en-US" sz="1200">
                <a:solidFill>
                  <a:srgbClr val="CCFFCC"/>
                </a:solidFill>
                <a:latin typeface="Arial"/>
                <a:ea typeface="Arial"/>
                <a:cs typeface="Arial"/>
                <a:sym typeface="Arial"/>
              </a:rPr>
              <a:t>Elastin</a:t>
            </a:r>
            <a:endParaRPr/>
          </a:p>
        </p:txBody>
      </p:sp>
    </p:spTree>
  </p:cSld>
  <p:clrMapOvr>
    <a:masterClrMapping/>
  </p:clrMapOvr>
</p:sld>
</file>

<file path=ppt/slides/slide20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4" name="Shape 2484"/>
        <p:cNvGrpSpPr/>
        <p:nvPr/>
      </p:nvGrpSpPr>
      <p:grpSpPr>
        <a:xfrm>
          <a:off x="0" y="0"/>
          <a:ext cx="0" cy="0"/>
          <a:chOff x="0" y="0"/>
          <a:chExt cx="0" cy="0"/>
        </a:xfrm>
      </p:grpSpPr>
      <p:sp>
        <p:nvSpPr>
          <p:cNvPr id="2485" name="Google Shape;2485;p209"/>
          <p:cNvSpPr/>
          <p:nvPr/>
        </p:nvSpPr>
        <p:spPr>
          <a:xfrm>
            <a:off x="7620000" y="990600"/>
            <a:ext cx="1524000" cy="838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chemeClr val="dk1"/>
              </a:buClr>
              <a:buSzPts val="1800"/>
              <a:buFont typeface="Noto Sans Symbols"/>
              <a:buNone/>
            </a:pPr>
            <a:r>
              <a:t/>
            </a:r>
            <a:endParaRPr sz="1800">
              <a:solidFill>
                <a:schemeClr val="dk1"/>
              </a:solidFill>
              <a:latin typeface="Arial"/>
              <a:ea typeface="Arial"/>
              <a:cs typeface="Arial"/>
              <a:sym typeface="Arial"/>
            </a:endParaRPr>
          </a:p>
        </p:txBody>
      </p:sp>
      <p:sp>
        <p:nvSpPr>
          <p:cNvPr id="2486" name="Google Shape;2486;p209"/>
          <p:cNvSpPr txBox="1"/>
          <p:nvPr>
            <p:ph type="title"/>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rtl="0" algn="l">
              <a:spcBef>
                <a:spcPts val="0"/>
              </a:spcBef>
              <a:spcAft>
                <a:spcPts val="0"/>
              </a:spcAft>
              <a:buNone/>
            </a:pPr>
            <a:r>
              <a:rPr lang="en-US" sz="1800"/>
              <a:t>F</a:t>
            </a:r>
            <a:endParaRPr/>
          </a:p>
        </p:txBody>
      </p:sp>
      <p:sp>
        <p:nvSpPr>
          <p:cNvPr id="2487" name="Google Shape;2487;p209"/>
          <p:cNvSpPr txBox="1"/>
          <p:nvPr>
            <p:ph idx="1" type="body"/>
          </p:nvPr>
        </p:nvSpPr>
        <p:spPr>
          <a:xfrm>
            <a:off x="457200" y="1139825"/>
            <a:ext cx="8610600" cy="5413375"/>
          </a:xfrm>
          <a:prstGeom prst="rect">
            <a:avLst/>
          </a:prstGeom>
          <a:noFill/>
          <a:ln>
            <a:noFill/>
          </a:ln>
        </p:spPr>
        <p:txBody>
          <a:bodyPr anchorCtr="0" anchor="t" bIns="12700" lIns="25400" spcFirstLastPara="1" rIns="25400" wrap="square" tIns="12700">
            <a:noAutofit/>
          </a:bodyPr>
          <a:lstStyle/>
          <a:p>
            <a:pPr indent="-342900" lvl="0" marL="342900" rtl="0" algn="l">
              <a:spcBef>
                <a:spcPts val="0"/>
              </a:spcBef>
              <a:spcAft>
                <a:spcPts val="0"/>
              </a:spcAft>
              <a:buSzPts val="840"/>
              <a:buChar char="●"/>
            </a:pPr>
            <a:r>
              <a:rPr lang="en-US" sz="1200">
                <a:solidFill>
                  <a:srgbClr val="BFBFBF"/>
                </a:solidFill>
              </a:rPr>
              <a:t>Welchen Rang</a:t>
            </a:r>
            <a:r>
              <a:rPr lang="en-US" sz="1200">
                <a:solidFill>
                  <a:srgbClr val="BFBFBF"/>
                </a:solidFill>
              </a:rPr>
              <a:t> nimmt das </a:t>
            </a:r>
            <a:r>
              <a:rPr lang="en-US" sz="1200">
                <a:solidFill>
                  <a:srgbClr val="BFBFBF"/>
                </a:solidFill>
              </a:rPr>
              <a:t>PEX</a:t>
            </a:r>
            <a:r>
              <a:rPr lang="en-US" sz="1200">
                <a:solidFill>
                  <a:srgbClr val="BFBFBF"/>
                </a:solidFill>
              </a:rPr>
              <a:t> unter den Ursachen des sekundären Offenwinkelglaukoms ein? </a:t>
            </a:r>
            <a:r>
              <a:rPr lang="en-US" sz="1200">
                <a:solidFill>
                  <a:srgbClr val="BFBFBF"/>
                </a:solidFill>
              </a:rPr>
              <a:t>Nr. 1</a:t>
            </a:r>
            <a:endParaRPr/>
          </a:p>
          <a:p>
            <a:pPr indent="-342900" lvl="0" marL="342900" rtl="0" algn="l">
              <a:spcBef>
                <a:spcPts val="240"/>
              </a:spcBef>
              <a:spcAft>
                <a:spcPts val="0"/>
              </a:spcAft>
              <a:buSzPts val="840"/>
              <a:buChar char="●"/>
            </a:pPr>
            <a:r>
              <a:rPr lang="en-US" sz="1200">
                <a:solidFill>
                  <a:srgbClr val="BFBFBF"/>
                </a:solidFill>
              </a:rPr>
              <a:t>Welche ethnische Gruppe weist die höchste Prävalenz von </a:t>
            </a:r>
            <a:r>
              <a:rPr lang="en-US" sz="1200">
                <a:solidFill>
                  <a:srgbClr val="BFBFBF"/>
                </a:solidFill>
              </a:rPr>
              <a:t>PEX</a:t>
            </a:r>
            <a:r>
              <a:rPr lang="en-US" sz="1200">
                <a:solidFill>
                  <a:srgbClr val="BFBFBF"/>
                </a:solidFill>
              </a:rPr>
              <a:t> auf? </a:t>
            </a:r>
            <a:r>
              <a:rPr i="1" lang="en-US" sz="1200">
                <a:solidFill>
                  <a:srgbClr val="BFBFBF"/>
                </a:solidFill>
              </a:rPr>
              <a:t>Skandinavier</a:t>
            </a:r>
            <a:endParaRPr/>
          </a:p>
          <a:p>
            <a:pPr indent="-342900" lvl="0" marL="342900" rtl="0" algn="l">
              <a:spcBef>
                <a:spcPts val="240"/>
              </a:spcBef>
              <a:spcAft>
                <a:spcPts val="0"/>
              </a:spcAft>
              <a:buSzPts val="840"/>
              <a:buChar char="●"/>
            </a:pPr>
            <a:r>
              <a:rPr lang="en-US" sz="1200">
                <a:solidFill>
                  <a:srgbClr val="BFBFBF"/>
                </a:solidFill>
              </a:rPr>
              <a:t>Sprechen </a:t>
            </a:r>
            <a:r>
              <a:rPr lang="en-US" sz="1200">
                <a:solidFill>
                  <a:srgbClr val="BFBFBF"/>
                </a:solidFill>
              </a:rPr>
              <a:t>PEX</a:t>
            </a:r>
            <a:r>
              <a:rPr lang="en-US" sz="1200">
                <a:solidFill>
                  <a:srgbClr val="BFBFBF"/>
                </a:solidFill>
              </a:rPr>
              <a:t> und </a:t>
            </a:r>
            <a:r>
              <a:rPr lang="en-US" sz="1200">
                <a:solidFill>
                  <a:srgbClr val="BFBFBF"/>
                </a:solidFill>
              </a:rPr>
              <a:t>PDG </a:t>
            </a:r>
            <a:r>
              <a:rPr lang="en-US" sz="1200">
                <a:solidFill>
                  <a:srgbClr val="BFBFBF"/>
                </a:solidFill>
              </a:rPr>
              <a:t>auf eine LT an? </a:t>
            </a:r>
            <a:r>
              <a:rPr i="1" lang="en-US" sz="1200">
                <a:solidFill>
                  <a:srgbClr val="BFBFBF"/>
                </a:solidFill>
              </a:rPr>
              <a:t>Ja, aber das Ansprechen ist nur von kurzer Dauer.</a:t>
            </a:r>
            <a:endParaRPr/>
          </a:p>
          <a:p>
            <a:pPr indent="-342900" lvl="0" marL="342900" rtl="0" algn="l">
              <a:spcBef>
                <a:spcPts val="240"/>
              </a:spcBef>
              <a:spcAft>
                <a:spcPts val="0"/>
              </a:spcAft>
              <a:buSzPts val="840"/>
              <a:buChar char="●"/>
            </a:pPr>
            <a:r>
              <a:rPr lang="en-US" sz="1200">
                <a:solidFill>
                  <a:srgbClr val="BFBFBF"/>
                </a:solidFill>
              </a:rPr>
              <a:t>Was hat eine bessere Prognose: POWG oder </a:t>
            </a:r>
            <a:r>
              <a:rPr lang="en-US" sz="1200">
                <a:solidFill>
                  <a:srgbClr val="BFBFBF"/>
                </a:solidFill>
              </a:rPr>
              <a:t>PEX</a:t>
            </a:r>
            <a:r>
              <a:rPr lang="en-US" sz="1200">
                <a:solidFill>
                  <a:srgbClr val="BFBFBF"/>
                </a:solidFill>
              </a:rPr>
              <a:t>? </a:t>
            </a:r>
            <a:r>
              <a:rPr i="1" lang="en-US" sz="1200">
                <a:solidFill>
                  <a:srgbClr val="BFBFBF"/>
                </a:solidFill>
              </a:rPr>
              <a:t>POWG</a:t>
            </a:r>
            <a:endParaRPr/>
          </a:p>
          <a:p>
            <a:pPr indent="-342900" lvl="0" marL="342900" rtl="0" algn="l">
              <a:spcBef>
                <a:spcPts val="240"/>
              </a:spcBef>
              <a:spcAft>
                <a:spcPts val="0"/>
              </a:spcAft>
              <a:buSzPts val="840"/>
              <a:buChar char="●"/>
            </a:pPr>
            <a:r>
              <a:rPr lang="en-US" sz="1200">
                <a:solidFill>
                  <a:srgbClr val="BFBFBF"/>
                </a:solidFill>
              </a:rPr>
              <a:t>Hat die CE einen positiven Einfluss auf das </a:t>
            </a:r>
            <a:r>
              <a:rPr lang="en-US" sz="1200">
                <a:solidFill>
                  <a:srgbClr val="BFBFBF"/>
                </a:solidFill>
              </a:rPr>
              <a:t>PEX</a:t>
            </a:r>
            <a:r>
              <a:rPr lang="en-US" sz="1200">
                <a:solidFill>
                  <a:srgbClr val="BFBFBF"/>
                </a:solidFill>
              </a:rPr>
              <a:t>? </a:t>
            </a:r>
            <a:r>
              <a:rPr i="1" lang="en-US" sz="1200">
                <a:solidFill>
                  <a:srgbClr val="BFBFBF"/>
                </a:solidFill>
              </a:rPr>
              <a:t>Nein</a:t>
            </a:r>
            <a:endParaRPr/>
          </a:p>
          <a:p>
            <a:pPr indent="-342900" lvl="0" marL="342900" rtl="0" algn="l">
              <a:spcBef>
                <a:spcPts val="240"/>
              </a:spcBef>
              <a:spcAft>
                <a:spcPts val="0"/>
              </a:spcAft>
              <a:buSzPts val="840"/>
              <a:buChar char="●"/>
            </a:pPr>
            <a:r>
              <a:rPr lang="en-US" sz="1200">
                <a:solidFill>
                  <a:srgbClr val="BFBFBF"/>
                </a:solidFill>
              </a:rPr>
              <a:t>Trotz seines weit geöffneten Winkels wird PDS/</a:t>
            </a:r>
            <a:r>
              <a:rPr lang="en-US" sz="1200">
                <a:solidFill>
                  <a:srgbClr val="BFBFBF"/>
                </a:solidFill>
              </a:rPr>
              <a:t>PDG </a:t>
            </a:r>
            <a:r>
              <a:rPr lang="en-US" sz="1200">
                <a:solidFill>
                  <a:srgbClr val="BFBFBF"/>
                </a:solidFill>
              </a:rPr>
              <a:t>oft mit einer YAG-Iridotomie behandelt – warum? </a:t>
            </a:r>
            <a:r>
              <a:rPr i="1" lang="en-US" sz="1200">
                <a:solidFill>
                  <a:srgbClr val="BFBFBF"/>
                </a:solidFill>
              </a:rPr>
              <a:t>Bei einer PDS wölbt sich die Iris nach hinten, was zu einem Kontakt zwischen Iris und den Zonulafasern führt, wodurch Pigment freigesetzt wird, das das TM verstopft (und die charakteristischen radiären Transilluminationsdefekte der Iris verursacht). Eine YAG-Iridotomie ermöglicht es der Iris, sich nach vorne zu bewegen, wodurch der Kontakt und die daraus resultierende Pigmentfreisetzung verringert werden.</a:t>
            </a:r>
            <a:endParaRPr>
              <a:solidFill>
                <a:srgbClr val="BFBFBF"/>
              </a:solidFill>
            </a:endParaRPr>
          </a:p>
          <a:p>
            <a:pPr indent="-342900" lvl="0" marL="342900" rtl="0" algn="l">
              <a:spcBef>
                <a:spcPts val="240"/>
              </a:spcBef>
              <a:spcAft>
                <a:spcPts val="0"/>
              </a:spcAft>
              <a:buSzPts val="840"/>
              <a:buChar char="●"/>
            </a:pPr>
            <a:r>
              <a:rPr lang="en-US" sz="1200">
                <a:solidFill>
                  <a:srgbClr val="BFBFBF"/>
                </a:solidFill>
              </a:rPr>
              <a:t>Jüngste Forschungsergebnisse haben ein bestimmtes Gen mit der Entstehung von </a:t>
            </a:r>
            <a:r>
              <a:rPr lang="en-US" sz="1200">
                <a:solidFill>
                  <a:srgbClr val="BFBFBF"/>
                </a:solidFill>
              </a:rPr>
              <a:t>PEX</a:t>
            </a:r>
            <a:r>
              <a:rPr lang="en-US" sz="1200">
                <a:solidFill>
                  <a:srgbClr val="BFBFBF"/>
                </a:solidFill>
              </a:rPr>
              <a:t> in Verbindung gebracht – um welches handelt es sich? </a:t>
            </a:r>
            <a:r>
              <a:rPr b="1" i="1" lang="en-US" sz="1200">
                <a:solidFill>
                  <a:srgbClr val="0000FF"/>
                </a:solidFill>
              </a:rPr>
              <a:t>LOXL1</a:t>
            </a:r>
            <a:endParaRPr b="1" sz="2000"/>
          </a:p>
        </p:txBody>
      </p:sp>
      <p:sp>
        <p:nvSpPr>
          <p:cNvPr id="2488" name="Google Shape;2488;p209"/>
          <p:cNvSpPr txBox="1"/>
          <p:nvPr/>
        </p:nvSpPr>
        <p:spPr>
          <a:xfrm>
            <a:off x="2498725" y="381000"/>
            <a:ext cx="3862500" cy="210300"/>
          </a:xfrm>
          <a:prstGeom prst="rect">
            <a:avLst/>
          </a:prstGeom>
          <a:solidFill>
            <a:schemeClr val="folHlink"/>
          </a:solidFill>
          <a:ln cap="flat" cmpd="sng" w="9525">
            <a:solidFill>
              <a:schemeClr val="lt2"/>
            </a:solidFill>
            <a:prstDash val="solid"/>
            <a:miter lim="8000"/>
            <a:headEnd len="sm" w="sm" type="none"/>
            <a:tailEnd len="sm" w="sm" type="none"/>
          </a:ln>
        </p:spPr>
        <p:txBody>
          <a:bodyPr anchorCtr="0" anchor="t" bIns="12700" lIns="25400" spcFirstLastPara="1" rIns="25400" wrap="square" tIns="12700">
            <a:spAutoFit/>
          </a:bodyPr>
          <a:lstStyle/>
          <a:p>
            <a:pPr indent="0" lvl="0" marL="0" marR="0" rtl="0" algn="l">
              <a:spcBef>
                <a:spcPts val="0"/>
              </a:spcBef>
              <a:spcAft>
                <a:spcPts val="0"/>
              </a:spcAft>
              <a:buClr>
                <a:schemeClr val="dk1"/>
              </a:buClr>
              <a:buSzPts val="1200"/>
              <a:buFont typeface="Noto Sans Symbols"/>
              <a:buNone/>
            </a:pPr>
            <a:r>
              <a:rPr i="1" lang="en-US" sz="1200">
                <a:solidFill>
                  <a:schemeClr val="dk1"/>
                </a:solidFill>
              </a:rPr>
              <a:t>PEX</a:t>
            </a:r>
            <a:r>
              <a:rPr i="1" lang="en-US" sz="1200">
                <a:solidFill>
                  <a:schemeClr val="dk1"/>
                </a:solidFill>
                <a:latin typeface="Arial"/>
                <a:ea typeface="Arial"/>
                <a:cs typeface="Arial"/>
                <a:sym typeface="Arial"/>
              </a:rPr>
              <a:t> und PDS/PG: Kurze Antwort</a:t>
            </a:r>
            <a:endParaRPr/>
          </a:p>
        </p:txBody>
      </p:sp>
      <p:sp>
        <p:nvSpPr>
          <p:cNvPr id="2489" name="Google Shape;2489;p209"/>
          <p:cNvSpPr txBox="1"/>
          <p:nvPr>
            <p:ph idx="12" type="sldNum"/>
          </p:nvPr>
        </p:nvSpPr>
        <p:spPr>
          <a:xfrm>
            <a:off x="6553200" y="624840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2490" name="Google Shape;2490;p209"/>
          <p:cNvSpPr txBox="1"/>
          <p:nvPr/>
        </p:nvSpPr>
        <p:spPr>
          <a:xfrm>
            <a:off x="609600" y="3048000"/>
            <a:ext cx="5830800" cy="1626600"/>
          </a:xfrm>
          <a:prstGeom prst="rect">
            <a:avLst/>
          </a:prstGeom>
          <a:solidFill>
            <a:srgbClr val="CCFFCC"/>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i="1" lang="en-US" sz="1200">
                <a:solidFill>
                  <a:srgbClr val="0000FF"/>
                </a:solidFill>
                <a:latin typeface="Arial"/>
                <a:ea typeface="Arial"/>
                <a:cs typeface="Arial"/>
                <a:sym typeface="Arial"/>
              </a:rPr>
              <a:t>Wofür kodiert das LOXL1-Gen?</a:t>
            </a:r>
            <a:endParaRPr/>
          </a:p>
          <a:p>
            <a:pPr indent="0" lvl="0" marL="0" marR="0" rtl="0" algn="l">
              <a:spcBef>
                <a:spcPts val="0"/>
              </a:spcBef>
              <a:spcAft>
                <a:spcPts val="0"/>
              </a:spcAft>
              <a:buNone/>
            </a:pPr>
            <a:r>
              <a:rPr lang="en-US" sz="1200">
                <a:solidFill>
                  <a:srgbClr val="0000FF"/>
                </a:solidFill>
                <a:latin typeface="Arial"/>
                <a:ea typeface="Arial"/>
                <a:cs typeface="Arial"/>
                <a:sym typeface="Arial"/>
              </a:rPr>
              <a:t>Ein Enzym namens </a:t>
            </a:r>
            <a:r>
              <a:rPr b="1" lang="en-US" sz="1200">
                <a:solidFill>
                  <a:srgbClr val="0000FF"/>
                </a:solidFill>
                <a:latin typeface="Arial"/>
                <a:ea typeface="Arial"/>
                <a:cs typeface="Arial"/>
                <a:sym typeface="Arial"/>
              </a:rPr>
              <a:t>Lysyloxidase</a:t>
            </a:r>
            <a:endParaRPr/>
          </a:p>
          <a:p>
            <a:pPr indent="0" lvl="0" marL="0" marR="0" rtl="0" algn="l">
              <a:spcBef>
                <a:spcPts val="0"/>
              </a:spcBef>
              <a:spcAft>
                <a:spcPts val="0"/>
              </a:spcAft>
              <a:buNone/>
            </a:pPr>
            <a:r>
              <a:t/>
            </a:r>
            <a:endParaRPr sz="1600">
              <a:solidFill>
                <a:srgbClr val="0000FF"/>
              </a:solidFill>
              <a:latin typeface="Arial"/>
              <a:ea typeface="Arial"/>
              <a:cs typeface="Arial"/>
              <a:sym typeface="Arial"/>
            </a:endParaRPr>
          </a:p>
          <a:p>
            <a:pPr indent="0" lvl="0" marL="0" marR="0" rtl="0" algn="l">
              <a:spcBef>
                <a:spcPts val="0"/>
              </a:spcBef>
              <a:spcAft>
                <a:spcPts val="0"/>
              </a:spcAft>
              <a:buNone/>
            </a:pPr>
            <a:r>
              <a:rPr i="1" lang="en-US" sz="1200">
                <a:solidFill>
                  <a:srgbClr val="0000FF"/>
                </a:solidFill>
                <a:latin typeface="Arial"/>
                <a:ea typeface="Arial"/>
                <a:cs typeface="Arial"/>
                <a:sym typeface="Arial"/>
              </a:rPr>
              <a:t>An welchem Prozess ist die Lysyloxidase allgemein beteiligt?</a:t>
            </a:r>
            <a:endParaRPr/>
          </a:p>
          <a:p>
            <a:pPr indent="0" lvl="0" marL="0" marR="0" rtl="0" algn="l">
              <a:spcBef>
                <a:spcPts val="0"/>
              </a:spcBef>
              <a:spcAft>
                <a:spcPts val="0"/>
              </a:spcAft>
              <a:buNone/>
            </a:pPr>
            <a:r>
              <a:rPr lang="en-US" sz="1200">
                <a:solidFill>
                  <a:srgbClr val="0000FF"/>
                </a:solidFill>
                <a:latin typeface="Arial"/>
                <a:ea typeface="Arial"/>
                <a:cs typeface="Arial"/>
                <a:sym typeface="Arial"/>
              </a:rPr>
              <a:t>Bindegewebsstoffwechsel</a:t>
            </a:r>
            <a:endParaRPr/>
          </a:p>
          <a:p>
            <a:pPr indent="0" lvl="0" marL="0" marR="0" rtl="0" algn="l">
              <a:spcBef>
                <a:spcPts val="0"/>
              </a:spcBef>
              <a:spcAft>
                <a:spcPts val="0"/>
              </a:spcAft>
              <a:buNone/>
            </a:pPr>
            <a:r>
              <a:t/>
            </a:r>
            <a:endParaRPr sz="1600">
              <a:solidFill>
                <a:srgbClr val="0000FF"/>
              </a:solidFill>
              <a:latin typeface="Arial"/>
              <a:ea typeface="Arial"/>
              <a:cs typeface="Arial"/>
              <a:sym typeface="Arial"/>
            </a:endParaRPr>
          </a:p>
          <a:p>
            <a:pPr indent="0" lvl="0" marL="0" marR="0" rtl="0" algn="l">
              <a:spcBef>
                <a:spcPts val="0"/>
              </a:spcBef>
              <a:spcAft>
                <a:spcPts val="0"/>
              </a:spcAft>
              <a:buNone/>
            </a:pPr>
            <a:r>
              <a:rPr i="1" lang="en-US" sz="1200">
                <a:solidFill>
                  <a:srgbClr val="0000FF"/>
                </a:solidFill>
                <a:latin typeface="Arial"/>
                <a:ea typeface="Arial"/>
                <a:cs typeface="Arial"/>
                <a:sym typeface="Arial"/>
              </a:rPr>
              <a:t>Welcher Typ von Bindegewebsfasern ist bei </a:t>
            </a:r>
            <a:r>
              <a:rPr i="1" lang="en-US" sz="1200">
                <a:solidFill>
                  <a:srgbClr val="0000FF"/>
                </a:solidFill>
              </a:rPr>
              <a:t>PEX</a:t>
            </a:r>
            <a:r>
              <a:rPr i="1" lang="en-US" sz="1200">
                <a:solidFill>
                  <a:srgbClr val="0000FF"/>
                </a:solidFill>
                <a:latin typeface="Arial"/>
                <a:ea typeface="Arial"/>
                <a:cs typeface="Arial"/>
                <a:sym typeface="Arial"/>
              </a:rPr>
              <a:t> betroffen?</a:t>
            </a:r>
            <a:endParaRPr i="1" sz="1600">
              <a:solidFill>
                <a:srgbClr val="CCFFCC"/>
              </a:solidFill>
              <a:latin typeface="Arial"/>
              <a:ea typeface="Arial"/>
              <a:cs typeface="Arial"/>
              <a:sym typeface="Arial"/>
            </a:endParaRPr>
          </a:p>
          <a:p>
            <a:pPr indent="0" lvl="0" marL="0" marR="0" rtl="0" algn="l">
              <a:spcBef>
                <a:spcPts val="0"/>
              </a:spcBef>
              <a:spcAft>
                <a:spcPts val="0"/>
              </a:spcAft>
              <a:buNone/>
            </a:pPr>
            <a:r>
              <a:rPr lang="en-US" sz="1200">
                <a:solidFill>
                  <a:srgbClr val="CCFFCC"/>
                </a:solidFill>
                <a:latin typeface="Arial"/>
                <a:ea typeface="Arial"/>
                <a:cs typeface="Arial"/>
                <a:sym typeface="Arial"/>
              </a:rPr>
              <a:t>Elastin</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0" name="Shape 370"/>
        <p:cNvGrpSpPr/>
        <p:nvPr/>
      </p:nvGrpSpPr>
      <p:grpSpPr>
        <a:xfrm>
          <a:off x="0" y="0"/>
          <a:ext cx="0" cy="0"/>
          <a:chOff x="0" y="0"/>
          <a:chExt cx="0" cy="0"/>
        </a:xfrm>
      </p:grpSpPr>
      <p:graphicFrame>
        <p:nvGraphicFramePr>
          <p:cNvPr id="371" name="Google Shape;371;p21"/>
          <p:cNvGraphicFramePr/>
          <p:nvPr/>
        </p:nvGraphicFramePr>
        <p:xfrm>
          <a:off x="457200" y="1676400"/>
          <a:ext cx="3000000" cy="3000000"/>
        </p:xfrm>
        <a:graphic>
          <a:graphicData uri="http://schemas.openxmlformats.org/drawingml/2006/table">
            <a:tbl>
              <a:tblPr>
                <a:noFill/>
                <a:tableStyleId>{02B07537-624C-4EAD-A9AA-E5A35CE8A65F}</a:tableStyleId>
              </a:tblPr>
              <a:tblGrid>
                <a:gridCol w="2743200"/>
                <a:gridCol w="2743200"/>
                <a:gridCol w="2743200"/>
              </a:tblGrid>
              <a:tr h="406400">
                <a:tc>
                  <a:txBody>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BFBFBF"/>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1"/>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lang="en-US" sz="1200">
                          <a:solidFill>
                            <a:schemeClr val="dk1"/>
                          </a:solidFill>
                        </a:rPr>
                        <a:t>PEX</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PDS/PG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Alter</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 &lt; 50 J, meist  &gt; 70 J</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20er – 40er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Geschlechtspräferenz</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F &gt; 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M &gt; F</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i="1" lang="en-US" sz="1200">
                          <a:solidFill>
                            <a:schemeClr val="dk1"/>
                          </a:solidFill>
                        </a:rPr>
                        <a:t>Kammerwinkelstatus</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Enger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Weit geöffnet</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762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r>
            </a:tbl>
          </a:graphicData>
        </a:graphic>
      </p:graphicFrame>
      <p:sp>
        <p:nvSpPr>
          <p:cNvPr id="372" name="Google Shape;372;p21"/>
          <p:cNvSpPr txBox="1"/>
          <p:nvPr>
            <p:ph idx="12" type="sldNum"/>
          </p:nvPr>
        </p:nvSpPr>
        <p:spPr>
          <a:xfrm>
            <a:off x="7010400" y="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373" name="Google Shape;373;p21"/>
          <p:cNvSpPr txBox="1"/>
          <p:nvPr/>
        </p:nvSpPr>
        <p:spPr>
          <a:xfrm>
            <a:off x="457200" y="3124200"/>
            <a:ext cx="5791200" cy="1349400"/>
          </a:xfrm>
          <a:prstGeom prst="rect">
            <a:avLst/>
          </a:prstGeom>
          <a:solidFill>
            <a:srgbClr val="C8C860"/>
          </a:solidFill>
          <a:ln>
            <a:noFill/>
          </a:ln>
        </p:spPr>
        <p:txBody>
          <a:bodyPr anchorCtr="0" anchor="t" bIns="12700" lIns="25400" spcFirstLastPara="1" rIns="25400" wrap="square" tIns="12700">
            <a:spAutoFit/>
          </a:bodyPr>
          <a:lstStyle/>
          <a:p>
            <a:pPr indent="0" lvl="0" marL="0" marR="0" rtl="0" algn="l">
              <a:spcBef>
                <a:spcPts val="0"/>
              </a:spcBef>
              <a:spcAft>
                <a:spcPts val="0"/>
              </a:spcAft>
              <a:buClr>
                <a:srgbClr val="7F7F7F"/>
              </a:buClr>
              <a:buSzPts val="1200"/>
              <a:buFont typeface="Noto Sans Symbols"/>
              <a:buNone/>
            </a:pPr>
            <a:r>
              <a:rPr i="1" lang="en-US" sz="1200">
                <a:solidFill>
                  <a:srgbClr val="7F7F7F"/>
                </a:solidFill>
                <a:latin typeface="Arial"/>
                <a:ea typeface="Arial"/>
                <a:cs typeface="Arial"/>
                <a:sym typeface="Arial"/>
              </a:rPr>
              <a:t>Warum ist der Winkel bei </a:t>
            </a:r>
            <a:r>
              <a:rPr i="1" lang="en-US" sz="1200">
                <a:solidFill>
                  <a:srgbClr val="7F7F7F"/>
                </a:solidFill>
              </a:rPr>
              <a:t>PEX</a:t>
            </a:r>
            <a:r>
              <a:rPr i="1" lang="en-US" sz="1200">
                <a:solidFill>
                  <a:srgbClr val="7F7F7F"/>
                </a:solidFill>
                <a:latin typeface="Arial"/>
                <a:ea typeface="Arial"/>
                <a:cs typeface="Arial"/>
                <a:sym typeface="Arial"/>
              </a:rPr>
              <a:t> verengt?</a:t>
            </a:r>
            <a:endParaRPr/>
          </a:p>
          <a:p>
            <a:pPr indent="0" lvl="0" marL="0" marR="0" rtl="0" algn="l">
              <a:spcBef>
                <a:spcPts val="0"/>
              </a:spcBef>
              <a:spcAft>
                <a:spcPts val="0"/>
              </a:spcAft>
              <a:buClr>
                <a:srgbClr val="7F7F7F"/>
              </a:buClr>
              <a:buSzPts val="1200"/>
              <a:buFont typeface="Noto Sans Symbols"/>
              <a:buNone/>
            </a:pPr>
            <a:r>
              <a:rPr lang="en-US" sz="1200">
                <a:solidFill>
                  <a:srgbClr val="7F7F7F"/>
                </a:solidFill>
                <a:latin typeface="Arial"/>
                <a:ea typeface="Arial"/>
                <a:cs typeface="Arial"/>
                <a:sym typeface="Arial"/>
              </a:rPr>
              <a:t>Der beeinträchtigte Zustand der Zonulae ermöglicht es der Linsen-Iris-Membran, sich nach vorne zu bewegen</a:t>
            </a:r>
            <a:endParaRPr/>
          </a:p>
          <a:p>
            <a:pPr indent="0" lvl="0" marL="0" marR="0" rtl="0" algn="l">
              <a:spcBef>
                <a:spcPts val="0"/>
              </a:spcBef>
              <a:spcAft>
                <a:spcPts val="0"/>
              </a:spcAft>
              <a:buClr>
                <a:schemeClr val="dk1"/>
              </a:buClr>
              <a:buSzPts val="1400"/>
              <a:buFont typeface="Noto Sans Symbols"/>
              <a:buNone/>
            </a:pPr>
            <a:r>
              <a:t/>
            </a:r>
            <a:endParaRPr i="1" sz="1400">
              <a:solidFill>
                <a:srgbClr val="7F7F7F"/>
              </a:solidFill>
              <a:latin typeface="Arial"/>
              <a:ea typeface="Arial"/>
              <a:cs typeface="Arial"/>
              <a:sym typeface="Arial"/>
            </a:endParaRPr>
          </a:p>
          <a:p>
            <a:pPr indent="0" lvl="0" marL="0" marR="0" rtl="0" algn="l">
              <a:spcBef>
                <a:spcPts val="0"/>
              </a:spcBef>
              <a:spcAft>
                <a:spcPts val="0"/>
              </a:spcAft>
              <a:buClr>
                <a:srgbClr val="7F7F7F"/>
              </a:buClr>
              <a:buSzPts val="1200"/>
              <a:buFont typeface="Noto Sans Symbols"/>
              <a:buNone/>
            </a:pPr>
            <a:r>
              <a:rPr i="1" lang="en-US" sz="1200">
                <a:solidFill>
                  <a:srgbClr val="7F7F7F"/>
                </a:solidFill>
                <a:latin typeface="Arial"/>
                <a:ea typeface="Arial"/>
                <a:cs typeface="Arial"/>
                <a:sym typeface="Arial"/>
              </a:rPr>
              <a:t>Bedeutet dies, dass es sich um eine </a:t>
            </a:r>
            <a:r>
              <a:rPr i="1" lang="en-US" sz="1200">
                <a:solidFill>
                  <a:srgbClr val="7F7F7F"/>
                </a:solidFill>
              </a:rPr>
              <a:t>PEX</a:t>
            </a:r>
            <a:r>
              <a:rPr i="1" lang="en-US" sz="1200">
                <a:solidFill>
                  <a:srgbClr val="7F7F7F"/>
                </a:solidFill>
                <a:latin typeface="Arial"/>
                <a:ea typeface="Arial"/>
                <a:cs typeface="Arial"/>
                <a:sym typeface="Arial"/>
              </a:rPr>
              <a:t>-Form des Glaukoms handelt?</a:t>
            </a:r>
            <a:endParaRPr/>
          </a:p>
          <a:p>
            <a:pPr indent="0" lvl="0" marL="0" marR="0" rtl="0" algn="l">
              <a:spcBef>
                <a:spcPts val="0"/>
              </a:spcBef>
              <a:spcAft>
                <a:spcPts val="0"/>
              </a:spcAft>
              <a:buClr>
                <a:srgbClr val="7F7F7F"/>
              </a:buClr>
              <a:buSzPts val="1200"/>
              <a:buFont typeface="Noto Sans Symbols"/>
              <a:buNone/>
            </a:pPr>
            <a:r>
              <a:rPr lang="en-US" sz="1200">
                <a:solidFill>
                  <a:srgbClr val="7F7F7F"/>
                </a:solidFill>
                <a:latin typeface="Arial"/>
                <a:ea typeface="Arial"/>
                <a:cs typeface="Arial"/>
                <a:sym typeface="Arial"/>
              </a:rPr>
              <a:t>Trotz des charakteristischen verengten Winkels ist dies nicht der Fall – es handelt sich um ein Offenwinkelglaukom (</a:t>
            </a:r>
            <a:r>
              <a:rPr b="1" lang="en-US" sz="1200">
                <a:solidFill>
                  <a:srgbClr val="0000FF"/>
                </a:solidFill>
              </a:rPr>
              <a:t>OWG</a:t>
            </a:r>
            <a:r>
              <a:rPr lang="en-US" sz="1200">
                <a:solidFill>
                  <a:srgbClr val="7F7F7F"/>
                </a:solidFill>
                <a:latin typeface="Arial"/>
                <a:ea typeface="Arial"/>
                <a:cs typeface="Arial"/>
                <a:sym typeface="Arial"/>
              </a:rPr>
              <a:t>)</a:t>
            </a:r>
            <a:endParaRPr/>
          </a:p>
        </p:txBody>
      </p:sp>
      <p:sp>
        <p:nvSpPr>
          <p:cNvPr id="374" name="Google Shape;374;p21"/>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A</a:t>
            </a:r>
            <a:endParaRPr/>
          </a:p>
        </p:txBody>
      </p:sp>
      <p:sp>
        <p:nvSpPr>
          <p:cNvPr id="375" name="Google Shape;375;p21"/>
          <p:cNvSpPr txBox="1"/>
          <p:nvPr/>
        </p:nvSpPr>
        <p:spPr>
          <a:xfrm>
            <a:off x="1918252" y="4046222"/>
            <a:ext cx="5430000" cy="13494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Clr>
                <a:srgbClr val="BFBFBF"/>
              </a:buClr>
              <a:buSzPts val="1200"/>
              <a:buFont typeface="Noto Sans Symbols"/>
              <a:buNone/>
            </a:pPr>
            <a:r>
              <a:rPr i="1" lang="en-US" sz="1200">
                <a:solidFill>
                  <a:srgbClr val="BFBFBF"/>
                </a:solidFill>
                <a:latin typeface="Arial"/>
                <a:ea typeface="Arial"/>
                <a:cs typeface="Arial"/>
                <a:sym typeface="Arial"/>
              </a:rPr>
              <a:t>Bedeutet dies also, dass </a:t>
            </a:r>
            <a:r>
              <a:rPr i="1" lang="en-US" sz="1200">
                <a:solidFill>
                  <a:srgbClr val="BFBFBF"/>
                </a:solidFill>
              </a:rPr>
              <a:t>PEX</a:t>
            </a:r>
            <a:r>
              <a:rPr i="1" lang="en-US" sz="1200">
                <a:solidFill>
                  <a:srgbClr val="BFBFBF"/>
                </a:solidFill>
                <a:latin typeface="Arial"/>
                <a:ea typeface="Arial"/>
                <a:cs typeface="Arial"/>
                <a:sym typeface="Arial"/>
              </a:rPr>
              <a:t> eine Form des </a:t>
            </a:r>
            <a:r>
              <a:rPr i="1" lang="en-US" sz="1200">
                <a:solidFill>
                  <a:srgbClr val="BFBFBF"/>
                </a:solidFill>
              </a:rPr>
              <a:t>POWG</a:t>
            </a:r>
            <a:r>
              <a:rPr i="1" lang="en-US" sz="1200">
                <a:solidFill>
                  <a:srgbClr val="BFBFBF"/>
                </a:solidFill>
                <a:latin typeface="Arial"/>
                <a:ea typeface="Arial"/>
                <a:cs typeface="Arial"/>
                <a:sym typeface="Arial"/>
              </a:rPr>
              <a:t> ist?</a:t>
            </a:r>
            <a:endParaRPr/>
          </a:p>
          <a:p>
            <a:pPr indent="0" lvl="0" marL="0" marR="0" rtl="0" algn="l">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Es gibt keine „Form des </a:t>
            </a:r>
            <a:r>
              <a:rPr lang="en-US" sz="1200">
                <a:solidFill>
                  <a:srgbClr val="BFBFBF"/>
                </a:solidFill>
              </a:rPr>
              <a:t>POWG</a:t>
            </a:r>
            <a:r>
              <a:rPr lang="en-US" sz="1200">
                <a:solidFill>
                  <a:srgbClr val="BFBFBF"/>
                </a:solidFill>
                <a:latin typeface="Arial"/>
                <a:ea typeface="Arial"/>
                <a:cs typeface="Arial"/>
                <a:sym typeface="Arial"/>
              </a:rPr>
              <a:t>“. Ein Glaukom ist genau dann ein </a:t>
            </a:r>
            <a:r>
              <a:rPr lang="en-US" sz="1200">
                <a:solidFill>
                  <a:srgbClr val="BFBFBF"/>
                </a:solidFill>
              </a:rPr>
              <a:t>POWG</a:t>
            </a:r>
            <a:r>
              <a:rPr lang="en-US" sz="1200">
                <a:solidFill>
                  <a:srgbClr val="BFBFBF"/>
                </a:solidFill>
                <a:latin typeface="Arial"/>
                <a:ea typeface="Arial"/>
                <a:cs typeface="Arial"/>
                <a:sym typeface="Arial"/>
              </a:rPr>
              <a:t>, wenn 1) der Winkel offen ist (logisch) und 2) keine Begleiterkrankung vorliegt. Kurz gesagt: </a:t>
            </a:r>
            <a:r>
              <a:rPr lang="en-US" sz="1200">
                <a:solidFill>
                  <a:srgbClr val="BFBFBF"/>
                </a:solidFill>
              </a:rPr>
              <a:t>POWG</a:t>
            </a:r>
            <a:r>
              <a:rPr lang="en-US" sz="1200">
                <a:solidFill>
                  <a:srgbClr val="BFBFBF"/>
                </a:solidFill>
                <a:latin typeface="Arial"/>
                <a:ea typeface="Arial"/>
                <a:cs typeface="Arial"/>
                <a:sym typeface="Arial"/>
              </a:rPr>
              <a:t> ist eine </a:t>
            </a:r>
            <a:r>
              <a:rPr b="1" lang="en-US" sz="1200">
                <a:solidFill>
                  <a:srgbClr val="BFBFBF"/>
                </a:solidFill>
                <a:latin typeface="Arial"/>
                <a:ea typeface="Arial"/>
                <a:cs typeface="Arial"/>
                <a:sym typeface="Arial"/>
              </a:rPr>
              <a:t>Ausschlussdiagnose</a:t>
            </a:r>
            <a:r>
              <a:rPr lang="en-US" sz="1200">
                <a:solidFill>
                  <a:srgbClr val="BFBFBF"/>
                </a:solidFill>
                <a:latin typeface="Arial"/>
                <a:ea typeface="Arial"/>
                <a:cs typeface="Arial"/>
                <a:sym typeface="Arial"/>
              </a:rPr>
              <a:t>.</a:t>
            </a:r>
            <a:endParaRPr/>
          </a:p>
          <a:p>
            <a:pPr indent="0" lvl="0" marL="0" marR="0" rtl="0" algn="l">
              <a:spcBef>
                <a:spcPts val="0"/>
              </a:spcBef>
              <a:spcAft>
                <a:spcPts val="0"/>
              </a:spcAft>
              <a:buClr>
                <a:schemeClr val="dk1"/>
              </a:buClr>
              <a:buSzPts val="1400"/>
              <a:buFont typeface="Noto Sans Symbols"/>
              <a:buNone/>
            </a:pPr>
            <a:r>
              <a:t/>
            </a:r>
            <a:endParaRPr i="1" sz="1400">
              <a:solidFill>
                <a:srgbClr val="BFBFBF"/>
              </a:solidFill>
              <a:latin typeface="Arial"/>
              <a:ea typeface="Arial"/>
              <a:cs typeface="Arial"/>
              <a:sym typeface="Arial"/>
            </a:endParaRPr>
          </a:p>
          <a:p>
            <a:pPr indent="0" lvl="0" marL="0" marR="0" rtl="0" algn="l">
              <a:spcBef>
                <a:spcPts val="0"/>
              </a:spcBef>
              <a:spcAft>
                <a:spcPts val="0"/>
              </a:spcAft>
              <a:buClr>
                <a:srgbClr val="BFBFBF"/>
              </a:buClr>
              <a:buSzPts val="1200"/>
              <a:buFont typeface="Noto Sans Symbols"/>
              <a:buNone/>
            </a:pPr>
            <a:r>
              <a:rPr i="1" lang="en-US" sz="1200">
                <a:solidFill>
                  <a:srgbClr val="BFBFBF"/>
                </a:solidFill>
                <a:latin typeface="Arial"/>
                <a:ea typeface="Arial"/>
                <a:cs typeface="Arial"/>
                <a:sym typeface="Arial"/>
              </a:rPr>
              <a:t>Wenn </a:t>
            </a:r>
            <a:r>
              <a:rPr i="1" lang="en-US" sz="1200">
                <a:solidFill>
                  <a:srgbClr val="BFBFBF"/>
                </a:solidFill>
              </a:rPr>
              <a:t>PEX</a:t>
            </a:r>
            <a:r>
              <a:rPr i="1" lang="en-US" sz="1200">
                <a:solidFill>
                  <a:srgbClr val="BFBFBF"/>
                </a:solidFill>
                <a:latin typeface="Arial"/>
                <a:ea typeface="Arial"/>
                <a:cs typeface="Arial"/>
                <a:sym typeface="Arial"/>
              </a:rPr>
              <a:t> kein </a:t>
            </a:r>
            <a:r>
              <a:rPr i="1" lang="en-US" sz="1200">
                <a:solidFill>
                  <a:srgbClr val="BFBFBF"/>
                </a:solidFill>
              </a:rPr>
              <a:t>POWG</a:t>
            </a:r>
            <a:r>
              <a:rPr i="1" lang="en-US" sz="1200">
                <a:solidFill>
                  <a:srgbClr val="BFBFBF"/>
                </a:solidFill>
                <a:latin typeface="Arial"/>
                <a:ea typeface="Arial"/>
                <a:cs typeface="Arial"/>
                <a:sym typeface="Arial"/>
              </a:rPr>
              <a:t> ist, was ist es dann?</a:t>
            </a:r>
            <a:endParaRPr/>
          </a:p>
          <a:p>
            <a:pPr indent="0" lvl="0" marL="0" marR="0" rtl="0" algn="l">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Es ist </a:t>
            </a:r>
            <a:r>
              <a:rPr lang="en-US" sz="1200">
                <a:solidFill>
                  <a:srgbClr val="0000FF"/>
                </a:solidFill>
                <a:latin typeface="Arial"/>
                <a:ea typeface="Arial"/>
                <a:cs typeface="Arial"/>
                <a:sym typeface="Arial"/>
              </a:rPr>
              <a:t>eine Form des </a:t>
            </a:r>
            <a:r>
              <a:rPr b="1" lang="en-US" sz="1200">
                <a:solidFill>
                  <a:srgbClr val="0000FF"/>
                </a:solidFill>
                <a:latin typeface="Arial"/>
                <a:ea typeface="Arial"/>
                <a:cs typeface="Arial"/>
                <a:sym typeface="Arial"/>
              </a:rPr>
              <a:t>sekundären </a:t>
            </a:r>
            <a:r>
              <a:rPr lang="en-US" sz="1200">
                <a:solidFill>
                  <a:srgbClr val="0000FF"/>
                </a:solidFill>
              </a:rPr>
              <a:t>OWG</a:t>
            </a:r>
            <a:endParaRPr/>
          </a:p>
        </p:txBody>
      </p:sp>
      <p:sp>
        <p:nvSpPr>
          <p:cNvPr id="376" name="Google Shape;376;p21"/>
          <p:cNvSpPr txBox="1"/>
          <p:nvPr/>
        </p:nvSpPr>
        <p:spPr>
          <a:xfrm>
            <a:off x="4080670" y="4495800"/>
            <a:ext cx="4467000" cy="1564800"/>
          </a:xfrm>
          <a:prstGeom prst="rect">
            <a:avLst/>
          </a:prstGeom>
          <a:solidFill>
            <a:srgbClr val="99CCFF"/>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i="1" lang="en-US" sz="1200">
                <a:solidFill>
                  <a:schemeClr val="dk1"/>
                </a:solidFill>
                <a:latin typeface="Arial"/>
                <a:ea typeface="Arial"/>
                <a:cs typeface="Arial"/>
                <a:sym typeface="Arial"/>
              </a:rPr>
              <a:t>„Eine Form des sekundären </a:t>
            </a:r>
            <a:r>
              <a:rPr i="1" lang="en-US" sz="1200">
                <a:solidFill>
                  <a:schemeClr val="dk1"/>
                </a:solidFill>
              </a:rPr>
              <a:t>OWG</a:t>
            </a:r>
            <a:r>
              <a:rPr i="1" lang="en-US" sz="1200">
                <a:solidFill>
                  <a:schemeClr val="dk1"/>
                </a:solidFill>
                <a:latin typeface="Arial"/>
                <a:ea typeface="Arial"/>
                <a:cs typeface="Arial"/>
                <a:sym typeface="Arial"/>
              </a:rPr>
              <a:t>“ impliziert, dass es andere Formen gibt – ist das der Fall?</a:t>
            </a:r>
            <a:endParaRPr/>
          </a:p>
          <a:p>
            <a:pPr indent="0" lvl="0" marL="0" marR="0" rtl="0" algn="l">
              <a:spcBef>
                <a:spcPts val="0"/>
              </a:spcBef>
              <a:spcAft>
                <a:spcPts val="0"/>
              </a:spcAft>
              <a:buNone/>
            </a:pPr>
            <a:r>
              <a:rPr lang="en-US" sz="1200">
                <a:solidFill>
                  <a:schemeClr val="dk1"/>
                </a:solidFill>
                <a:latin typeface="Arial"/>
                <a:ea typeface="Arial"/>
                <a:cs typeface="Arial"/>
                <a:sym typeface="Arial"/>
              </a:rPr>
              <a:t>Das ist tatsächlich der Fall (die Folienreihe </a:t>
            </a:r>
            <a:r>
              <a:rPr i="1" lang="en-US" sz="1200">
                <a:solidFill>
                  <a:schemeClr val="dk1"/>
                </a:solidFill>
                <a:latin typeface="Arial"/>
                <a:ea typeface="Arial"/>
                <a:cs typeface="Arial"/>
                <a:sym typeface="Arial"/>
              </a:rPr>
              <a:t>G13 </a:t>
            </a:r>
            <a:r>
              <a:rPr lang="en-US" sz="1200">
                <a:solidFill>
                  <a:schemeClr val="dk1"/>
                </a:solidFill>
                <a:latin typeface="Arial"/>
                <a:ea typeface="Arial"/>
                <a:cs typeface="Arial"/>
                <a:sym typeface="Arial"/>
              </a:rPr>
              <a:t>befasst sich mit den sekundären </a:t>
            </a:r>
            <a:r>
              <a:rPr lang="en-US" sz="1200">
                <a:solidFill>
                  <a:schemeClr val="dk1"/>
                </a:solidFill>
              </a:rPr>
              <a:t>OWG</a:t>
            </a:r>
            <a:r>
              <a:rPr lang="en-US" sz="1200">
                <a:solidFill>
                  <a:schemeClr val="dk1"/>
                </a:solidFill>
                <a:latin typeface="Arial"/>
                <a:ea typeface="Arial"/>
                <a:cs typeface="Arial"/>
                <a:sym typeface="Arial"/>
              </a:rPr>
              <a:t>s).</a:t>
            </a:r>
            <a:endParaRPr/>
          </a:p>
          <a:p>
            <a:pPr indent="0" lvl="0" marL="0" marR="0" rtl="0" algn="l">
              <a:spcBef>
                <a:spcPts val="0"/>
              </a:spcBef>
              <a:spcAft>
                <a:spcPts val="0"/>
              </a:spcAft>
              <a:buNone/>
            </a:pPr>
            <a:r>
              <a:t/>
            </a:r>
            <a:endParaRPr sz="1400">
              <a:solidFill>
                <a:schemeClr val="dk1"/>
              </a:solidFill>
              <a:latin typeface="Arial"/>
              <a:ea typeface="Arial"/>
              <a:cs typeface="Arial"/>
              <a:sym typeface="Arial"/>
            </a:endParaRPr>
          </a:p>
          <a:p>
            <a:pPr indent="0" lvl="0" marL="0" marR="0" rtl="0" algn="l">
              <a:spcBef>
                <a:spcPts val="0"/>
              </a:spcBef>
              <a:spcAft>
                <a:spcPts val="0"/>
              </a:spcAft>
              <a:buNone/>
            </a:pPr>
            <a:r>
              <a:t/>
            </a:r>
            <a:endParaRPr i="1" sz="1400">
              <a:solidFill>
                <a:srgbClr val="99CCFF"/>
              </a:solidFill>
              <a:latin typeface="Arial"/>
              <a:ea typeface="Arial"/>
              <a:cs typeface="Arial"/>
              <a:sym typeface="Arial"/>
            </a:endParaRPr>
          </a:p>
          <a:p>
            <a:pPr indent="0" lvl="0" marL="0" marR="0" rtl="0" algn="l">
              <a:spcBef>
                <a:spcPts val="0"/>
              </a:spcBef>
              <a:spcAft>
                <a:spcPts val="0"/>
              </a:spcAft>
              <a:buNone/>
            </a:pPr>
            <a:r>
              <a:rPr i="1" lang="en-US" sz="1200">
                <a:solidFill>
                  <a:srgbClr val="99CCFF"/>
                </a:solidFill>
                <a:latin typeface="Arial"/>
                <a:ea typeface="Arial"/>
                <a:cs typeface="Arial"/>
                <a:sym typeface="Arial"/>
              </a:rPr>
              <a:t>Ist </a:t>
            </a:r>
            <a:r>
              <a:rPr i="1" lang="en-US" sz="1200">
                <a:solidFill>
                  <a:srgbClr val="99CCFF"/>
                </a:solidFill>
              </a:rPr>
              <a:t>PDG </a:t>
            </a:r>
            <a:r>
              <a:rPr i="1" lang="en-US" sz="1200">
                <a:solidFill>
                  <a:srgbClr val="99CCFF"/>
                </a:solidFill>
                <a:latin typeface="Arial"/>
                <a:ea typeface="Arial"/>
                <a:cs typeface="Arial"/>
                <a:sym typeface="Arial"/>
              </a:rPr>
              <a:t>eine der anderen Formen?</a:t>
            </a:r>
            <a:endParaRPr/>
          </a:p>
          <a:p>
            <a:pPr indent="0" lvl="0" marL="0" marR="0" rtl="0" algn="l">
              <a:spcBef>
                <a:spcPts val="0"/>
              </a:spcBef>
              <a:spcAft>
                <a:spcPts val="0"/>
              </a:spcAft>
              <a:buNone/>
            </a:pPr>
            <a:r>
              <a:rPr lang="en-US" sz="1200">
                <a:solidFill>
                  <a:srgbClr val="99CCFF"/>
                </a:solidFill>
                <a:latin typeface="Arial"/>
                <a:ea typeface="Arial"/>
                <a:cs typeface="Arial"/>
                <a:sym typeface="Arial"/>
              </a:rPr>
              <a:t>Das ist es in der Tat</a:t>
            </a:r>
            <a:endParaRPr/>
          </a:p>
        </p:txBody>
      </p:sp>
      <p:sp>
        <p:nvSpPr>
          <p:cNvPr id="377" name="Google Shape;377;p21"/>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 </a:t>
            </a:r>
            <a:r>
              <a:rPr b="1" lang="en-US" sz="1200">
                <a:solidFill>
                  <a:schemeClr val="dk1"/>
                </a:solidFill>
                <a:latin typeface="Arial"/>
                <a:ea typeface="Arial"/>
                <a:cs typeface="Arial"/>
                <a:sym typeface="Arial"/>
              </a:rPr>
              <a:t>FITB</a:t>
            </a:r>
            <a:endParaRPr/>
          </a:p>
        </p:txBody>
      </p:sp>
    </p:spTree>
  </p:cSld>
  <p:clrMapOvr>
    <a:masterClrMapping/>
  </p:clrMapOvr>
</p:sld>
</file>

<file path=ppt/slides/slide2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94" name="Shape 2494"/>
        <p:cNvGrpSpPr/>
        <p:nvPr/>
      </p:nvGrpSpPr>
      <p:grpSpPr>
        <a:xfrm>
          <a:off x="0" y="0"/>
          <a:ext cx="0" cy="0"/>
          <a:chOff x="0" y="0"/>
          <a:chExt cx="0" cy="0"/>
        </a:xfrm>
      </p:grpSpPr>
      <p:sp>
        <p:nvSpPr>
          <p:cNvPr id="2495" name="Google Shape;2495;p210"/>
          <p:cNvSpPr/>
          <p:nvPr/>
        </p:nvSpPr>
        <p:spPr>
          <a:xfrm>
            <a:off x="7620000" y="990600"/>
            <a:ext cx="1524000" cy="838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chemeClr val="dk1"/>
              </a:buClr>
              <a:buSzPts val="1800"/>
              <a:buFont typeface="Noto Sans Symbols"/>
              <a:buNone/>
            </a:pPr>
            <a:r>
              <a:t/>
            </a:r>
            <a:endParaRPr sz="1800">
              <a:solidFill>
                <a:schemeClr val="dk1"/>
              </a:solidFill>
              <a:latin typeface="Arial"/>
              <a:ea typeface="Arial"/>
              <a:cs typeface="Arial"/>
              <a:sym typeface="Arial"/>
            </a:endParaRPr>
          </a:p>
        </p:txBody>
      </p:sp>
      <p:sp>
        <p:nvSpPr>
          <p:cNvPr id="2496" name="Google Shape;2496;p210"/>
          <p:cNvSpPr txBox="1"/>
          <p:nvPr>
            <p:ph type="title"/>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rtl="0" algn="l">
              <a:spcBef>
                <a:spcPts val="0"/>
              </a:spcBef>
              <a:spcAft>
                <a:spcPts val="0"/>
              </a:spcAft>
              <a:buNone/>
            </a:pPr>
            <a:r>
              <a:rPr lang="en-US" sz="1800"/>
              <a:t>A</a:t>
            </a:r>
            <a:endParaRPr/>
          </a:p>
        </p:txBody>
      </p:sp>
      <p:sp>
        <p:nvSpPr>
          <p:cNvPr id="2497" name="Google Shape;2497;p210"/>
          <p:cNvSpPr txBox="1"/>
          <p:nvPr>
            <p:ph idx="1" type="body"/>
          </p:nvPr>
        </p:nvSpPr>
        <p:spPr>
          <a:xfrm>
            <a:off x="457200" y="1139825"/>
            <a:ext cx="8610600" cy="5413375"/>
          </a:xfrm>
          <a:prstGeom prst="rect">
            <a:avLst/>
          </a:prstGeom>
          <a:noFill/>
          <a:ln>
            <a:noFill/>
          </a:ln>
        </p:spPr>
        <p:txBody>
          <a:bodyPr anchorCtr="0" anchor="t" bIns="12700" lIns="25400" spcFirstLastPara="1" rIns="25400" wrap="square" tIns="12700">
            <a:noAutofit/>
          </a:bodyPr>
          <a:lstStyle/>
          <a:p>
            <a:pPr indent="-342900" lvl="0" marL="342900" rtl="0" algn="l">
              <a:spcBef>
                <a:spcPts val="0"/>
              </a:spcBef>
              <a:spcAft>
                <a:spcPts val="0"/>
              </a:spcAft>
              <a:buSzPts val="840"/>
              <a:buChar char="●"/>
            </a:pPr>
            <a:r>
              <a:rPr lang="en-US" sz="1200">
                <a:solidFill>
                  <a:srgbClr val="BFBFBF"/>
                </a:solidFill>
              </a:rPr>
              <a:t>Welchen Rang</a:t>
            </a:r>
            <a:r>
              <a:rPr lang="en-US" sz="1200">
                <a:solidFill>
                  <a:srgbClr val="BFBFBF"/>
                </a:solidFill>
              </a:rPr>
              <a:t> nimmt das </a:t>
            </a:r>
            <a:r>
              <a:rPr lang="en-US" sz="1200">
                <a:solidFill>
                  <a:srgbClr val="BFBFBF"/>
                </a:solidFill>
              </a:rPr>
              <a:t>PEX</a:t>
            </a:r>
            <a:r>
              <a:rPr lang="en-US" sz="1200">
                <a:solidFill>
                  <a:srgbClr val="BFBFBF"/>
                </a:solidFill>
              </a:rPr>
              <a:t> unter den Ursachen des sekundären Offenwinkelglaukoms ein?</a:t>
            </a:r>
            <a:r>
              <a:rPr lang="en-US" sz="1200">
                <a:solidFill>
                  <a:srgbClr val="BFBFBF"/>
                </a:solidFill>
              </a:rPr>
              <a:t> Nr. 1</a:t>
            </a:r>
            <a:endParaRPr/>
          </a:p>
          <a:p>
            <a:pPr indent="-342900" lvl="0" marL="342900" rtl="0" algn="l">
              <a:spcBef>
                <a:spcPts val="240"/>
              </a:spcBef>
              <a:spcAft>
                <a:spcPts val="0"/>
              </a:spcAft>
              <a:buSzPts val="840"/>
              <a:buChar char="●"/>
            </a:pPr>
            <a:r>
              <a:rPr lang="en-US" sz="1200">
                <a:solidFill>
                  <a:srgbClr val="BFBFBF"/>
                </a:solidFill>
              </a:rPr>
              <a:t>Welche ethnische Gruppe weist die höchste Prävalenz von </a:t>
            </a:r>
            <a:r>
              <a:rPr lang="en-US" sz="1200">
                <a:solidFill>
                  <a:srgbClr val="BFBFBF"/>
                </a:solidFill>
              </a:rPr>
              <a:t>PEX</a:t>
            </a:r>
            <a:r>
              <a:rPr lang="en-US" sz="1200">
                <a:solidFill>
                  <a:srgbClr val="BFBFBF"/>
                </a:solidFill>
              </a:rPr>
              <a:t> auf? </a:t>
            </a:r>
            <a:r>
              <a:rPr i="1" lang="en-US" sz="1200">
                <a:solidFill>
                  <a:srgbClr val="BFBFBF"/>
                </a:solidFill>
              </a:rPr>
              <a:t>Skandinavier</a:t>
            </a:r>
            <a:endParaRPr/>
          </a:p>
          <a:p>
            <a:pPr indent="-342900" lvl="0" marL="342900" rtl="0" algn="l">
              <a:spcBef>
                <a:spcPts val="240"/>
              </a:spcBef>
              <a:spcAft>
                <a:spcPts val="0"/>
              </a:spcAft>
              <a:buSzPts val="840"/>
              <a:buChar char="●"/>
            </a:pPr>
            <a:r>
              <a:rPr lang="en-US" sz="1200">
                <a:solidFill>
                  <a:srgbClr val="BFBFBF"/>
                </a:solidFill>
              </a:rPr>
              <a:t>Sprechen </a:t>
            </a:r>
            <a:r>
              <a:rPr lang="en-US" sz="1200">
                <a:solidFill>
                  <a:srgbClr val="BFBFBF"/>
                </a:solidFill>
              </a:rPr>
              <a:t>PEX</a:t>
            </a:r>
            <a:r>
              <a:rPr lang="en-US" sz="1200">
                <a:solidFill>
                  <a:srgbClr val="BFBFBF"/>
                </a:solidFill>
              </a:rPr>
              <a:t> und </a:t>
            </a:r>
            <a:r>
              <a:rPr lang="en-US" sz="1200">
                <a:solidFill>
                  <a:srgbClr val="BFBFBF"/>
                </a:solidFill>
              </a:rPr>
              <a:t>PDG </a:t>
            </a:r>
            <a:r>
              <a:rPr lang="en-US" sz="1200">
                <a:solidFill>
                  <a:srgbClr val="BFBFBF"/>
                </a:solidFill>
              </a:rPr>
              <a:t>auf eine LT an? </a:t>
            </a:r>
            <a:r>
              <a:rPr i="1" lang="en-US" sz="1200">
                <a:solidFill>
                  <a:srgbClr val="BFBFBF"/>
                </a:solidFill>
              </a:rPr>
              <a:t>Ja, aber das Ansprechen ist nur von kurzer Dauer.</a:t>
            </a:r>
            <a:endParaRPr/>
          </a:p>
          <a:p>
            <a:pPr indent="-342900" lvl="0" marL="342900" rtl="0" algn="l">
              <a:spcBef>
                <a:spcPts val="240"/>
              </a:spcBef>
              <a:spcAft>
                <a:spcPts val="0"/>
              </a:spcAft>
              <a:buSzPts val="840"/>
              <a:buChar char="●"/>
            </a:pPr>
            <a:r>
              <a:rPr lang="en-US" sz="1200">
                <a:solidFill>
                  <a:srgbClr val="BFBFBF"/>
                </a:solidFill>
              </a:rPr>
              <a:t>Was hat eine bessere Prognose: POWG oder </a:t>
            </a:r>
            <a:r>
              <a:rPr lang="en-US" sz="1200">
                <a:solidFill>
                  <a:srgbClr val="BFBFBF"/>
                </a:solidFill>
              </a:rPr>
              <a:t>PEX</a:t>
            </a:r>
            <a:r>
              <a:rPr lang="en-US" sz="1200">
                <a:solidFill>
                  <a:srgbClr val="BFBFBF"/>
                </a:solidFill>
              </a:rPr>
              <a:t>? </a:t>
            </a:r>
            <a:r>
              <a:rPr i="1" lang="en-US" sz="1200">
                <a:solidFill>
                  <a:srgbClr val="BFBFBF"/>
                </a:solidFill>
              </a:rPr>
              <a:t>POWG</a:t>
            </a:r>
            <a:endParaRPr/>
          </a:p>
          <a:p>
            <a:pPr indent="-342900" lvl="0" marL="342900" rtl="0" algn="l">
              <a:spcBef>
                <a:spcPts val="240"/>
              </a:spcBef>
              <a:spcAft>
                <a:spcPts val="0"/>
              </a:spcAft>
              <a:buSzPts val="840"/>
              <a:buChar char="●"/>
            </a:pPr>
            <a:r>
              <a:rPr lang="en-US" sz="1200">
                <a:solidFill>
                  <a:srgbClr val="BFBFBF"/>
                </a:solidFill>
              </a:rPr>
              <a:t>Hat die CE einen positiven Einfluss auf das </a:t>
            </a:r>
            <a:r>
              <a:rPr lang="en-US" sz="1200">
                <a:solidFill>
                  <a:srgbClr val="BFBFBF"/>
                </a:solidFill>
              </a:rPr>
              <a:t>PEX</a:t>
            </a:r>
            <a:r>
              <a:rPr lang="en-US" sz="1200">
                <a:solidFill>
                  <a:srgbClr val="BFBFBF"/>
                </a:solidFill>
              </a:rPr>
              <a:t>? </a:t>
            </a:r>
            <a:r>
              <a:rPr i="1" lang="en-US" sz="1200">
                <a:solidFill>
                  <a:srgbClr val="BFBFBF"/>
                </a:solidFill>
              </a:rPr>
              <a:t>Nein</a:t>
            </a:r>
            <a:endParaRPr/>
          </a:p>
          <a:p>
            <a:pPr indent="-342900" lvl="0" marL="342900" rtl="0" algn="l">
              <a:spcBef>
                <a:spcPts val="240"/>
              </a:spcBef>
              <a:spcAft>
                <a:spcPts val="0"/>
              </a:spcAft>
              <a:buSzPts val="840"/>
              <a:buChar char="●"/>
            </a:pPr>
            <a:r>
              <a:rPr lang="en-US" sz="1200">
                <a:solidFill>
                  <a:srgbClr val="BFBFBF"/>
                </a:solidFill>
              </a:rPr>
              <a:t>Trotz seines weit geöffneten Winkels wird PDS/</a:t>
            </a:r>
            <a:r>
              <a:rPr lang="en-US" sz="1200">
                <a:solidFill>
                  <a:srgbClr val="BFBFBF"/>
                </a:solidFill>
              </a:rPr>
              <a:t>PDG </a:t>
            </a:r>
            <a:r>
              <a:rPr lang="en-US" sz="1200">
                <a:solidFill>
                  <a:srgbClr val="BFBFBF"/>
                </a:solidFill>
              </a:rPr>
              <a:t>oft mit einer YAG-Iridotomie behandelt – warum? </a:t>
            </a:r>
            <a:r>
              <a:rPr i="1" lang="en-US" sz="1200">
                <a:solidFill>
                  <a:srgbClr val="BFBFBF"/>
                </a:solidFill>
              </a:rPr>
              <a:t>B</a:t>
            </a:r>
            <a:r>
              <a:rPr i="1" lang="en-US" sz="1200">
                <a:solidFill>
                  <a:srgbClr val="BFBFBF"/>
                </a:solidFill>
              </a:rPr>
              <a:t>ei einer PDS wölbt sich die Iris nach hinten, was zu einem Kontakt zwischen Iris und den Zonulafasern führt, wodurch Pigment freigesetzt wird, das das TM verstopft (und die charakteristischen radiären Transilluminationsdefekte der Iris verursacht). Eine YAG-Iridotomie ermöglicht es der Iris, sich nach vorne zu bewegen, wodurch der Kontakt und die daraus resultierende Pigmentfreisetzung verringert werden.</a:t>
            </a:r>
            <a:endParaRPr>
              <a:solidFill>
                <a:srgbClr val="BFBFBF"/>
              </a:solidFill>
            </a:endParaRPr>
          </a:p>
          <a:p>
            <a:pPr indent="-342900" lvl="0" marL="342900" rtl="0" algn="l">
              <a:spcBef>
                <a:spcPts val="240"/>
              </a:spcBef>
              <a:spcAft>
                <a:spcPts val="0"/>
              </a:spcAft>
              <a:buSzPts val="840"/>
              <a:buChar char="●"/>
            </a:pPr>
            <a:r>
              <a:rPr i="1" lang="en-US" sz="1200">
                <a:solidFill>
                  <a:srgbClr val="0000FF"/>
                </a:solidFill>
              </a:rPr>
              <a:t>B</a:t>
            </a:r>
            <a:r>
              <a:rPr lang="en-US" sz="1200">
                <a:solidFill>
                  <a:srgbClr val="BFBFBF"/>
                </a:solidFill>
              </a:rPr>
              <a:t>Jüngste Forschungsergebnisse haben ein bestimmtes Gen mit der Entstehung von </a:t>
            </a:r>
            <a:r>
              <a:rPr lang="en-US" sz="1200">
                <a:solidFill>
                  <a:srgbClr val="BFBFBF"/>
                </a:solidFill>
              </a:rPr>
              <a:t>PEX</a:t>
            </a:r>
            <a:r>
              <a:rPr lang="en-US" sz="1200">
                <a:solidFill>
                  <a:srgbClr val="BFBFBF"/>
                </a:solidFill>
              </a:rPr>
              <a:t> in Verbindung gebracht – um welches handelt es sich? </a:t>
            </a:r>
            <a:r>
              <a:rPr b="1" i="1" lang="en-US" sz="1200">
                <a:solidFill>
                  <a:srgbClr val="0000FF"/>
                </a:solidFill>
              </a:rPr>
              <a:t>LOXL1</a:t>
            </a:r>
            <a:endParaRPr b="1" sz="2000"/>
          </a:p>
        </p:txBody>
      </p:sp>
      <p:sp>
        <p:nvSpPr>
          <p:cNvPr id="2498" name="Google Shape;2498;p210"/>
          <p:cNvSpPr txBox="1"/>
          <p:nvPr/>
        </p:nvSpPr>
        <p:spPr>
          <a:xfrm>
            <a:off x="2498725" y="381000"/>
            <a:ext cx="3862500" cy="210300"/>
          </a:xfrm>
          <a:prstGeom prst="rect">
            <a:avLst/>
          </a:prstGeom>
          <a:solidFill>
            <a:schemeClr val="folHlink"/>
          </a:solidFill>
          <a:ln cap="flat" cmpd="sng" w="9525">
            <a:solidFill>
              <a:schemeClr val="lt2"/>
            </a:solidFill>
            <a:prstDash val="solid"/>
            <a:miter lim="8000"/>
            <a:headEnd len="sm" w="sm" type="none"/>
            <a:tailEnd len="sm" w="sm" type="none"/>
          </a:ln>
        </p:spPr>
        <p:txBody>
          <a:bodyPr anchorCtr="0" anchor="t" bIns="12700" lIns="25400" spcFirstLastPara="1" rIns="25400" wrap="square" tIns="12700">
            <a:spAutoFit/>
          </a:bodyPr>
          <a:lstStyle/>
          <a:p>
            <a:pPr indent="0" lvl="0" marL="0" marR="0" rtl="0" algn="l">
              <a:spcBef>
                <a:spcPts val="0"/>
              </a:spcBef>
              <a:spcAft>
                <a:spcPts val="0"/>
              </a:spcAft>
              <a:buClr>
                <a:schemeClr val="dk1"/>
              </a:buClr>
              <a:buSzPts val="1200"/>
              <a:buFont typeface="Noto Sans Symbols"/>
              <a:buNone/>
            </a:pPr>
            <a:r>
              <a:rPr i="1" lang="en-US" sz="1200">
                <a:solidFill>
                  <a:schemeClr val="dk1"/>
                </a:solidFill>
              </a:rPr>
              <a:t>PEX</a:t>
            </a:r>
            <a:r>
              <a:rPr i="1" lang="en-US" sz="1200">
                <a:solidFill>
                  <a:schemeClr val="dk1"/>
                </a:solidFill>
                <a:latin typeface="Arial"/>
                <a:ea typeface="Arial"/>
                <a:cs typeface="Arial"/>
                <a:sym typeface="Arial"/>
              </a:rPr>
              <a:t> und PDS/PG: Kurze Antwort</a:t>
            </a:r>
            <a:endParaRPr/>
          </a:p>
        </p:txBody>
      </p:sp>
      <p:sp>
        <p:nvSpPr>
          <p:cNvPr id="2499" name="Google Shape;2499;p210"/>
          <p:cNvSpPr txBox="1"/>
          <p:nvPr>
            <p:ph idx="12" type="sldNum"/>
          </p:nvPr>
        </p:nvSpPr>
        <p:spPr>
          <a:xfrm>
            <a:off x="6553200" y="624840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2500" name="Google Shape;2500;p210"/>
          <p:cNvSpPr txBox="1"/>
          <p:nvPr/>
        </p:nvSpPr>
        <p:spPr>
          <a:xfrm>
            <a:off x="609600" y="3048000"/>
            <a:ext cx="5830800" cy="1626600"/>
          </a:xfrm>
          <a:prstGeom prst="rect">
            <a:avLst/>
          </a:prstGeom>
          <a:solidFill>
            <a:srgbClr val="CCFFCC"/>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i="1" lang="en-US" sz="1200">
                <a:solidFill>
                  <a:srgbClr val="0000FF"/>
                </a:solidFill>
                <a:latin typeface="Arial"/>
                <a:ea typeface="Arial"/>
                <a:cs typeface="Arial"/>
                <a:sym typeface="Arial"/>
              </a:rPr>
              <a:t>Wofür kodiert das LOXL1-Gen?</a:t>
            </a:r>
            <a:endParaRPr/>
          </a:p>
          <a:p>
            <a:pPr indent="0" lvl="0" marL="0" marR="0" rtl="0" algn="l">
              <a:spcBef>
                <a:spcPts val="0"/>
              </a:spcBef>
              <a:spcAft>
                <a:spcPts val="0"/>
              </a:spcAft>
              <a:buNone/>
            </a:pPr>
            <a:r>
              <a:rPr lang="en-US" sz="1200">
                <a:solidFill>
                  <a:srgbClr val="0000FF"/>
                </a:solidFill>
                <a:latin typeface="Arial"/>
                <a:ea typeface="Arial"/>
                <a:cs typeface="Arial"/>
                <a:sym typeface="Arial"/>
              </a:rPr>
              <a:t>Ein Enzym namens </a:t>
            </a:r>
            <a:r>
              <a:rPr b="1" lang="en-US" sz="1200">
                <a:solidFill>
                  <a:srgbClr val="0000FF"/>
                </a:solidFill>
                <a:latin typeface="Arial"/>
                <a:ea typeface="Arial"/>
                <a:cs typeface="Arial"/>
                <a:sym typeface="Arial"/>
              </a:rPr>
              <a:t>Lysyloxidase</a:t>
            </a:r>
            <a:endParaRPr/>
          </a:p>
          <a:p>
            <a:pPr indent="0" lvl="0" marL="0" marR="0" rtl="0" algn="l">
              <a:spcBef>
                <a:spcPts val="0"/>
              </a:spcBef>
              <a:spcAft>
                <a:spcPts val="0"/>
              </a:spcAft>
              <a:buNone/>
            </a:pPr>
            <a:r>
              <a:t/>
            </a:r>
            <a:endParaRPr sz="1600">
              <a:solidFill>
                <a:srgbClr val="0000FF"/>
              </a:solidFill>
              <a:latin typeface="Arial"/>
              <a:ea typeface="Arial"/>
              <a:cs typeface="Arial"/>
              <a:sym typeface="Arial"/>
            </a:endParaRPr>
          </a:p>
          <a:p>
            <a:pPr indent="0" lvl="0" marL="0" marR="0" rtl="0" algn="l">
              <a:spcBef>
                <a:spcPts val="0"/>
              </a:spcBef>
              <a:spcAft>
                <a:spcPts val="0"/>
              </a:spcAft>
              <a:buNone/>
            </a:pPr>
            <a:r>
              <a:rPr i="1" lang="en-US" sz="1200">
                <a:solidFill>
                  <a:srgbClr val="0000FF"/>
                </a:solidFill>
                <a:latin typeface="Arial"/>
                <a:ea typeface="Arial"/>
                <a:cs typeface="Arial"/>
                <a:sym typeface="Arial"/>
              </a:rPr>
              <a:t>An welchem Prozess ist die Lysyloxidase allgemein beteiligt?</a:t>
            </a:r>
            <a:endParaRPr/>
          </a:p>
          <a:p>
            <a:pPr indent="0" lvl="0" marL="0" marR="0" rtl="0" algn="l">
              <a:spcBef>
                <a:spcPts val="0"/>
              </a:spcBef>
              <a:spcAft>
                <a:spcPts val="0"/>
              </a:spcAft>
              <a:buNone/>
            </a:pPr>
            <a:r>
              <a:rPr lang="en-US" sz="1200">
                <a:solidFill>
                  <a:srgbClr val="0000FF"/>
                </a:solidFill>
                <a:latin typeface="Arial"/>
                <a:ea typeface="Arial"/>
                <a:cs typeface="Arial"/>
                <a:sym typeface="Arial"/>
              </a:rPr>
              <a:t>Bindegewebsstoffwechsel</a:t>
            </a:r>
            <a:endParaRPr/>
          </a:p>
          <a:p>
            <a:pPr indent="0" lvl="0" marL="0" marR="0" rtl="0" algn="l">
              <a:spcBef>
                <a:spcPts val="0"/>
              </a:spcBef>
              <a:spcAft>
                <a:spcPts val="0"/>
              </a:spcAft>
              <a:buNone/>
            </a:pPr>
            <a:r>
              <a:t/>
            </a:r>
            <a:endParaRPr sz="1600">
              <a:solidFill>
                <a:srgbClr val="0000FF"/>
              </a:solidFill>
              <a:latin typeface="Arial"/>
              <a:ea typeface="Arial"/>
              <a:cs typeface="Arial"/>
              <a:sym typeface="Arial"/>
            </a:endParaRPr>
          </a:p>
          <a:p>
            <a:pPr indent="0" lvl="0" marL="0" marR="0" rtl="0" algn="l">
              <a:spcBef>
                <a:spcPts val="0"/>
              </a:spcBef>
              <a:spcAft>
                <a:spcPts val="0"/>
              </a:spcAft>
              <a:buNone/>
            </a:pPr>
            <a:r>
              <a:rPr i="1" lang="en-US" sz="1200">
                <a:solidFill>
                  <a:srgbClr val="0000FF"/>
                </a:solidFill>
                <a:latin typeface="Arial"/>
                <a:ea typeface="Arial"/>
                <a:cs typeface="Arial"/>
                <a:sym typeface="Arial"/>
              </a:rPr>
              <a:t>Welcher Typ von Bindegewebsfasern ist bei </a:t>
            </a:r>
            <a:r>
              <a:rPr i="1" lang="en-US" sz="1200">
                <a:solidFill>
                  <a:srgbClr val="0000FF"/>
                </a:solidFill>
              </a:rPr>
              <a:t>PEX</a:t>
            </a:r>
            <a:r>
              <a:rPr i="1" lang="en-US" sz="1200">
                <a:solidFill>
                  <a:srgbClr val="0000FF"/>
                </a:solidFill>
                <a:latin typeface="Arial"/>
                <a:ea typeface="Arial"/>
                <a:cs typeface="Arial"/>
                <a:sym typeface="Arial"/>
              </a:rPr>
              <a:t> betroffen?</a:t>
            </a:r>
            <a:endParaRPr/>
          </a:p>
          <a:p>
            <a:pPr indent="0" lvl="0" marL="0" marR="0" rtl="0" algn="l">
              <a:spcBef>
                <a:spcPts val="0"/>
              </a:spcBef>
              <a:spcAft>
                <a:spcPts val="0"/>
              </a:spcAft>
              <a:buNone/>
            </a:pPr>
            <a:r>
              <a:rPr lang="en-US" sz="1200">
                <a:solidFill>
                  <a:srgbClr val="0000FF"/>
                </a:solidFill>
                <a:latin typeface="Arial"/>
                <a:ea typeface="Arial"/>
                <a:cs typeface="Arial"/>
                <a:sym typeface="Arial"/>
              </a:rPr>
              <a:t>Elastin</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2" name="Shape 382"/>
        <p:cNvGrpSpPr/>
        <p:nvPr/>
      </p:nvGrpSpPr>
      <p:grpSpPr>
        <a:xfrm>
          <a:off x="0" y="0"/>
          <a:ext cx="0" cy="0"/>
          <a:chOff x="0" y="0"/>
          <a:chExt cx="0" cy="0"/>
        </a:xfrm>
      </p:grpSpPr>
      <p:graphicFrame>
        <p:nvGraphicFramePr>
          <p:cNvPr id="383" name="Google Shape;383;p22"/>
          <p:cNvGraphicFramePr/>
          <p:nvPr/>
        </p:nvGraphicFramePr>
        <p:xfrm>
          <a:off x="457200" y="1676400"/>
          <a:ext cx="3000000" cy="3000000"/>
        </p:xfrm>
        <a:graphic>
          <a:graphicData uri="http://schemas.openxmlformats.org/drawingml/2006/table">
            <a:tbl>
              <a:tblPr>
                <a:noFill/>
                <a:tableStyleId>{02B07537-624C-4EAD-A9AA-E5A35CE8A65F}</a:tableStyleId>
              </a:tblPr>
              <a:tblGrid>
                <a:gridCol w="2743200"/>
                <a:gridCol w="2743200"/>
                <a:gridCol w="2743200"/>
              </a:tblGrid>
              <a:tr h="406400">
                <a:tc>
                  <a:txBody>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BFBFBF"/>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1"/>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lang="en-US" sz="1200">
                          <a:solidFill>
                            <a:schemeClr val="dk1"/>
                          </a:solidFill>
                        </a:rPr>
                        <a:t>PEX</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i="0" lang="en-US" sz="1200" u="none" cap="none" strike="noStrike">
                          <a:solidFill>
                            <a:schemeClr val="dk1"/>
                          </a:solidFill>
                          <a:latin typeface="Arial"/>
                          <a:ea typeface="Arial"/>
                          <a:cs typeface="Arial"/>
                          <a:sym typeface="Arial"/>
                        </a:rPr>
                        <a:t>PDS/PG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Alter</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 &lt; 50 J, meist  &gt; 70 J</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20er – 40er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Geschlechtspräferenz</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F &gt; 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M &gt; F</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i="1" lang="en-US" sz="1200">
                          <a:solidFill>
                            <a:schemeClr val="dk1"/>
                          </a:solidFill>
                        </a:rPr>
                        <a:t>Kammerwinkelstatus</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Enger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Weit geöffnet</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762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r>
            </a:tbl>
          </a:graphicData>
        </a:graphic>
      </p:graphicFrame>
      <p:sp>
        <p:nvSpPr>
          <p:cNvPr id="384" name="Google Shape;384;p22"/>
          <p:cNvSpPr txBox="1"/>
          <p:nvPr>
            <p:ph idx="12" type="sldNum"/>
          </p:nvPr>
        </p:nvSpPr>
        <p:spPr>
          <a:xfrm>
            <a:off x="7010400" y="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385" name="Google Shape;385;p22"/>
          <p:cNvSpPr txBox="1"/>
          <p:nvPr/>
        </p:nvSpPr>
        <p:spPr>
          <a:xfrm>
            <a:off x="457200" y="3124200"/>
            <a:ext cx="5791200" cy="1349400"/>
          </a:xfrm>
          <a:prstGeom prst="rect">
            <a:avLst/>
          </a:prstGeom>
          <a:solidFill>
            <a:srgbClr val="C8C860"/>
          </a:solidFill>
          <a:ln>
            <a:noFill/>
          </a:ln>
        </p:spPr>
        <p:txBody>
          <a:bodyPr anchorCtr="0" anchor="t" bIns="12700" lIns="25400" spcFirstLastPara="1" rIns="25400" wrap="square" tIns="12700">
            <a:spAutoFit/>
          </a:bodyPr>
          <a:lstStyle/>
          <a:p>
            <a:pPr indent="0" lvl="0" marL="0" marR="0" rtl="0" algn="l">
              <a:spcBef>
                <a:spcPts val="0"/>
              </a:spcBef>
              <a:spcAft>
                <a:spcPts val="0"/>
              </a:spcAft>
              <a:buClr>
                <a:srgbClr val="7F7F7F"/>
              </a:buClr>
              <a:buSzPts val="1200"/>
              <a:buFont typeface="Noto Sans Symbols"/>
              <a:buNone/>
            </a:pPr>
            <a:r>
              <a:rPr i="1" lang="en-US" sz="1200">
                <a:solidFill>
                  <a:srgbClr val="7F7F7F"/>
                </a:solidFill>
                <a:latin typeface="Arial"/>
                <a:ea typeface="Arial"/>
                <a:cs typeface="Arial"/>
                <a:sym typeface="Arial"/>
              </a:rPr>
              <a:t>Warum ist der Winkel bei </a:t>
            </a:r>
            <a:r>
              <a:rPr i="1" lang="en-US" sz="1200">
                <a:solidFill>
                  <a:srgbClr val="7F7F7F"/>
                </a:solidFill>
              </a:rPr>
              <a:t>PEX</a:t>
            </a:r>
            <a:r>
              <a:rPr i="1" lang="en-US" sz="1200">
                <a:solidFill>
                  <a:srgbClr val="7F7F7F"/>
                </a:solidFill>
                <a:latin typeface="Arial"/>
                <a:ea typeface="Arial"/>
                <a:cs typeface="Arial"/>
                <a:sym typeface="Arial"/>
              </a:rPr>
              <a:t> verengt?</a:t>
            </a:r>
            <a:endParaRPr/>
          </a:p>
          <a:p>
            <a:pPr indent="0" lvl="0" marL="0" marR="0" rtl="0" algn="l">
              <a:spcBef>
                <a:spcPts val="0"/>
              </a:spcBef>
              <a:spcAft>
                <a:spcPts val="0"/>
              </a:spcAft>
              <a:buClr>
                <a:srgbClr val="7F7F7F"/>
              </a:buClr>
              <a:buSzPts val="1200"/>
              <a:buFont typeface="Noto Sans Symbols"/>
              <a:buNone/>
            </a:pPr>
            <a:r>
              <a:rPr lang="en-US" sz="1200">
                <a:solidFill>
                  <a:srgbClr val="7F7F7F"/>
                </a:solidFill>
                <a:latin typeface="Arial"/>
                <a:ea typeface="Arial"/>
                <a:cs typeface="Arial"/>
                <a:sym typeface="Arial"/>
              </a:rPr>
              <a:t>Der beeinträchtigte Zustand der Zonulae ermöglicht es der Linsen-Iris-Membran, sich nach vorne zu bewegen</a:t>
            </a:r>
            <a:endParaRPr/>
          </a:p>
          <a:p>
            <a:pPr indent="0" lvl="0" marL="0" marR="0" rtl="0" algn="l">
              <a:spcBef>
                <a:spcPts val="0"/>
              </a:spcBef>
              <a:spcAft>
                <a:spcPts val="0"/>
              </a:spcAft>
              <a:buClr>
                <a:schemeClr val="dk1"/>
              </a:buClr>
              <a:buSzPts val="1400"/>
              <a:buFont typeface="Noto Sans Symbols"/>
              <a:buNone/>
            </a:pPr>
            <a:r>
              <a:t/>
            </a:r>
            <a:endParaRPr i="1" sz="1400">
              <a:solidFill>
                <a:srgbClr val="7F7F7F"/>
              </a:solidFill>
              <a:latin typeface="Arial"/>
              <a:ea typeface="Arial"/>
              <a:cs typeface="Arial"/>
              <a:sym typeface="Arial"/>
            </a:endParaRPr>
          </a:p>
          <a:p>
            <a:pPr indent="0" lvl="0" marL="0" marR="0" rtl="0" algn="l">
              <a:spcBef>
                <a:spcPts val="0"/>
              </a:spcBef>
              <a:spcAft>
                <a:spcPts val="0"/>
              </a:spcAft>
              <a:buClr>
                <a:srgbClr val="7F7F7F"/>
              </a:buClr>
              <a:buSzPts val="1200"/>
              <a:buFont typeface="Noto Sans Symbols"/>
              <a:buNone/>
            </a:pPr>
            <a:r>
              <a:rPr i="1" lang="en-US" sz="1200">
                <a:solidFill>
                  <a:srgbClr val="7F7F7F"/>
                </a:solidFill>
                <a:latin typeface="Arial"/>
                <a:ea typeface="Arial"/>
                <a:cs typeface="Arial"/>
                <a:sym typeface="Arial"/>
              </a:rPr>
              <a:t>Bedeutet dies, dass es sich um eine </a:t>
            </a:r>
            <a:r>
              <a:rPr i="1" lang="en-US" sz="1200">
                <a:solidFill>
                  <a:srgbClr val="7F7F7F"/>
                </a:solidFill>
              </a:rPr>
              <a:t>PEX</a:t>
            </a:r>
            <a:r>
              <a:rPr i="1" lang="en-US" sz="1200">
                <a:solidFill>
                  <a:srgbClr val="7F7F7F"/>
                </a:solidFill>
                <a:latin typeface="Arial"/>
                <a:ea typeface="Arial"/>
                <a:cs typeface="Arial"/>
                <a:sym typeface="Arial"/>
              </a:rPr>
              <a:t>-Form des Glaukoms handelt?</a:t>
            </a:r>
            <a:endParaRPr/>
          </a:p>
          <a:p>
            <a:pPr indent="0" lvl="0" marL="0" marR="0" rtl="0" algn="l">
              <a:spcBef>
                <a:spcPts val="0"/>
              </a:spcBef>
              <a:spcAft>
                <a:spcPts val="0"/>
              </a:spcAft>
              <a:buClr>
                <a:srgbClr val="7F7F7F"/>
              </a:buClr>
              <a:buSzPts val="1200"/>
              <a:buFont typeface="Noto Sans Symbols"/>
              <a:buNone/>
            </a:pPr>
            <a:r>
              <a:rPr lang="en-US" sz="1200">
                <a:solidFill>
                  <a:srgbClr val="7F7F7F"/>
                </a:solidFill>
                <a:latin typeface="Arial"/>
                <a:ea typeface="Arial"/>
                <a:cs typeface="Arial"/>
                <a:sym typeface="Arial"/>
              </a:rPr>
              <a:t>Trotz des charakteristischen verengten Winkels ist dies nicht der Fall – es handelt sich um ein Offenwinkelglaukom (</a:t>
            </a:r>
            <a:r>
              <a:rPr b="1" lang="en-US" sz="1200">
                <a:solidFill>
                  <a:srgbClr val="0000FF"/>
                </a:solidFill>
              </a:rPr>
              <a:t>OWG</a:t>
            </a:r>
            <a:r>
              <a:rPr lang="en-US" sz="1200">
                <a:solidFill>
                  <a:srgbClr val="7F7F7F"/>
                </a:solidFill>
                <a:latin typeface="Arial"/>
                <a:ea typeface="Arial"/>
                <a:cs typeface="Arial"/>
                <a:sym typeface="Arial"/>
              </a:rPr>
              <a:t>)</a:t>
            </a:r>
            <a:endParaRPr/>
          </a:p>
        </p:txBody>
      </p:sp>
      <p:sp>
        <p:nvSpPr>
          <p:cNvPr id="386" name="Google Shape;386;p22"/>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F</a:t>
            </a:r>
            <a:endParaRPr/>
          </a:p>
        </p:txBody>
      </p:sp>
      <p:sp>
        <p:nvSpPr>
          <p:cNvPr id="387" name="Google Shape;387;p22"/>
          <p:cNvSpPr txBox="1"/>
          <p:nvPr/>
        </p:nvSpPr>
        <p:spPr>
          <a:xfrm>
            <a:off x="1918252" y="4046222"/>
            <a:ext cx="5430000" cy="13494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Clr>
                <a:srgbClr val="BFBFBF"/>
              </a:buClr>
              <a:buSzPts val="1200"/>
              <a:buFont typeface="Noto Sans Symbols"/>
              <a:buNone/>
            </a:pPr>
            <a:r>
              <a:rPr i="1" lang="en-US" sz="1200">
                <a:solidFill>
                  <a:srgbClr val="BFBFBF"/>
                </a:solidFill>
                <a:latin typeface="Arial"/>
                <a:ea typeface="Arial"/>
                <a:cs typeface="Arial"/>
                <a:sym typeface="Arial"/>
              </a:rPr>
              <a:t>Bedeutet dies also, dass </a:t>
            </a:r>
            <a:r>
              <a:rPr i="1" lang="en-US" sz="1200">
                <a:solidFill>
                  <a:srgbClr val="BFBFBF"/>
                </a:solidFill>
              </a:rPr>
              <a:t>PEX</a:t>
            </a:r>
            <a:r>
              <a:rPr i="1" lang="en-US" sz="1200">
                <a:solidFill>
                  <a:srgbClr val="BFBFBF"/>
                </a:solidFill>
                <a:latin typeface="Arial"/>
                <a:ea typeface="Arial"/>
                <a:cs typeface="Arial"/>
                <a:sym typeface="Arial"/>
              </a:rPr>
              <a:t> eine Form des </a:t>
            </a:r>
            <a:r>
              <a:rPr i="1" lang="en-US" sz="1200">
                <a:solidFill>
                  <a:srgbClr val="BFBFBF"/>
                </a:solidFill>
              </a:rPr>
              <a:t>POWG</a:t>
            </a:r>
            <a:r>
              <a:rPr i="1" lang="en-US" sz="1200">
                <a:solidFill>
                  <a:srgbClr val="BFBFBF"/>
                </a:solidFill>
                <a:latin typeface="Arial"/>
                <a:ea typeface="Arial"/>
                <a:cs typeface="Arial"/>
                <a:sym typeface="Arial"/>
              </a:rPr>
              <a:t> ist?</a:t>
            </a:r>
            <a:endParaRPr/>
          </a:p>
          <a:p>
            <a:pPr indent="0" lvl="0" marL="0" marR="0" rtl="0" algn="l">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Es gibt keine „Form des </a:t>
            </a:r>
            <a:r>
              <a:rPr lang="en-US" sz="1200">
                <a:solidFill>
                  <a:srgbClr val="BFBFBF"/>
                </a:solidFill>
              </a:rPr>
              <a:t>POWG</a:t>
            </a:r>
            <a:r>
              <a:rPr lang="en-US" sz="1200">
                <a:solidFill>
                  <a:srgbClr val="BFBFBF"/>
                </a:solidFill>
                <a:latin typeface="Arial"/>
                <a:ea typeface="Arial"/>
                <a:cs typeface="Arial"/>
                <a:sym typeface="Arial"/>
              </a:rPr>
              <a:t>“. Ein Glaukom ist genau dann ein </a:t>
            </a:r>
            <a:r>
              <a:rPr lang="en-US" sz="1200">
                <a:solidFill>
                  <a:srgbClr val="BFBFBF"/>
                </a:solidFill>
              </a:rPr>
              <a:t>POWG</a:t>
            </a:r>
            <a:r>
              <a:rPr lang="en-US" sz="1200">
                <a:solidFill>
                  <a:srgbClr val="BFBFBF"/>
                </a:solidFill>
                <a:latin typeface="Arial"/>
                <a:ea typeface="Arial"/>
                <a:cs typeface="Arial"/>
                <a:sym typeface="Arial"/>
              </a:rPr>
              <a:t>, wenn 1) der Winkel offen ist (logisch) und 2) keine Begleiterkrankung vorliegt. Kurz gesagt: </a:t>
            </a:r>
            <a:r>
              <a:rPr lang="en-US" sz="1200">
                <a:solidFill>
                  <a:srgbClr val="BFBFBF"/>
                </a:solidFill>
              </a:rPr>
              <a:t>POWG</a:t>
            </a:r>
            <a:r>
              <a:rPr lang="en-US" sz="1200">
                <a:solidFill>
                  <a:srgbClr val="BFBFBF"/>
                </a:solidFill>
                <a:latin typeface="Arial"/>
                <a:ea typeface="Arial"/>
                <a:cs typeface="Arial"/>
                <a:sym typeface="Arial"/>
              </a:rPr>
              <a:t> ist eine </a:t>
            </a:r>
            <a:r>
              <a:rPr b="1" lang="en-US" sz="1200">
                <a:solidFill>
                  <a:srgbClr val="BFBFBF"/>
                </a:solidFill>
                <a:latin typeface="Arial"/>
                <a:ea typeface="Arial"/>
                <a:cs typeface="Arial"/>
                <a:sym typeface="Arial"/>
              </a:rPr>
              <a:t>Ausschlussdiagnose</a:t>
            </a:r>
            <a:r>
              <a:rPr lang="en-US" sz="1200">
                <a:solidFill>
                  <a:srgbClr val="BFBFBF"/>
                </a:solidFill>
                <a:latin typeface="Arial"/>
                <a:ea typeface="Arial"/>
                <a:cs typeface="Arial"/>
                <a:sym typeface="Arial"/>
              </a:rPr>
              <a:t>.</a:t>
            </a:r>
            <a:endParaRPr/>
          </a:p>
          <a:p>
            <a:pPr indent="0" lvl="0" marL="0" marR="0" rtl="0" algn="l">
              <a:spcBef>
                <a:spcPts val="0"/>
              </a:spcBef>
              <a:spcAft>
                <a:spcPts val="0"/>
              </a:spcAft>
              <a:buClr>
                <a:schemeClr val="dk1"/>
              </a:buClr>
              <a:buSzPts val="1400"/>
              <a:buFont typeface="Noto Sans Symbols"/>
              <a:buNone/>
            </a:pPr>
            <a:r>
              <a:t/>
            </a:r>
            <a:endParaRPr i="1" sz="1400">
              <a:solidFill>
                <a:srgbClr val="BFBFBF"/>
              </a:solidFill>
              <a:latin typeface="Arial"/>
              <a:ea typeface="Arial"/>
              <a:cs typeface="Arial"/>
              <a:sym typeface="Arial"/>
            </a:endParaRPr>
          </a:p>
          <a:p>
            <a:pPr indent="0" lvl="0" marL="0" marR="0" rtl="0" algn="l">
              <a:spcBef>
                <a:spcPts val="0"/>
              </a:spcBef>
              <a:spcAft>
                <a:spcPts val="0"/>
              </a:spcAft>
              <a:buClr>
                <a:srgbClr val="BFBFBF"/>
              </a:buClr>
              <a:buSzPts val="1200"/>
              <a:buFont typeface="Noto Sans Symbols"/>
              <a:buNone/>
            </a:pPr>
            <a:r>
              <a:rPr i="1" lang="en-US" sz="1200">
                <a:solidFill>
                  <a:srgbClr val="BFBFBF"/>
                </a:solidFill>
                <a:latin typeface="Arial"/>
                <a:ea typeface="Arial"/>
                <a:cs typeface="Arial"/>
                <a:sym typeface="Arial"/>
              </a:rPr>
              <a:t>Wenn </a:t>
            </a:r>
            <a:r>
              <a:rPr i="1" lang="en-US" sz="1200">
                <a:solidFill>
                  <a:srgbClr val="BFBFBF"/>
                </a:solidFill>
              </a:rPr>
              <a:t>PEX</a:t>
            </a:r>
            <a:r>
              <a:rPr i="1" lang="en-US" sz="1200">
                <a:solidFill>
                  <a:srgbClr val="BFBFBF"/>
                </a:solidFill>
                <a:latin typeface="Arial"/>
                <a:ea typeface="Arial"/>
                <a:cs typeface="Arial"/>
                <a:sym typeface="Arial"/>
              </a:rPr>
              <a:t> kein </a:t>
            </a:r>
            <a:r>
              <a:rPr i="1" lang="en-US" sz="1200">
                <a:solidFill>
                  <a:srgbClr val="BFBFBF"/>
                </a:solidFill>
              </a:rPr>
              <a:t>POWG</a:t>
            </a:r>
            <a:r>
              <a:rPr i="1" lang="en-US" sz="1200">
                <a:solidFill>
                  <a:srgbClr val="BFBFBF"/>
                </a:solidFill>
                <a:latin typeface="Arial"/>
                <a:ea typeface="Arial"/>
                <a:cs typeface="Arial"/>
                <a:sym typeface="Arial"/>
              </a:rPr>
              <a:t> ist, was ist es dann?</a:t>
            </a:r>
            <a:endParaRPr/>
          </a:p>
          <a:p>
            <a:pPr indent="0" lvl="0" marL="0" marR="0" rtl="0" algn="l">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Es ist </a:t>
            </a:r>
            <a:r>
              <a:rPr lang="en-US" sz="1200">
                <a:solidFill>
                  <a:srgbClr val="0000FF"/>
                </a:solidFill>
                <a:latin typeface="Arial"/>
                <a:ea typeface="Arial"/>
                <a:cs typeface="Arial"/>
                <a:sym typeface="Arial"/>
              </a:rPr>
              <a:t>eine Form des </a:t>
            </a:r>
            <a:r>
              <a:rPr b="1" lang="en-US" sz="1200">
                <a:solidFill>
                  <a:srgbClr val="0000FF"/>
                </a:solidFill>
                <a:latin typeface="Arial"/>
                <a:ea typeface="Arial"/>
                <a:cs typeface="Arial"/>
                <a:sym typeface="Arial"/>
              </a:rPr>
              <a:t>sekundären </a:t>
            </a:r>
            <a:r>
              <a:rPr lang="en-US" sz="1200">
                <a:solidFill>
                  <a:srgbClr val="0000FF"/>
                </a:solidFill>
              </a:rPr>
              <a:t>OWG</a:t>
            </a:r>
            <a:endParaRPr/>
          </a:p>
        </p:txBody>
      </p:sp>
      <p:sp>
        <p:nvSpPr>
          <p:cNvPr id="388" name="Google Shape;388;p22"/>
          <p:cNvSpPr txBox="1"/>
          <p:nvPr/>
        </p:nvSpPr>
        <p:spPr>
          <a:xfrm>
            <a:off x="4080670" y="4495800"/>
            <a:ext cx="4467000" cy="1564800"/>
          </a:xfrm>
          <a:prstGeom prst="rect">
            <a:avLst/>
          </a:prstGeom>
          <a:solidFill>
            <a:srgbClr val="99CCFF"/>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i="1" lang="en-US" sz="1200">
                <a:solidFill>
                  <a:schemeClr val="dk1"/>
                </a:solidFill>
                <a:latin typeface="Arial"/>
                <a:ea typeface="Arial"/>
                <a:cs typeface="Arial"/>
                <a:sym typeface="Arial"/>
              </a:rPr>
              <a:t>„Eine Form des sekundären </a:t>
            </a:r>
            <a:r>
              <a:rPr i="1" lang="en-US" sz="1200">
                <a:solidFill>
                  <a:schemeClr val="dk1"/>
                </a:solidFill>
              </a:rPr>
              <a:t>OWG</a:t>
            </a:r>
            <a:r>
              <a:rPr i="1" lang="en-US" sz="1200">
                <a:solidFill>
                  <a:schemeClr val="dk1"/>
                </a:solidFill>
                <a:latin typeface="Arial"/>
                <a:ea typeface="Arial"/>
                <a:cs typeface="Arial"/>
                <a:sym typeface="Arial"/>
              </a:rPr>
              <a:t>“ impliziert, dass es andere Formen gibt – ist das der Fall?</a:t>
            </a:r>
            <a:endParaRPr/>
          </a:p>
          <a:p>
            <a:pPr indent="0" lvl="0" marL="0" marR="0" rtl="0" algn="l">
              <a:spcBef>
                <a:spcPts val="0"/>
              </a:spcBef>
              <a:spcAft>
                <a:spcPts val="0"/>
              </a:spcAft>
              <a:buNone/>
            </a:pPr>
            <a:r>
              <a:rPr lang="en-US" sz="1200">
                <a:solidFill>
                  <a:schemeClr val="dk1"/>
                </a:solidFill>
                <a:latin typeface="Arial"/>
                <a:ea typeface="Arial"/>
                <a:cs typeface="Arial"/>
                <a:sym typeface="Arial"/>
              </a:rPr>
              <a:t>Das ist tatsächlich der Fall (die Folienreihe </a:t>
            </a:r>
            <a:r>
              <a:rPr i="1" lang="en-US" sz="1200">
                <a:solidFill>
                  <a:schemeClr val="dk1"/>
                </a:solidFill>
                <a:latin typeface="Arial"/>
                <a:ea typeface="Arial"/>
                <a:cs typeface="Arial"/>
                <a:sym typeface="Arial"/>
              </a:rPr>
              <a:t>G13 </a:t>
            </a:r>
            <a:r>
              <a:rPr lang="en-US" sz="1200">
                <a:solidFill>
                  <a:schemeClr val="dk1"/>
                </a:solidFill>
                <a:latin typeface="Arial"/>
                <a:ea typeface="Arial"/>
                <a:cs typeface="Arial"/>
                <a:sym typeface="Arial"/>
              </a:rPr>
              <a:t>befasst sich mit den sekundären </a:t>
            </a:r>
            <a:r>
              <a:rPr lang="en-US" sz="1200">
                <a:solidFill>
                  <a:schemeClr val="dk1"/>
                </a:solidFill>
              </a:rPr>
              <a:t>OWG</a:t>
            </a:r>
            <a:r>
              <a:rPr lang="en-US" sz="1200">
                <a:solidFill>
                  <a:schemeClr val="dk1"/>
                </a:solidFill>
                <a:latin typeface="Arial"/>
                <a:ea typeface="Arial"/>
                <a:cs typeface="Arial"/>
                <a:sym typeface="Arial"/>
              </a:rPr>
              <a:t>s).</a:t>
            </a:r>
            <a:endParaRPr/>
          </a:p>
          <a:p>
            <a:pPr indent="0" lvl="0" marL="0" marR="0" rtl="0" algn="l">
              <a:spcBef>
                <a:spcPts val="0"/>
              </a:spcBef>
              <a:spcAft>
                <a:spcPts val="0"/>
              </a:spcAft>
              <a:buNone/>
            </a:pPr>
            <a:r>
              <a:t/>
            </a:r>
            <a:endParaRPr sz="1400">
              <a:solidFill>
                <a:schemeClr val="dk1"/>
              </a:solidFill>
              <a:latin typeface="Arial"/>
              <a:ea typeface="Arial"/>
              <a:cs typeface="Arial"/>
              <a:sym typeface="Arial"/>
            </a:endParaRPr>
          </a:p>
          <a:p>
            <a:pPr indent="0" lvl="0" marL="0" marR="0" rtl="0" algn="l">
              <a:spcBef>
                <a:spcPts val="0"/>
              </a:spcBef>
              <a:spcAft>
                <a:spcPts val="0"/>
              </a:spcAft>
              <a:buNone/>
            </a:pPr>
            <a:r>
              <a:t/>
            </a:r>
            <a:endParaRPr i="1" sz="1400">
              <a:solidFill>
                <a:schemeClr val="dk1"/>
              </a:solidFill>
              <a:latin typeface="Arial"/>
              <a:ea typeface="Arial"/>
              <a:cs typeface="Arial"/>
              <a:sym typeface="Arial"/>
            </a:endParaRPr>
          </a:p>
          <a:p>
            <a:pPr indent="0" lvl="0" marL="0" marR="0" rtl="0" algn="l">
              <a:spcBef>
                <a:spcPts val="0"/>
              </a:spcBef>
              <a:spcAft>
                <a:spcPts val="0"/>
              </a:spcAft>
              <a:buNone/>
            </a:pPr>
            <a:r>
              <a:rPr i="1" lang="en-US" sz="1200">
                <a:solidFill>
                  <a:schemeClr val="dk1"/>
                </a:solidFill>
                <a:latin typeface="Arial"/>
                <a:ea typeface="Arial"/>
                <a:cs typeface="Arial"/>
                <a:sym typeface="Arial"/>
              </a:rPr>
              <a:t>Ist </a:t>
            </a:r>
            <a:r>
              <a:rPr i="1" lang="en-US" sz="1200">
                <a:solidFill>
                  <a:schemeClr val="dk1"/>
                </a:solidFill>
              </a:rPr>
              <a:t>PDG </a:t>
            </a:r>
            <a:r>
              <a:rPr i="1" lang="en-US" sz="1200">
                <a:solidFill>
                  <a:schemeClr val="dk1"/>
                </a:solidFill>
                <a:latin typeface="Arial"/>
                <a:ea typeface="Arial"/>
                <a:cs typeface="Arial"/>
                <a:sym typeface="Arial"/>
              </a:rPr>
              <a:t>eine der anderen Formen?</a:t>
            </a:r>
            <a:endParaRPr i="1" sz="1400">
              <a:solidFill>
                <a:srgbClr val="99CCFF"/>
              </a:solidFill>
              <a:latin typeface="Arial"/>
              <a:ea typeface="Arial"/>
              <a:cs typeface="Arial"/>
              <a:sym typeface="Arial"/>
            </a:endParaRPr>
          </a:p>
          <a:p>
            <a:pPr indent="0" lvl="0" marL="0" marR="0" rtl="0" algn="l">
              <a:spcBef>
                <a:spcPts val="0"/>
              </a:spcBef>
              <a:spcAft>
                <a:spcPts val="0"/>
              </a:spcAft>
              <a:buNone/>
            </a:pPr>
            <a:r>
              <a:rPr lang="en-US" sz="1200">
                <a:solidFill>
                  <a:srgbClr val="99CCFF"/>
                </a:solidFill>
                <a:latin typeface="Arial"/>
                <a:ea typeface="Arial"/>
                <a:cs typeface="Arial"/>
                <a:sym typeface="Arial"/>
              </a:rPr>
              <a:t>Das ist es in der Tat</a:t>
            </a:r>
            <a:endParaRPr/>
          </a:p>
        </p:txBody>
      </p:sp>
      <p:sp>
        <p:nvSpPr>
          <p:cNvPr id="389" name="Google Shape;389;p22"/>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 </a:t>
            </a:r>
            <a:r>
              <a:rPr b="1" lang="en-US" sz="1200">
                <a:solidFill>
                  <a:schemeClr val="dk1"/>
                </a:solidFill>
                <a:latin typeface="Arial"/>
                <a:ea typeface="Arial"/>
                <a:cs typeface="Arial"/>
                <a:sym typeface="Arial"/>
              </a:rPr>
              <a:t>FITB</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4" name="Shape 394"/>
        <p:cNvGrpSpPr/>
        <p:nvPr/>
      </p:nvGrpSpPr>
      <p:grpSpPr>
        <a:xfrm>
          <a:off x="0" y="0"/>
          <a:ext cx="0" cy="0"/>
          <a:chOff x="0" y="0"/>
          <a:chExt cx="0" cy="0"/>
        </a:xfrm>
      </p:grpSpPr>
      <p:graphicFrame>
        <p:nvGraphicFramePr>
          <p:cNvPr id="395" name="Google Shape;395;p23"/>
          <p:cNvGraphicFramePr/>
          <p:nvPr/>
        </p:nvGraphicFramePr>
        <p:xfrm>
          <a:off x="457200" y="1676400"/>
          <a:ext cx="3000000" cy="3000000"/>
        </p:xfrm>
        <a:graphic>
          <a:graphicData uri="http://schemas.openxmlformats.org/drawingml/2006/table">
            <a:tbl>
              <a:tblPr>
                <a:noFill/>
                <a:tableStyleId>{02B07537-624C-4EAD-A9AA-E5A35CE8A65F}</a:tableStyleId>
              </a:tblPr>
              <a:tblGrid>
                <a:gridCol w="2743200"/>
                <a:gridCol w="2743200"/>
                <a:gridCol w="2743200"/>
              </a:tblGrid>
              <a:tr h="406400">
                <a:tc>
                  <a:txBody>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BFBFBF"/>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1"/>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lang="en-US" sz="1200">
                          <a:solidFill>
                            <a:schemeClr val="dk1"/>
                          </a:solidFill>
                        </a:rPr>
                        <a:t>PEX</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i="0" lang="en-US" sz="1200" u="none" cap="none" strike="noStrike">
                          <a:solidFill>
                            <a:schemeClr val="dk1"/>
                          </a:solidFill>
                          <a:latin typeface="Arial"/>
                          <a:ea typeface="Arial"/>
                          <a:cs typeface="Arial"/>
                          <a:sym typeface="Arial"/>
                        </a:rPr>
                        <a:t>PDS/PG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Alter</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 &lt; 50 J, meist  &gt; 70 J</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20er – 40er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Geschlechtspräferenz</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F &gt; 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M &gt; F</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i="1" lang="en-US" sz="1200">
                          <a:solidFill>
                            <a:schemeClr val="dk1"/>
                          </a:solidFill>
                        </a:rPr>
                        <a:t>Kammerwinkelstatus</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Enger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Weit geöffnet</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762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r>
            </a:tbl>
          </a:graphicData>
        </a:graphic>
      </p:graphicFrame>
      <p:sp>
        <p:nvSpPr>
          <p:cNvPr id="396" name="Google Shape;396;p23"/>
          <p:cNvSpPr txBox="1"/>
          <p:nvPr>
            <p:ph idx="12" type="sldNum"/>
          </p:nvPr>
        </p:nvSpPr>
        <p:spPr>
          <a:xfrm>
            <a:off x="7010400" y="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397" name="Google Shape;397;p23"/>
          <p:cNvSpPr txBox="1"/>
          <p:nvPr/>
        </p:nvSpPr>
        <p:spPr>
          <a:xfrm>
            <a:off x="457200" y="3124200"/>
            <a:ext cx="5791200" cy="1349400"/>
          </a:xfrm>
          <a:prstGeom prst="rect">
            <a:avLst/>
          </a:prstGeom>
          <a:solidFill>
            <a:srgbClr val="C8C860"/>
          </a:solidFill>
          <a:ln>
            <a:noFill/>
          </a:ln>
        </p:spPr>
        <p:txBody>
          <a:bodyPr anchorCtr="0" anchor="t" bIns="12700" lIns="25400" spcFirstLastPara="1" rIns="25400" wrap="square" tIns="12700">
            <a:spAutoFit/>
          </a:bodyPr>
          <a:lstStyle/>
          <a:p>
            <a:pPr indent="0" lvl="0" marL="0" marR="0" rtl="0" algn="l">
              <a:spcBef>
                <a:spcPts val="0"/>
              </a:spcBef>
              <a:spcAft>
                <a:spcPts val="0"/>
              </a:spcAft>
              <a:buClr>
                <a:srgbClr val="7F7F7F"/>
              </a:buClr>
              <a:buSzPts val="1200"/>
              <a:buFont typeface="Noto Sans Symbols"/>
              <a:buNone/>
            </a:pPr>
            <a:r>
              <a:rPr i="1" lang="en-US" sz="1200">
                <a:solidFill>
                  <a:srgbClr val="7F7F7F"/>
                </a:solidFill>
                <a:latin typeface="Arial"/>
                <a:ea typeface="Arial"/>
                <a:cs typeface="Arial"/>
                <a:sym typeface="Arial"/>
              </a:rPr>
              <a:t>Warum ist der Winkel bei </a:t>
            </a:r>
            <a:r>
              <a:rPr i="1" lang="en-US" sz="1200">
                <a:solidFill>
                  <a:srgbClr val="7F7F7F"/>
                </a:solidFill>
              </a:rPr>
              <a:t>PEX</a:t>
            </a:r>
            <a:r>
              <a:rPr i="1" lang="en-US" sz="1200">
                <a:solidFill>
                  <a:srgbClr val="7F7F7F"/>
                </a:solidFill>
                <a:latin typeface="Arial"/>
                <a:ea typeface="Arial"/>
                <a:cs typeface="Arial"/>
                <a:sym typeface="Arial"/>
              </a:rPr>
              <a:t> verengt?</a:t>
            </a:r>
            <a:endParaRPr/>
          </a:p>
          <a:p>
            <a:pPr indent="0" lvl="0" marL="0" marR="0" rtl="0" algn="l">
              <a:spcBef>
                <a:spcPts val="0"/>
              </a:spcBef>
              <a:spcAft>
                <a:spcPts val="0"/>
              </a:spcAft>
              <a:buClr>
                <a:srgbClr val="7F7F7F"/>
              </a:buClr>
              <a:buSzPts val="1200"/>
              <a:buFont typeface="Noto Sans Symbols"/>
              <a:buNone/>
            </a:pPr>
            <a:r>
              <a:rPr lang="en-US" sz="1200">
                <a:solidFill>
                  <a:srgbClr val="7F7F7F"/>
                </a:solidFill>
                <a:latin typeface="Arial"/>
                <a:ea typeface="Arial"/>
                <a:cs typeface="Arial"/>
                <a:sym typeface="Arial"/>
              </a:rPr>
              <a:t>Der beeinträchtigte Zustand der Zonulae ermöglicht es der Linsen-Iris-Membran, sich nach vorne zu bewegen</a:t>
            </a:r>
            <a:endParaRPr/>
          </a:p>
          <a:p>
            <a:pPr indent="0" lvl="0" marL="0" marR="0" rtl="0" algn="l">
              <a:spcBef>
                <a:spcPts val="0"/>
              </a:spcBef>
              <a:spcAft>
                <a:spcPts val="0"/>
              </a:spcAft>
              <a:buClr>
                <a:schemeClr val="dk1"/>
              </a:buClr>
              <a:buSzPts val="1400"/>
              <a:buFont typeface="Noto Sans Symbols"/>
              <a:buNone/>
            </a:pPr>
            <a:r>
              <a:t/>
            </a:r>
            <a:endParaRPr i="1" sz="1400">
              <a:solidFill>
                <a:srgbClr val="7F7F7F"/>
              </a:solidFill>
              <a:latin typeface="Arial"/>
              <a:ea typeface="Arial"/>
              <a:cs typeface="Arial"/>
              <a:sym typeface="Arial"/>
            </a:endParaRPr>
          </a:p>
          <a:p>
            <a:pPr indent="0" lvl="0" marL="0" marR="0" rtl="0" algn="l">
              <a:spcBef>
                <a:spcPts val="0"/>
              </a:spcBef>
              <a:spcAft>
                <a:spcPts val="0"/>
              </a:spcAft>
              <a:buClr>
                <a:srgbClr val="7F7F7F"/>
              </a:buClr>
              <a:buSzPts val="1200"/>
              <a:buFont typeface="Noto Sans Symbols"/>
              <a:buNone/>
            </a:pPr>
            <a:r>
              <a:rPr i="1" lang="en-US" sz="1200">
                <a:solidFill>
                  <a:srgbClr val="7F7F7F"/>
                </a:solidFill>
                <a:latin typeface="Arial"/>
                <a:ea typeface="Arial"/>
                <a:cs typeface="Arial"/>
                <a:sym typeface="Arial"/>
              </a:rPr>
              <a:t>Bedeutet dies, dass es sich um eine </a:t>
            </a:r>
            <a:r>
              <a:rPr i="1" lang="en-US" sz="1200">
                <a:solidFill>
                  <a:srgbClr val="7F7F7F"/>
                </a:solidFill>
              </a:rPr>
              <a:t>PEX</a:t>
            </a:r>
            <a:r>
              <a:rPr i="1" lang="en-US" sz="1200">
                <a:solidFill>
                  <a:srgbClr val="7F7F7F"/>
                </a:solidFill>
                <a:latin typeface="Arial"/>
                <a:ea typeface="Arial"/>
                <a:cs typeface="Arial"/>
                <a:sym typeface="Arial"/>
              </a:rPr>
              <a:t>-Form des Glaukoms handelt?</a:t>
            </a:r>
            <a:endParaRPr/>
          </a:p>
          <a:p>
            <a:pPr indent="0" lvl="0" marL="0" marR="0" rtl="0" algn="l">
              <a:spcBef>
                <a:spcPts val="0"/>
              </a:spcBef>
              <a:spcAft>
                <a:spcPts val="0"/>
              </a:spcAft>
              <a:buClr>
                <a:srgbClr val="7F7F7F"/>
              </a:buClr>
              <a:buSzPts val="1200"/>
              <a:buFont typeface="Noto Sans Symbols"/>
              <a:buNone/>
            </a:pPr>
            <a:r>
              <a:rPr lang="en-US" sz="1200">
                <a:solidFill>
                  <a:srgbClr val="7F7F7F"/>
                </a:solidFill>
                <a:latin typeface="Arial"/>
                <a:ea typeface="Arial"/>
                <a:cs typeface="Arial"/>
                <a:sym typeface="Arial"/>
              </a:rPr>
              <a:t>Trotz des charakteristischen verengten Winkels ist dies nicht der Fall – es handelt sich um ein Offenwinkelglaukom (</a:t>
            </a:r>
            <a:r>
              <a:rPr b="1" lang="en-US" sz="1200">
                <a:solidFill>
                  <a:srgbClr val="0000FF"/>
                </a:solidFill>
              </a:rPr>
              <a:t>OWG</a:t>
            </a:r>
            <a:r>
              <a:rPr lang="en-US" sz="1200">
                <a:solidFill>
                  <a:srgbClr val="7F7F7F"/>
                </a:solidFill>
                <a:latin typeface="Arial"/>
                <a:ea typeface="Arial"/>
                <a:cs typeface="Arial"/>
                <a:sym typeface="Arial"/>
              </a:rPr>
              <a:t>)</a:t>
            </a:r>
            <a:endParaRPr/>
          </a:p>
        </p:txBody>
      </p:sp>
      <p:sp>
        <p:nvSpPr>
          <p:cNvPr id="398" name="Google Shape;398;p23"/>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A</a:t>
            </a:r>
            <a:endParaRPr/>
          </a:p>
        </p:txBody>
      </p:sp>
      <p:sp>
        <p:nvSpPr>
          <p:cNvPr id="399" name="Google Shape;399;p23"/>
          <p:cNvSpPr txBox="1"/>
          <p:nvPr/>
        </p:nvSpPr>
        <p:spPr>
          <a:xfrm>
            <a:off x="1918252" y="4046222"/>
            <a:ext cx="5430000" cy="13494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Clr>
                <a:srgbClr val="BFBFBF"/>
              </a:buClr>
              <a:buSzPts val="1200"/>
              <a:buFont typeface="Noto Sans Symbols"/>
              <a:buNone/>
            </a:pPr>
            <a:r>
              <a:rPr i="1" lang="en-US" sz="1200">
                <a:solidFill>
                  <a:srgbClr val="BFBFBF"/>
                </a:solidFill>
                <a:latin typeface="Arial"/>
                <a:ea typeface="Arial"/>
                <a:cs typeface="Arial"/>
                <a:sym typeface="Arial"/>
              </a:rPr>
              <a:t>Bedeutet dies also, dass </a:t>
            </a:r>
            <a:r>
              <a:rPr i="1" lang="en-US" sz="1200">
                <a:solidFill>
                  <a:srgbClr val="BFBFBF"/>
                </a:solidFill>
              </a:rPr>
              <a:t>PEX</a:t>
            </a:r>
            <a:r>
              <a:rPr i="1" lang="en-US" sz="1200">
                <a:solidFill>
                  <a:srgbClr val="BFBFBF"/>
                </a:solidFill>
                <a:latin typeface="Arial"/>
                <a:ea typeface="Arial"/>
                <a:cs typeface="Arial"/>
                <a:sym typeface="Arial"/>
              </a:rPr>
              <a:t> eine Form des </a:t>
            </a:r>
            <a:r>
              <a:rPr i="1" lang="en-US" sz="1200">
                <a:solidFill>
                  <a:srgbClr val="BFBFBF"/>
                </a:solidFill>
              </a:rPr>
              <a:t>POWG</a:t>
            </a:r>
            <a:r>
              <a:rPr i="1" lang="en-US" sz="1200">
                <a:solidFill>
                  <a:srgbClr val="BFBFBF"/>
                </a:solidFill>
                <a:latin typeface="Arial"/>
                <a:ea typeface="Arial"/>
                <a:cs typeface="Arial"/>
                <a:sym typeface="Arial"/>
              </a:rPr>
              <a:t> ist?</a:t>
            </a:r>
            <a:endParaRPr/>
          </a:p>
          <a:p>
            <a:pPr indent="0" lvl="0" marL="0" marR="0" rtl="0" algn="l">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Es gibt keine „Form des </a:t>
            </a:r>
            <a:r>
              <a:rPr lang="en-US" sz="1200">
                <a:solidFill>
                  <a:srgbClr val="BFBFBF"/>
                </a:solidFill>
              </a:rPr>
              <a:t>POWG</a:t>
            </a:r>
            <a:r>
              <a:rPr lang="en-US" sz="1200">
                <a:solidFill>
                  <a:srgbClr val="BFBFBF"/>
                </a:solidFill>
                <a:latin typeface="Arial"/>
                <a:ea typeface="Arial"/>
                <a:cs typeface="Arial"/>
                <a:sym typeface="Arial"/>
              </a:rPr>
              <a:t>“. Ein Glaukom ist genau dann ein </a:t>
            </a:r>
            <a:r>
              <a:rPr lang="en-US" sz="1200">
                <a:solidFill>
                  <a:srgbClr val="BFBFBF"/>
                </a:solidFill>
              </a:rPr>
              <a:t>POWG</a:t>
            </a:r>
            <a:r>
              <a:rPr lang="en-US" sz="1200">
                <a:solidFill>
                  <a:srgbClr val="BFBFBF"/>
                </a:solidFill>
                <a:latin typeface="Arial"/>
                <a:ea typeface="Arial"/>
                <a:cs typeface="Arial"/>
                <a:sym typeface="Arial"/>
              </a:rPr>
              <a:t>, wenn 1) der Winkel offen ist (logisch) und 2) keine Begleiterkrankung vorliegt. Kurz gesagt: </a:t>
            </a:r>
            <a:r>
              <a:rPr lang="en-US" sz="1200">
                <a:solidFill>
                  <a:srgbClr val="BFBFBF"/>
                </a:solidFill>
              </a:rPr>
              <a:t>POWG</a:t>
            </a:r>
            <a:r>
              <a:rPr lang="en-US" sz="1200">
                <a:solidFill>
                  <a:srgbClr val="BFBFBF"/>
                </a:solidFill>
                <a:latin typeface="Arial"/>
                <a:ea typeface="Arial"/>
                <a:cs typeface="Arial"/>
                <a:sym typeface="Arial"/>
              </a:rPr>
              <a:t> ist eine </a:t>
            </a:r>
            <a:r>
              <a:rPr b="1" lang="en-US" sz="1200">
                <a:solidFill>
                  <a:srgbClr val="BFBFBF"/>
                </a:solidFill>
                <a:latin typeface="Arial"/>
                <a:ea typeface="Arial"/>
                <a:cs typeface="Arial"/>
                <a:sym typeface="Arial"/>
              </a:rPr>
              <a:t>Ausschlussdiagnose</a:t>
            </a:r>
            <a:r>
              <a:rPr lang="en-US" sz="1200">
                <a:solidFill>
                  <a:srgbClr val="BFBFBF"/>
                </a:solidFill>
                <a:latin typeface="Arial"/>
                <a:ea typeface="Arial"/>
                <a:cs typeface="Arial"/>
                <a:sym typeface="Arial"/>
              </a:rPr>
              <a:t>.</a:t>
            </a:r>
            <a:endParaRPr/>
          </a:p>
          <a:p>
            <a:pPr indent="0" lvl="0" marL="0" marR="0" rtl="0" algn="l">
              <a:spcBef>
                <a:spcPts val="0"/>
              </a:spcBef>
              <a:spcAft>
                <a:spcPts val="0"/>
              </a:spcAft>
              <a:buClr>
                <a:schemeClr val="dk1"/>
              </a:buClr>
              <a:buSzPts val="1400"/>
              <a:buFont typeface="Noto Sans Symbols"/>
              <a:buNone/>
            </a:pPr>
            <a:r>
              <a:t/>
            </a:r>
            <a:endParaRPr i="1" sz="1400">
              <a:solidFill>
                <a:srgbClr val="BFBFBF"/>
              </a:solidFill>
              <a:latin typeface="Arial"/>
              <a:ea typeface="Arial"/>
              <a:cs typeface="Arial"/>
              <a:sym typeface="Arial"/>
            </a:endParaRPr>
          </a:p>
          <a:p>
            <a:pPr indent="0" lvl="0" marL="0" marR="0" rtl="0" algn="l">
              <a:spcBef>
                <a:spcPts val="0"/>
              </a:spcBef>
              <a:spcAft>
                <a:spcPts val="0"/>
              </a:spcAft>
              <a:buClr>
                <a:srgbClr val="BFBFBF"/>
              </a:buClr>
              <a:buSzPts val="1200"/>
              <a:buFont typeface="Noto Sans Symbols"/>
              <a:buNone/>
            </a:pPr>
            <a:r>
              <a:rPr i="1" lang="en-US" sz="1200">
                <a:solidFill>
                  <a:srgbClr val="BFBFBF"/>
                </a:solidFill>
                <a:latin typeface="Arial"/>
                <a:ea typeface="Arial"/>
                <a:cs typeface="Arial"/>
                <a:sym typeface="Arial"/>
              </a:rPr>
              <a:t>Wenn </a:t>
            </a:r>
            <a:r>
              <a:rPr i="1" lang="en-US" sz="1200">
                <a:solidFill>
                  <a:srgbClr val="BFBFBF"/>
                </a:solidFill>
              </a:rPr>
              <a:t>PEX</a:t>
            </a:r>
            <a:r>
              <a:rPr i="1" lang="en-US" sz="1200">
                <a:solidFill>
                  <a:srgbClr val="BFBFBF"/>
                </a:solidFill>
                <a:latin typeface="Arial"/>
                <a:ea typeface="Arial"/>
                <a:cs typeface="Arial"/>
                <a:sym typeface="Arial"/>
              </a:rPr>
              <a:t> kein </a:t>
            </a:r>
            <a:r>
              <a:rPr i="1" lang="en-US" sz="1200">
                <a:solidFill>
                  <a:srgbClr val="BFBFBF"/>
                </a:solidFill>
              </a:rPr>
              <a:t>POWG</a:t>
            </a:r>
            <a:r>
              <a:rPr i="1" lang="en-US" sz="1200">
                <a:solidFill>
                  <a:srgbClr val="BFBFBF"/>
                </a:solidFill>
                <a:latin typeface="Arial"/>
                <a:ea typeface="Arial"/>
                <a:cs typeface="Arial"/>
                <a:sym typeface="Arial"/>
              </a:rPr>
              <a:t> ist, was ist es dann?</a:t>
            </a:r>
            <a:endParaRPr/>
          </a:p>
          <a:p>
            <a:pPr indent="0" lvl="0" marL="0" marR="0" rtl="0" algn="l">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Es ist </a:t>
            </a:r>
            <a:r>
              <a:rPr lang="en-US" sz="1200">
                <a:solidFill>
                  <a:srgbClr val="0000FF"/>
                </a:solidFill>
                <a:latin typeface="Arial"/>
                <a:ea typeface="Arial"/>
                <a:cs typeface="Arial"/>
                <a:sym typeface="Arial"/>
              </a:rPr>
              <a:t>eine Form des </a:t>
            </a:r>
            <a:r>
              <a:rPr b="1" lang="en-US" sz="1200">
                <a:solidFill>
                  <a:srgbClr val="0000FF"/>
                </a:solidFill>
                <a:latin typeface="Arial"/>
                <a:ea typeface="Arial"/>
                <a:cs typeface="Arial"/>
                <a:sym typeface="Arial"/>
              </a:rPr>
              <a:t>sekundären </a:t>
            </a:r>
            <a:r>
              <a:rPr lang="en-US" sz="1200">
                <a:solidFill>
                  <a:srgbClr val="0000FF"/>
                </a:solidFill>
              </a:rPr>
              <a:t>OWG</a:t>
            </a:r>
            <a:endParaRPr/>
          </a:p>
        </p:txBody>
      </p:sp>
      <p:sp>
        <p:nvSpPr>
          <p:cNvPr id="400" name="Google Shape;400;p23"/>
          <p:cNvSpPr txBox="1"/>
          <p:nvPr/>
        </p:nvSpPr>
        <p:spPr>
          <a:xfrm>
            <a:off x="4080670" y="4495800"/>
            <a:ext cx="4467000" cy="1564800"/>
          </a:xfrm>
          <a:prstGeom prst="rect">
            <a:avLst/>
          </a:prstGeom>
          <a:solidFill>
            <a:srgbClr val="99CCFF"/>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i="1" lang="en-US" sz="1200">
                <a:solidFill>
                  <a:schemeClr val="dk1"/>
                </a:solidFill>
                <a:latin typeface="Arial"/>
                <a:ea typeface="Arial"/>
                <a:cs typeface="Arial"/>
                <a:sym typeface="Arial"/>
              </a:rPr>
              <a:t>„Eine Form des sekundären </a:t>
            </a:r>
            <a:r>
              <a:rPr i="1" lang="en-US" sz="1200">
                <a:solidFill>
                  <a:schemeClr val="dk1"/>
                </a:solidFill>
              </a:rPr>
              <a:t>OWG</a:t>
            </a:r>
            <a:r>
              <a:rPr i="1" lang="en-US" sz="1200">
                <a:solidFill>
                  <a:schemeClr val="dk1"/>
                </a:solidFill>
                <a:latin typeface="Arial"/>
                <a:ea typeface="Arial"/>
                <a:cs typeface="Arial"/>
                <a:sym typeface="Arial"/>
              </a:rPr>
              <a:t>“ impliziert, dass es andere Formen gibt – ist das der Fall?</a:t>
            </a:r>
            <a:endParaRPr/>
          </a:p>
          <a:p>
            <a:pPr indent="0" lvl="0" marL="0" marR="0" rtl="0" algn="l">
              <a:spcBef>
                <a:spcPts val="0"/>
              </a:spcBef>
              <a:spcAft>
                <a:spcPts val="0"/>
              </a:spcAft>
              <a:buNone/>
            </a:pPr>
            <a:r>
              <a:rPr lang="en-US" sz="1200">
                <a:solidFill>
                  <a:schemeClr val="dk1"/>
                </a:solidFill>
                <a:latin typeface="Arial"/>
                <a:ea typeface="Arial"/>
                <a:cs typeface="Arial"/>
                <a:sym typeface="Arial"/>
              </a:rPr>
              <a:t>Das ist tatsächlich der Fall (die Folienreihe </a:t>
            </a:r>
            <a:r>
              <a:rPr i="1" lang="en-US" sz="1200">
                <a:solidFill>
                  <a:schemeClr val="dk1"/>
                </a:solidFill>
                <a:latin typeface="Arial"/>
                <a:ea typeface="Arial"/>
                <a:cs typeface="Arial"/>
                <a:sym typeface="Arial"/>
              </a:rPr>
              <a:t>G13 </a:t>
            </a:r>
            <a:r>
              <a:rPr lang="en-US" sz="1200">
                <a:solidFill>
                  <a:schemeClr val="dk1"/>
                </a:solidFill>
                <a:latin typeface="Arial"/>
                <a:ea typeface="Arial"/>
                <a:cs typeface="Arial"/>
                <a:sym typeface="Arial"/>
              </a:rPr>
              <a:t>befasst sich mit den sekundären </a:t>
            </a:r>
            <a:r>
              <a:rPr lang="en-US" sz="1200">
                <a:solidFill>
                  <a:schemeClr val="dk1"/>
                </a:solidFill>
              </a:rPr>
              <a:t>OWG</a:t>
            </a:r>
            <a:r>
              <a:rPr lang="en-US" sz="1200">
                <a:solidFill>
                  <a:schemeClr val="dk1"/>
                </a:solidFill>
                <a:latin typeface="Arial"/>
                <a:ea typeface="Arial"/>
                <a:cs typeface="Arial"/>
                <a:sym typeface="Arial"/>
              </a:rPr>
              <a:t>s).</a:t>
            </a:r>
            <a:endParaRPr/>
          </a:p>
          <a:p>
            <a:pPr indent="0" lvl="0" marL="0" marR="0" rtl="0" algn="l">
              <a:spcBef>
                <a:spcPts val="0"/>
              </a:spcBef>
              <a:spcAft>
                <a:spcPts val="0"/>
              </a:spcAft>
              <a:buNone/>
            </a:pPr>
            <a:r>
              <a:t/>
            </a:r>
            <a:endParaRPr sz="1400">
              <a:solidFill>
                <a:schemeClr val="dk1"/>
              </a:solidFill>
              <a:latin typeface="Arial"/>
              <a:ea typeface="Arial"/>
              <a:cs typeface="Arial"/>
              <a:sym typeface="Arial"/>
            </a:endParaRPr>
          </a:p>
          <a:p>
            <a:pPr indent="0" lvl="0" marL="0" marR="0" rtl="0" algn="l">
              <a:spcBef>
                <a:spcPts val="0"/>
              </a:spcBef>
              <a:spcAft>
                <a:spcPts val="0"/>
              </a:spcAft>
              <a:buNone/>
            </a:pPr>
            <a:r>
              <a:t/>
            </a:r>
            <a:endParaRPr i="1" sz="1400">
              <a:solidFill>
                <a:schemeClr val="dk1"/>
              </a:solidFill>
              <a:latin typeface="Arial"/>
              <a:ea typeface="Arial"/>
              <a:cs typeface="Arial"/>
              <a:sym typeface="Arial"/>
            </a:endParaRPr>
          </a:p>
          <a:p>
            <a:pPr indent="0" lvl="0" marL="0" marR="0" rtl="0" algn="l">
              <a:spcBef>
                <a:spcPts val="0"/>
              </a:spcBef>
              <a:spcAft>
                <a:spcPts val="0"/>
              </a:spcAft>
              <a:buNone/>
            </a:pPr>
            <a:r>
              <a:rPr i="1" lang="en-US" sz="1200">
                <a:solidFill>
                  <a:schemeClr val="dk1"/>
                </a:solidFill>
                <a:latin typeface="Arial"/>
                <a:ea typeface="Arial"/>
                <a:cs typeface="Arial"/>
                <a:sym typeface="Arial"/>
              </a:rPr>
              <a:t>Ist </a:t>
            </a:r>
            <a:r>
              <a:rPr i="1" lang="en-US" sz="1200">
                <a:solidFill>
                  <a:schemeClr val="dk1"/>
                </a:solidFill>
              </a:rPr>
              <a:t>PDG </a:t>
            </a:r>
            <a:r>
              <a:rPr i="1" lang="en-US" sz="1200">
                <a:solidFill>
                  <a:schemeClr val="dk1"/>
                </a:solidFill>
                <a:latin typeface="Arial"/>
                <a:ea typeface="Arial"/>
                <a:cs typeface="Arial"/>
                <a:sym typeface="Arial"/>
              </a:rPr>
              <a:t>eine der anderen Formen?</a:t>
            </a:r>
            <a:endParaRPr/>
          </a:p>
          <a:p>
            <a:pPr indent="0" lvl="0" marL="0" marR="0" rtl="0" algn="l">
              <a:spcBef>
                <a:spcPts val="0"/>
              </a:spcBef>
              <a:spcAft>
                <a:spcPts val="0"/>
              </a:spcAft>
              <a:buNone/>
            </a:pPr>
            <a:r>
              <a:rPr lang="en-US" sz="1200">
                <a:solidFill>
                  <a:schemeClr val="dk1"/>
                </a:solidFill>
                <a:latin typeface="Arial"/>
                <a:ea typeface="Arial"/>
                <a:cs typeface="Arial"/>
                <a:sym typeface="Arial"/>
              </a:rPr>
              <a:t>Das ist es in der Tat.</a:t>
            </a:r>
            <a:endParaRPr/>
          </a:p>
        </p:txBody>
      </p:sp>
      <p:sp>
        <p:nvSpPr>
          <p:cNvPr id="401" name="Google Shape;401;p23"/>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 </a:t>
            </a:r>
            <a:r>
              <a:rPr b="1" lang="en-US" sz="1200">
                <a:solidFill>
                  <a:schemeClr val="dk1"/>
                </a:solidFill>
                <a:latin typeface="Arial"/>
                <a:ea typeface="Arial"/>
                <a:cs typeface="Arial"/>
                <a:sym typeface="Arial"/>
              </a:rPr>
              <a:t>FITB</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6" name="Shape 406"/>
        <p:cNvGrpSpPr/>
        <p:nvPr/>
      </p:nvGrpSpPr>
      <p:grpSpPr>
        <a:xfrm>
          <a:off x="0" y="0"/>
          <a:ext cx="0" cy="0"/>
          <a:chOff x="0" y="0"/>
          <a:chExt cx="0" cy="0"/>
        </a:xfrm>
      </p:grpSpPr>
      <p:graphicFrame>
        <p:nvGraphicFramePr>
          <p:cNvPr id="407" name="Google Shape;407;p24"/>
          <p:cNvGraphicFramePr/>
          <p:nvPr/>
        </p:nvGraphicFramePr>
        <p:xfrm>
          <a:off x="457200" y="1676400"/>
          <a:ext cx="3000000" cy="3000000"/>
        </p:xfrm>
        <a:graphic>
          <a:graphicData uri="http://schemas.openxmlformats.org/drawingml/2006/table">
            <a:tbl>
              <a:tblPr>
                <a:noFill/>
                <a:tableStyleId>{02B07537-624C-4EAD-A9AA-E5A35CE8A65F}</a:tableStyleId>
              </a:tblPr>
              <a:tblGrid>
                <a:gridCol w="2743200"/>
                <a:gridCol w="2743200"/>
                <a:gridCol w="2743200"/>
              </a:tblGrid>
              <a:tr h="406400">
                <a:tc>
                  <a:txBody>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BFBFBF"/>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1"/>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i="1" lang="en-US" sz="1200">
                          <a:solidFill>
                            <a:schemeClr val="dk1"/>
                          </a:solidFill>
                        </a:rPr>
                        <a:t>PEX</a:t>
                      </a:r>
                      <a:r>
                        <a:rPr b="1" i="1" lang="en-US" sz="1200" u="none" cap="none" strike="noStrike">
                          <a:solidFill>
                            <a:schemeClr val="dk1"/>
                          </a:solidFill>
                          <a:latin typeface="Arial"/>
                          <a:ea typeface="Arial"/>
                          <a:cs typeface="Arial"/>
                          <a:sym typeface="Arial"/>
                        </a:rPr>
                        <a:t>?</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i="1" lang="en-US" sz="1200" u="none" cap="none" strike="noStrike">
                          <a:solidFill>
                            <a:schemeClr val="dk1"/>
                          </a:solidFill>
                          <a:latin typeface="Arial"/>
                          <a:ea typeface="Arial"/>
                          <a:cs typeface="Arial"/>
                          <a:sym typeface="Arial"/>
                        </a:rPr>
                        <a:t>PDS/PG?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Alter</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 &lt; 50 J, meist  &gt; 70 J</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20er – 40er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Geschlechtspräferenz</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F &gt; 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M &gt; F</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i="1" lang="en-US" sz="1200">
                          <a:solidFill>
                            <a:schemeClr val="dk1"/>
                          </a:solidFill>
                        </a:rPr>
                        <a:t>Kammerwinkelstatus</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Enger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Weit geöffnet</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762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r>
            </a:tbl>
          </a:graphicData>
        </a:graphic>
      </p:graphicFrame>
      <p:sp>
        <p:nvSpPr>
          <p:cNvPr id="408" name="Google Shape;408;p24"/>
          <p:cNvSpPr txBox="1"/>
          <p:nvPr>
            <p:ph idx="12" type="sldNum"/>
          </p:nvPr>
        </p:nvSpPr>
        <p:spPr>
          <a:xfrm>
            <a:off x="7010400" y="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409" name="Google Shape;409;p24"/>
          <p:cNvSpPr txBox="1"/>
          <p:nvPr/>
        </p:nvSpPr>
        <p:spPr>
          <a:xfrm>
            <a:off x="457200" y="3124200"/>
            <a:ext cx="5791200" cy="1349400"/>
          </a:xfrm>
          <a:prstGeom prst="rect">
            <a:avLst/>
          </a:prstGeom>
          <a:solidFill>
            <a:srgbClr val="C8C860"/>
          </a:solidFill>
          <a:ln>
            <a:noFill/>
          </a:ln>
        </p:spPr>
        <p:txBody>
          <a:bodyPr anchorCtr="0" anchor="t" bIns="12700" lIns="25400" spcFirstLastPara="1" rIns="25400" wrap="square" tIns="12700">
            <a:spAutoFit/>
          </a:bodyPr>
          <a:lstStyle/>
          <a:p>
            <a:pPr indent="0" lvl="0" marL="0" marR="0" rtl="0" algn="l">
              <a:spcBef>
                <a:spcPts val="0"/>
              </a:spcBef>
              <a:spcAft>
                <a:spcPts val="0"/>
              </a:spcAft>
              <a:buClr>
                <a:srgbClr val="7F7F7F"/>
              </a:buClr>
              <a:buSzPts val="1200"/>
              <a:buFont typeface="Noto Sans Symbols"/>
              <a:buNone/>
            </a:pPr>
            <a:r>
              <a:rPr i="1" lang="en-US" sz="1200">
                <a:solidFill>
                  <a:srgbClr val="7F7F7F"/>
                </a:solidFill>
                <a:latin typeface="Arial"/>
                <a:ea typeface="Arial"/>
                <a:cs typeface="Arial"/>
                <a:sym typeface="Arial"/>
              </a:rPr>
              <a:t>Warum ist der Winkel bei </a:t>
            </a:r>
            <a:r>
              <a:rPr i="1" lang="en-US" sz="1200">
                <a:solidFill>
                  <a:srgbClr val="7F7F7F"/>
                </a:solidFill>
              </a:rPr>
              <a:t>PEX</a:t>
            </a:r>
            <a:r>
              <a:rPr i="1" lang="en-US" sz="1200">
                <a:solidFill>
                  <a:srgbClr val="7F7F7F"/>
                </a:solidFill>
                <a:latin typeface="Arial"/>
                <a:ea typeface="Arial"/>
                <a:cs typeface="Arial"/>
                <a:sym typeface="Arial"/>
              </a:rPr>
              <a:t> verengt?</a:t>
            </a:r>
            <a:endParaRPr/>
          </a:p>
          <a:p>
            <a:pPr indent="0" lvl="0" marL="0" marR="0" rtl="0" algn="l">
              <a:spcBef>
                <a:spcPts val="0"/>
              </a:spcBef>
              <a:spcAft>
                <a:spcPts val="0"/>
              </a:spcAft>
              <a:buClr>
                <a:srgbClr val="7F7F7F"/>
              </a:buClr>
              <a:buSzPts val="1200"/>
              <a:buFont typeface="Noto Sans Symbols"/>
              <a:buNone/>
            </a:pPr>
            <a:r>
              <a:rPr lang="en-US" sz="1200">
                <a:solidFill>
                  <a:srgbClr val="7F7F7F"/>
                </a:solidFill>
              </a:rPr>
              <a:t>Durch die geschwächten Zonulafasern kann sich das Linsen-Iris-Diaphragma nach vorne verlagern.</a:t>
            </a:r>
            <a:endParaRPr/>
          </a:p>
          <a:p>
            <a:pPr indent="0" lvl="0" marL="0" marR="0" rtl="0" algn="l">
              <a:spcBef>
                <a:spcPts val="0"/>
              </a:spcBef>
              <a:spcAft>
                <a:spcPts val="0"/>
              </a:spcAft>
              <a:buClr>
                <a:schemeClr val="dk1"/>
              </a:buClr>
              <a:buSzPts val="1400"/>
              <a:buFont typeface="Noto Sans Symbols"/>
              <a:buNone/>
            </a:pPr>
            <a:r>
              <a:t/>
            </a:r>
            <a:endParaRPr i="1" sz="1400">
              <a:solidFill>
                <a:srgbClr val="7F7F7F"/>
              </a:solidFill>
              <a:latin typeface="Arial"/>
              <a:ea typeface="Arial"/>
              <a:cs typeface="Arial"/>
              <a:sym typeface="Arial"/>
            </a:endParaRPr>
          </a:p>
          <a:p>
            <a:pPr indent="0" lvl="0" marL="0" marR="0" rtl="0" algn="l">
              <a:spcBef>
                <a:spcPts val="0"/>
              </a:spcBef>
              <a:spcAft>
                <a:spcPts val="0"/>
              </a:spcAft>
              <a:buClr>
                <a:srgbClr val="7F7F7F"/>
              </a:buClr>
              <a:buSzPts val="1200"/>
              <a:buFont typeface="Noto Sans Symbols"/>
              <a:buNone/>
            </a:pPr>
            <a:r>
              <a:rPr i="1" lang="en-US" sz="1200">
                <a:solidFill>
                  <a:srgbClr val="7F7F7F"/>
                </a:solidFill>
                <a:latin typeface="Arial"/>
                <a:ea typeface="Arial"/>
                <a:cs typeface="Arial"/>
                <a:sym typeface="Arial"/>
              </a:rPr>
              <a:t>Bedeutet dies, dass es sich um eine </a:t>
            </a:r>
            <a:r>
              <a:rPr i="1" lang="en-US" sz="1200">
                <a:solidFill>
                  <a:srgbClr val="7F7F7F"/>
                </a:solidFill>
              </a:rPr>
              <a:t>PEX</a:t>
            </a:r>
            <a:r>
              <a:rPr i="1" lang="en-US" sz="1200">
                <a:solidFill>
                  <a:srgbClr val="7F7F7F"/>
                </a:solidFill>
                <a:latin typeface="Arial"/>
                <a:ea typeface="Arial"/>
                <a:cs typeface="Arial"/>
                <a:sym typeface="Arial"/>
              </a:rPr>
              <a:t>-Form des Glaukoms handelt?</a:t>
            </a:r>
            <a:endParaRPr/>
          </a:p>
          <a:p>
            <a:pPr indent="0" lvl="0" marL="0" marR="0" rtl="0" algn="l">
              <a:spcBef>
                <a:spcPts val="0"/>
              </a:spcBef>
              <a:spcAft>
                <a:spcPts val="0"/>
              </a:spcAft>
              <a:buClr>
                <a:srgbClr val="7F7F7F"/>
              </a:buClr>
              <a:buSzPts val="1200"/>
              <a:buFont typeface="Noto Sans Symbols"/>
              <a:buNone/>
            </a:pPr>
            <a:r>
              <a:rPr lang="en-US" sz="1200">
                <a:solidFill>
                  <a:srgbClr val="7F7F7F"/>
                </a:solidFill>
                <a:latin typeface="Arial"/>
                <a:ea typeface="Arial"/>
                <a:cs typeface="Arial"/>
                <a:sym typeface="Arial"/>
              </a:rPr>
              <a:t>Trotz des charakteristischen verengten Winkels ist dies nicht der Fall – es handelt sich um ein Offenwinkelglaukom (</a:t>
            </a:r>
            <a:r>
              <a:rPr b="1" lang="en-US" sz="1200">
                <a:solidFill>
                  <a:srgbClr val="0000FF"/>
                </a:solidFill>
              </a:rPr>
              <a:t>OWG</a:t>
            </a:r>
            <a:r>
              <a:rPr lang="en-US" sz="1200">
                <a:solidFill>
                  <a:srgbClr val="7F7F7F"/>
                </a:solidFill>
                <a:latin typeface="Arial"/>
                <a:ea typeface="Arial"/>
                <a:cs typeface="Arial"/>
                <a:sym typeface="Arial"/>
              </a:rPr>
              <a:t>)</a:t>
            </a:r>
            <a:endParaRPr/>
          </a:p>
        </p:txBody>
      </p:sp>
      <p:sp>
        <p:nvSpPr>
          <p:cNvPr id="410" name="Google Shape;410;p24"/>
          <p:cNvSpPr/>
          <p:nvPr/>
        </p:nvSpPr>
        <p:spPr>
          <a:xfrm>
            <a:off x="4038600" y="2667000"/>
            <a:ext cx="1066800" cy="533400"/>
          </a:xfrm>
          <a:prstGeom prst="ellipse">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11" name="Google Shape;411;p24"/>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F</a:t>
            </a:r>
            <a:endParaRPr/>
          </a:p>
        </p:txBody>
      </p:sp>
      <p:sp>
        <p:nvSpPr>
          <p:cNvPr id="412" name="Google Shape;412;p24"/>
          <p:cNvSpPr txBox="1"/>
          <p:nvPr/>
        </p:nvSpPr>
        <p:spPr>
          <a:xfrm>
            <a:off x="1918252" y="4046222"/>
            <a:ext cx="5430000" cy="13494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Clr>
                <a:srgbClr val="BFBFBF"/>
              </a:buClr>
              <a:buSzPts val="1200"/>
              <a:buFont typeface="Noto Sans Symbols"/>
              <a:buNone/>
            </a:pPr>
            <a:r>
              <a:rPr i="1" lang="en-US" sz="1200">
                <a:solidFill>
                  <a:srgbClr val="BFBFBF"/>
                </a:solidFill>
                <a:latin typeface="Arial"/>
                <a:ea typeface="Arial"/>
                <a:cs typeface="Arial"/>
                <a:sym typeface="Arial"/>
              </a:rPr>
              <a:t>Bedeutet dies also, dass </a:t>
            </a:r>
            <a:r>
              <a:rPr i="1" lang="en-US" sz="1200">
                <a:solidFill>
                  <a:srgbClr val="BFBFBF"/>
                </a:solidFill>
              </a:rPr>
              <a:t>PEX</a:t>
            </a:r>
            <a:r>
              <a:rPr i="1" lang="en-US" sz="1200">
                <a:solidFill>
                  <a:srgbClr val="BFBFBF"/>
                </a:solidFill>
                <a:latin typeface="Arial"/>
                <a:ea typeface="Arial"/>
                <a:cs typeface="Arial"/>
                <a:sym typeface="Arial"/>
              </a:rPr>
              <a:t> eine Form des </a:t>
            </a:r>
            <a:r>
              <a:rPr i="1" lang="en-US" sz="1200">
                <a:solidFill>
                  <a:srgbClr val="BFBFBF"/>
                </a:solidFill>
              </a:rPr>
              <a:t>POWG</a:t>
            </a:r>
            <a:r>
              <a:rPr i="1" lang="en-US" sz="1200">
                <a:solidFill>
                  <a:srgbClr val="BFBFBF"/>
                </a:solidFill>
                <a:latin typeface="Arial"/>
                <a:ea typeface="Arial"/>
                <a:cs typeface="Arial"/>
                <a:sym typeface="Arial"/>
              </a:rPr>
              <a:t> ist?</a:t>
            </a:r>
            <a:endParaRPr/>
          </a:p>
          <a:p>
            <a:pPr indent="0" lvl="0" marL="0" marR="0" rtl="0" algn="l">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Es gibt keine „Form des </a:t>
            </a:r>
            <a:r>
              <a:rPr lang="en-US" sz="1200">
                <a:solidFill>
                  <a:srgbClr val="BFBFBF"/>
                </a:solidFill>
              </a:rPr>
              <a:t>POWG</a:t>
            </a:r>
            <a:r>
              <a:rPr lang="en-US" sz="1200">
                <a:solidFill>
                  <a:srgbClr val="BFBFBF"/>
                </a:solidFill>
                <a:latin typeface="Arial"/>
                <a:ea typeface="Arial"/>
                <a:cs typeface="Arial"/>
                <a:sym typeface="Arial"/>
              </a:rPr>
              <a:t>“. Ein Glaukom ist genau dann ein </a:t>
            </a:r>
            <a:r>
              <a:rPr lang="en-US" sz="1200">
                <a:solidFill>
                  <a:srgbClr val="BFBFBF"/>
                </a:solidFill>
              </a:rPr>
              <a:t>POWG</a:t>
            </a:r>
            <a:r>
              <a:rPr lang="en-US" sz="1200">
                <a:solidFill>
                  <a:srgbClr val="BFBFBF"/>
                </a:solidFill>
                <a:latin typeface="Arial"/>
                <a:ea typeface="Arial"/>
                <a:cs typeface="Arial"/>
                <a:sym typeface="Arial"/>
              </a:rPr>
              <a:t>, wenn 1) der Winkel offen ist (logisch) und 2) keine Begleiterkrankung vorliegt. Kurz gesagt: </a:t>
            </a:r>
            <a:r>
              <a:rPr lang="en-US" sz="1200">
                <a:solidFill>
                  <a:srgbClr val="BFBFBF"/>
                </a:solidFill>
              </a:rPr>
              <a:t>POWG</a:t>
            </a:r>
            <a:r>
              <a:rPr lang="en-US" sz="1200">
                <a:solidFill>
                  <a:srgbClr val="BFBFBF"/>
                </a:solidFill>
                <a:latin typeface="Arial"/>
                <a:ea typeface="Arial"/>
                <a:cs typeface="Arial"/>
                <a:sym typeface="Arial"/>
              </a:rPr>
              <a:t> ist eine </a:t>
            </a:r>
            <a:r>
              <a:rPr b="1" lang="en-US" sz="1200">
                <a:solidFill>
                  <a:srgbClr val="BFBFBF"/>
                </a:solidFill>
                <a:latin typeface="Arial"/>
                <a:ea typeface="Arial"/>
                <a:cs typeface="Arial"/>
                <a:sym typeface="Arial"/>
              </a:rPr>
              <a:t>Ausschlussdiagnose</a:t>
            </a:r>
            <a:r>
              <a:rPr lang="en-US" sz="1200">
                <a:solidFill>
                  <a:srgbClr val="BFBFBF"/>
                </a:solidFill>
                <a:latin typeface="Arial"/>
                <a:ea typeface="Arial"/>
                <a:cs typeface="Arial"/>
                <a:sym typeface="Arial"/>
              </a:rPr>
              <a:t>.</a:t>
            </a:r>
            <a:endParaRPr/>
          </a:p>
          <a:p>
            <a:pPr indent="0" lvl="0" marL="0" marR="0" rtl="0" algn="l">
              <a:spcBef>
                <a:spcPts val="0"/>
              </a:spcBef>
              <a:spcAft>
                <a:spcPts val="0"/>
              </a:spcAft>
              <a:buClr>
                <a:schemeClr val="dk1"/>
              </a:buClr>
              <a:buSzPts val="1400"/>
              <a:buFont typeface="Noto Sans Symbols"/>
              <a:buNone/>
            </a:pPr>
            <a:r>
              <a:t/>
            </a:r>
            <a:endParaRPr i="1" sz="1400">
              <a:solidFill>
                <a:srgbClr val="BFBFBF"/>
              </a:solidFill>
              <a:latin typeface="Arial"/>
              <a:ea typeface="Arial"/>
              <a:cs typeface="Arial"/>
              <a:sym typeface="Arial"/>
            </a:endParaRPr>
          </a:p>
          <a:p>
            <a:pPr indent="0" lvl="0" marL="0" marR="0" rtl="0" algn="l">
              <a:spcBef>
                <a:spcPts val="0"/>
              </a:spcBef>
              <a:spcAft>
                <a:spcPts val="0"/>
              </a:spcAft>
              <a:buClr>
                <a:srgbClr val="BFBFBF"/>
              </a:buClr>
              <a:buSzPts val="1200"/>
              <a:buFont typeface="Noto Sans Symbols"/>
              <a:buNone/>
            </a:pPr>
            <a:r>
              <a:rPr i="1" lang="en-US" sz="1200">
                <a:solidFill>
                  <a:srgbClr val="BFBFBF"/>
                </a:solidFill>
                <a:latin typeface="Arial"/>
                <a:ea typeface="Arial"/>
                <a:cs typeface="Arial"/>
                <a:sym typeface="Arial"/>
              </a:rPr>
              <a:t>Wenn </a:t>
            </a:r>
            <a:r>
              <a:rPr i="1" lang="en-US" sz="1200">
                <a:solidFill>
                  <a:srgbClr val="BFBFBF"/>
                </a:solidFill>
              </a:rPr>
              <a:t>PEX</a:t>
            </a:r>
            <a:r>
              <a:rPr i="1" lang="en-US" sz="1200">
                <a:solidFill>
                  <a:srgbClr val="BFBFBF"/>
                </a:solidFill>
                <a:latin typeface="Arial"/>
                <a:ea typeface="Arial"/>
                <a:cs typeface="Arial"/>
                <a:sym typeface="Arial"/>
              </a:rPr>
              <a:t> kein </a:t>
            </a:r>
            <a:r>
              <a:rPr i="1" lang="en-US" sz="1200">
                <a:solidFill>
                  <a:srgbClr val="BFBFBF"/>
                </a:solidFill>
              </a:rPr>
              <a:t>POWG</a:t>
            </a:r>
            <a:r>
              <a:rPr i="1" lang="en-US" sz="1200">
                <a:solidFill>
                  <a:srgbClr val="BFBFBF"/>
                </a:solidFill>
                <a:latin typeface="Arial"/>
                <a:ea typeface="Arial"/>
                <a:cs typeface="Arial"/>
                <a:sym typeface="Arial"/>
              </a:rPr>
              <a:t> ist, was ist es dann?</a:t>
            </a:r>
            <a:endParaRPr/>
          </a:p>
          <a:p>
            <a:pPr indent="0" lvl="0" marL="0" marR="0" rtl="0" algn="l">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Es ist </a:t>
            </a:r>
            <a:r>
              <a:rPr lang="en-US" sz="1200">
                <a:solidFill>
                  <a:srgbClr val="0000FF"/>
                </a:solidFill>
                <a:latin typeface="Arial"/>
                <a:ea typeface="Arial"/>
                <a:cs typeface="Arial"/>
                <a:sym typeface="Arial"/>
              </a:rPr>
              <a:t>eine Form des </a:t>
            </a:r>
            <a:r>
              <a:rPr b="1" lang="en-US" sz="1200">
                <a:solidFill>
                  <a:srgbClr val="0000FF"/>
                </a:solidFill>
                <a:latin typeface="Arial"/>
                <a:ea typeface="Arial"/>
                <a:cs typeface="Arial"/>
                <a:sym typeface="Arial"/>
              </a:rPr>
              <a:t>sekundären </a:t>
            </a:r>
            <a:r>
              <a:rPr lang="en-US" sz="1200">
                <a:solidFill>
                  <a:srgbClr val="0000FF"/>
                </a:solidFill>
              </a:rPr>
              <a:t>OWG</a:t>
            </a:r>
            <a:endParaRPr/>
          </a:p>
        </p:txBody>
      </p:sp>
      <p:sp>
        <p:nvSpPr>
          <p:cNvPr id="413" name="Google Shape;413;p24"/>
          <p:cNvSpPr txBox="1"/>
          <p:nvPr/>
        </p:nvSpPr>
        <p:spPr>
          <a:xfrm>
            <a:off x="4080670" y="4495800"/>
            <a:ext cx="4467000" cy="1564800"/>
          </a:xfrm>
          <a:prstGeom prst="rect">
            <a:avLst/>
          </a:prstGeom>
          <a:solidFill>
            <a:srgbClr val="99CCFF"/>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i="1" lang="en-US" sz="1200">
                <a:solidFill>
                  <a:srgbClr val="A5A5A5"/>
                </a:solidFill>
                <a:latin typeface="Arial"/>
                <a:ea typeface="Arial"/>
                <a:cs typeface="Arial"/>
                <a:sym typeface="Arial"/>
              </a:rPr>
              <a:t>„Eine Form des sekundären </a:t>
            </a:r>
            <a:r>
              <a:rPr i="1" lang="en-US" sz="1200">
                <a:solidFill>
                  <a:srgbClr val="A5A5A5"/>
                </a:solidFill>
              </a:rPr>
              <a:t>OWG</a:t>
            </a:r>
            <a:r>
              <a:rPr i="1" lang="en-US" sz="1200">
                <a:solidFill>
                  <a:srgbClr val="A5A5A5"/>
                </a:solidFill>
                <a:latin typeface="Arial"/>
                <a:ea typeface="Arial"/>
                <a:cs typeface="Arial"/>
                <a:sym typeface="Arial"/>
              </a:rPr>
              <a:t>“ impliziert, dass es andere Formen gibt – ist das der Fall?</a:t>
            </a:r>
            <a:endParaRPr/>
          </a:p>
          <a:p>
            <a:pPr indent="0" lvl="0" marL="0" marR="0" rtl="0" algn="l">
              <a:spcBef>
                <a:spcPts val="0"/>
              </a:spcBef>
              <a:spcAft>
                <a:spcPts val="0"/>
              </a:spcAft>
              <a:buNone/>
            </a:pPr>
            <a:r>
              <a:rPr lang="en-US" sz="1200">
                <a:solidFill>
                  <a:srgbClr val="A5A5A5"/>
                </a:solidFill>
                <a:latin typeface="Arial"/>
                <a:ea typeface="Arial"/>
                <a:cs typeface="Arial"/>
                <a:sym typeface="Arial"/>
              </a:rPr>
              <a:t>Das ist tatsächlich der Fall (die Folienreihe </a:t>
            </a:r>
            <a:r>
              <a:rPr i="1" lang="en-US" sz="1200">
                <a:solidFill>
                  <a:srgbClr val="A5A5A5"/>
                </a:solidFill>
                <a:latin typeface="Arial"/>
                <a:ea typeface="Arial"/>
                <a:cs typeface="Arial"/>
                <a:sym typeface="Arial"/>
              </a:rPr>
              <a:t>G13 </a:t>
            </a:r>
            <a:r>
              <a:rPr lang="en-US" sz="1200">
                <a:solidFill>
                  <a:srgbClr val="A5A5A5"/>
                </a:solidFill>
                <a:latin typeface="Arial"/>
                <a:ea typeface="Arial"/>
                <a:cs typeface="Arial"/>
                <a:sym typeface="Arial"/>
              </a:rPr>
              <a:t>befasst sich mit den sekundären </a:t>
            </a:r>
            <a:r>
              <a:rPr lang="en-US" sz="1200">
                <a:solidFill>
                  <a:srgbClr val="A5A5A5"/>
                </a:solidFill>
              </a:rPr>
              <a:t>OWG</a:t>
            </a:r>
            <a:r>
              <a:rPr lang="en-US" sz="1200">
                <a:solidFill>
                  <a:srgbClr val="A5A5A5"/>
                </a:solidFill>
                <a:latin typeface="Arial"/>
                <a:ea typeface="Arial"/>
                <a:cs typeface="Arial"/>
                <a:sym typeface="Arial"/>
              </a:rPr>
              <a:t>s).</a:t>
            </a:r>
            <a:endParaRPr/>
          </a:p>
          <a:p>
            <a:pPr indent="0" lvl="0" marL="0" marR="0" rtl="0" algn="l">
              <a:spcBef>
                <a:spcPts val="0"/>
              </a:spcBef>
              <a:spcAft>
                <a:spcPts val="0"/>
              </a:spcAft>
              <a:buNone/>
            </a:pPr>
            <a:r>
              <a:t/>
            </a:r>
            <a:endParaRPr sz="1400">
              <a:solidFill>
                <a:srgbClr val="A5A5A5"/>
              </a:solidFill>
              <a:latin typeface="Arial"/>
              <a:ea typeface="Arial"/>
              <a:cs typeface="Arial"/>
              <a:sym typeface="Arial"/>
            </a:endParaRPr>
          </a:p>
          <a:p>
            <a:pPr indent="0" lvl="0" marL="0" marR="0" rtl="0" algn="l">
              <a:spcBef>
                <a:spcPts val="0"/>
              </a:spcBef>
              <a:spcAft>
                <a:spcPts val="0"/>
              </a:spcAft>
              <a:buNone/>
            </a:pPr>
            <a:r>
              <a:t/>
            </a:r>
            <a:endParaRPr i="1" sz="1400">
              <a:solidFill>
                <a:srgbClr val="A5A5A5"/>
              </a:solidFill>
              <a:latin typeface="Arial"/>
              <a:ea typeface="Arial"/>
              <a:cs typeface="Arial"/>
              <a:sym typeface="Arial"/>
            </a:endParaRPr>
          </a:p>
          <a:p>
            <a:pPr indent="0" lvl="0" marL="0" marR="0" rtl="0" algn="l">
              <a:spcBef>
                <a:spcPts val="0"/>
              </a:spcBef>
              <a:spcAft>
                <a:spcPts val="0"/>
              </a:spcAft>
              <a:buNone/>
            </a:pPr>
            <a:r>
              <a:rPr i="1" lang="en-US" sz="1200">
                <a:solidFill>
                  <a:srgbClr val="A5A5A5"/>
                </a:solidFill>
                <a:latin typeface="Arial"/>
                <a:ea typeface="Arial"/>
                <a:cs typeface="Arial"/>
                <a:sym typeface="Arial"/>
              </a:rPr>
              <a:t>Ist </a:t>
            </a:r>
            <a:r>
              <a:rPr i="1" lang="en-US" sz="1200">
                <a:solidFill>
                  <a:srgbClr val="A5A5A5"/>
                </a:solidFill>
              </a:rPr>
              <a:t>PDG </a:t>
            </a:r>
            <a:r>
              <a:rPr i="1" lang="en-US" sz="1200">
                <a:solidFill>
                  <a:srgbClr val="A5A5A5"/>
                </a:solidFill>
                <a:latin typeface="Arial"/>
                <a:ea typeface="Arial"/>
                <a:cs typeface="Arial"/>
                <a:sym typeface="Arial"/>
              </a:rPr>
              <a:t>eine der anderen Formen?</a:t>
            </a:r>
            <a:endParaRPr/>
          </a:p>
          <a:p>
            <a:pPr indent="0" lvl="0" marL="0" marR="0" rtl="0" algn="l">
              <a:spcBef>
                <a:spcPts val="0"/>
              </a:spcBef>
              <a:spcAft>
                <a:spcPts val="0"/>
              </a:spcAft>
              <a:buNone/>
            </a:pPr>
            <a:r>
              <a:rPr lang="en-US" sz="1200">
                <a:solidFill>
                  <a:srgbClr val="A5A5A5"/>
                </a:solidFill>
                <a:latin typeface="Arial"/>
                <a:ea typeface="Arial"/>
                <a:cs typeface="Arial"/>
                <a:sym typeface="Arial"/>
              </a:rPr>
              <a:t>Das ist es in der Tat.</a:t>
            </a:r>
            <a:endParaRPr/>
          </a:p>
        </p:txBody>
      </p:sp>
      <p:sp>
        <p:nvSpPr>
          <p:cNvPr id="414" name="Google Shape;414;p24"/>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 </a:t>
            </a:r>
            <a:r>
              <a:rPr b="1" lang="en-US" sz="1200">
                <a:solidFill>
                  <a:schemeClr val="dk1"/>
                </a:solidFill>
                <a:latin typeface="Arial"/>
                <a:ea typeface="Arial"/>
                <a:cs typeface="Arial"/>
                <a:sym typeface="Arial"/>
              </a:rPr>
              <a:t>FITB</a:t>
            </a:r>
            <a:endParaRPr/>
          </a:p>
        </p:txBody>
      </p:sp>
      <p:sp>
        <p:nvSpPr>
          <p:cNvPr id="415" name="Google Shape;415;p24"/>
          <p:cNvSpPr txBox="1"/>
          <p:nvPr/>
        </p:nvSpPr>
        <p:spPr>
          <a:xfrm>
            <a:off x="3606247" y="2491979"/>
            <a:ext cx="4941300" cy="764400"/>
          </a:xfrm>
          <a:prstGeom prst="rect">
            <a:avLst/>
          </a:prstGeom>
          <a:solidFill>
            <a:srgbClr val="00B0F0"/>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i="1" lang="en-US" sz="1200">
                <a:solidFill>
                  <a:schemeClr val="lt1"/>
                </a:solidFill>
                <a:latin typeface="Arial"/>
                <a:ea typeface="Arial"/>
                <a:cs typeface="Arial"/>
                <a:sym typeface="Arial"/>
              </a:rPr>
              <a:t>Was tritt </a:t>
            </a:r>
            <a:r>
              <a:rPr i="1" lang="en-US" sz="1200">
                <a:solidFill>
                  <a:schemeClr val="lt1"/>
                </a:solidFill>
                <a:latin typeface="Arial"/>
                <a:ea typeface="Arial"/>
                <a:cs typeface="Arial"/>
                <a:sym typeface="Arial"/>
                <a:extLst>
                  <a:ext uri="http://customooxmlschemas.google.com/">
                    <go:slidesCustomData xmlns:go="http://customooxmlschemas.google.com/" textRoundtripDataId="9"/>
                  </a:ext>
                </a:extLst>
              </a:rPr>
              <a:t>häufiger</a:t>
            </a:r>
            <a:r>
              <a:rPr i="1" lang="en-US" sz="1200">
                <a:solidFill>
                  <a:schemeClr val="lt1"/>
                </a:solidFill>
                <a:latin typeface="Arial"/>
                <a:ea typeface="Arial"/>
                <a:cs typeface="Arial"/>
                <a:sym typeface="Arial"/>
              </a:rPr>
              <a:t> auf – </a:t>
            </a:r>
            <a:r>
              <a:rPr i="1" lang="en-US" sz="1200">
                <a:solidFill>
                  <a:schemeClr val="lt1"/>
                </a:solidFill>
              </a:rPr>
              <a:t>PEX</a:t>
            </a:r>
            <a:r>
              <a:rPr i="1" lang="en-US" sz="1200">
                <a:solidFill>
                  <a:schemeClr val="lt1"/>
                </a:solidFill>
                <a:latin typeface="Arial"/>
                <a:ea typeface="Arial"/>
                <a:cs typeface="Arial"/>
                <a:sym typeface="Arial"/>
              </a:rPr>
              <a:t> oder PG?</a:t>
            </a:r>
            <a:endParaRPr i="1" sz="1400">
              <a:solidFill>
                <a:srgbClr val="00B0F0"/>
              </a:solidFill>
              <a:latin typeface="Arial"/>
              <a:ea typeface="Arial"/>
              <a:cs typeface="Arial"/>
              <a:sym typeface="Arial"/>
            </a:endParaRPr>
          </a:p>
          <a:p>
            <a:pPr indent="0" lvl="0" marL="0" marR="0" rtl="0" algn="l">
              <a:spcBef>
                <a:spcPts val="0"/>
              </a:spcBef>
              <a:spcAft>
                <a:spcPts val="0"/>
              </a:spcAft>
              <a:buNone/>
            </a:pPr>
            <a:r>
              <a:rPr lang="en-US" sz="1200">
                <a:solidFill>
                  <a:srgbClr val="00B0F0"/>
                </a:solidFill>
              </a:rPr>
              <a:t>PEX</a:t>
            </a:r>
            <a:r>
              <a:rPr lang="en-US" sz="1200">
                <a:solidFill>
                  <a:srgbClr val="00B0F0"/>
                </a:solidFill>
                <a:latin typeface="Arial"/>
                <a:ea typeface="Arial"/>
                <a:cs typeface="Arial"/>
                <a:sym typeface="Arial"/>
              </a:rPr>
              <a:t>. Tatsächlich ist </a:t>
            </a:r>
            <a:r>
              <a:rPr lang="en-US" sz="1200">
                <a:solidFill>
                  <a:srgbClr val="00B0F0"/>
                </a:solidFill>
              </a:rPr>
              <a:t>PEX</a:t>
            </a:r>
            <a:r>
              <a:rPr lang="en-US" sz="1200">
                <a:solidFill>
                  <a:srgbClr val="00B0F0"/>
                </a:solidFill>
                <a:latin typeface="Arial"/>
                <a:ea typeface="Arial"/>
                <a:cs typeface="Arial"/>
                <a:sym typeface="Arial"/>
              </a:rPr>
              <a:t> die </a:t>
            </a:r>
            <a:r>
              <a:rPr b="1" lang="en-US" sz="1200">
                <a:solidFill>
                  <a:srgbClr val="00B0F0"/>
                </a:solidFill>
                <a:latin typeface="Arial"/>
                <a:ea typeface="Arial"/>
                <a:cs typeface="Arial"/>
                <a:sym typeface="Arial"/>
              </a:rPr>
              <a:t>häufigste Form </a:t>
            </a:r>
            <a:r>
              <a:rPr lang="en-US" sz="1200">
                <a:solidFill>
                  <a:srgbClr val="00B0F0"/>
                </a:solidFill>
                <a:latin typeface="Arial"/>
                <a:ea typeface="Arial"/>
                <a:cs typeface="Arial"/>
                <a:sym typeface="Arial"/>
              </a:rPr>
              <a:t>des sekundären </a:t>
            </a:r>
            <a:r>
              <a:rPr lang="en-US" sz="1200">
                <a:solidFill>
                  <a:srgbClr val="00B0F0"/>
                </a:solidFill>
              </a:rPr>
              <a:t>OWG</a:t>
            </a:r>
            <a:r>
              <a:rPr lang="en-US" sz="1200">
                <a:solidFill>
                  <a:srgbClr val="00B0F0"/>
                </a:solidFill>
                <a:latin typeface="Arial"/>
                <a:ea typeface="Arial"/>
                <a:cs typeface="Arial"/>
                <a:sym typeface="Arial"/>
              </a:rPr>
              <a:t> (eine Tatsache, die </a:t>
            </a:r>
            <a:r>
              <a:rPr i="1" lang="en-US" sz="1200">
                <a:solidFill>
                  <a:srgbClr val="00B0F0"/>
                </a:solidFill>
                <a:latin typeface="Arial"/>
                <a:ea typeface="Arial"/>
                <a:cs typeface="Arial"/>
                <a:sym typeface="Arial"/>
              </a:rPr>
              <a:t>das BCSC </a:t>
            </a:r>
            <a:r>
              <a:rPr lang="en-US" sz="1200">
                <a:solidFill>
                  <a:srgbClr val="00B0F0"/>
                </a:solidFill>
                <a:latin typeface="Arial"/>
                <a:ea typeface="Arial"/>
                <a:cs typeface="Arial"/>
                <a:sym typeface="Arial"/>
              </a:rPr>
              <a:t>hervorhebt, was bedeutet, dass Sie dies ebenfalls tun sollten)</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0" name="Shape 420"/>
        <p:cNvGrpSpPr/>
        <p:nvPr/>
      </p:nvGrpSpPr>
      <p:grpSpPr>
        <a:xfrm>
          <a:off x="0" y="0"/>
          <a:ext cx="0" cy="0"/>
          <a:chOff x="0" y="0"/>
          <a:chExt cx="0" cy="0"/>
        </a:xfrm>
      </p:grpSpPr>
      <p:graphicFrame>
        <p:nvGraphicFramePr>
          <p:cNvPr id="421" name="Google Shape;421;p25"/>
          <p:cNvGraphicFramePr/>
          <p:nvPr/>
        </p:nvGraphicFramePr>
        <p:xfrm>
          <a:off x="457200" y="1676400"/>
          <a:ext cx="3000000" cy="3000000"/>
        </p:xfrm>
        <a:graphic>
          <a:graphicData uri="http://schemas.openxmlformats.org/drawingml/2006/table">
            <a:tbl>
              <a:tblPr>
                <a:noFill/>
                <a:tableStyleId>{02B07537-624C-4EAD-A9AA-E5A35CE8A65F}</a:tableStyleId>
              </a:tblPr>
              <a:tblGrid>
                <a:gridCol w="2743200"/>
                <a:gridCol w="2743200"/>
                <a:gridCol w="2743200"/>
              </a:tblGrid>
              <a:tr h="406400">
                <a:tc>
                  <a:txBody>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BFBFBF"/>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1"/>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lang="en-US" sz="1200">
                          <a:solidFill>
                            <a:schemeClr val="dk1"/>
                          </a:solidFill>
                        </a:rPr>
                        <a:t>PEX</a:t>
                      </a:r>
                      <a:r>
                        <a:rPr b="1" i="0" lang="en-US" sz="1200" u="none" cap="none" strike="noStrike">
                          <a:solidFill>
                            <a:schemeClr val="dk1"/>
                          </a:solidFill>
                          <a:latin typeface="Arial"/>
                          <a:ea typeface="Arial"/>
                          <a:cs typeface="Arial"/>
                          <a:sym typeface="Arial"/>
                        </a:rPr>
                        <a:t>!</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PDS/PG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Alter</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 &lt; 50 J, meist  &gt; 70 J</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20er – 40er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Geschlechtspräferenz</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F &gt; 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M &gt; F</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i="1" lang="en-US" sz="1200">
                          <a:solidFill>
                            <a:schemeClr val="dk1"/>
                          </a:solidFill>
                        </a:rPr>
                        <a:t>Kammerwinkelstatus</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Enger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Weit geöffnet</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762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r>
            </a:tbl>
          </a:graphicData>
        </a:graphic>
      </p:graphicFrame>
      <p:sp>
        <p:nvSpPr>
          <p:cNvPr id="422" name="Google Shape;422;p25"/>
          <p:cNvSpPr txBox="1"/>
          <p:nvPr>
            <p:ph idx="12" type="sldNum"/>
          </p:nvPr>
        </p:nvSpPr>
        <p:spPr>
          <a:xfrm>
            <a:off x="7010400" y="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423" name="Google Shape;423;p25"/>
          <p:cNvSpPr txBox="1"/>
          <p:nvPr/>
        </p:nvSpPr>
        <p:spPr>
          <a:xfrm>
            <a:off x="457200" y="3124200"/>
            <a:ext cx="5791200" cy="1349400"/>
          </a:xfrm>
          <a:prstGeom prst="rect">
            <a:avLst/>
          </a:prstGeom>
          <a:solidFill>
            <a:srgbClr val="C8C860"/>
          </a:solidFill>
          <a:ln>
            <a:noFill/>
          </a:ln>
        </p:spPr>
        <p:txBody>
          <a:bodyPr anchorCtr="0" anchor="t" bIns="12700" lIns="25400" spcFirstLastPara="1" rIns="25400" wrap="square" tIns="12700">
            <a:spAutoFit/>
          </a:bodyPr>
          <a:lstStyle/>
          <a:p>
            <a:pPr indent="0" lvl="0" marL="0" marR="0" rtl="0" algn="l">
              <a:spcBef>
                <a:spcPts val="0"/>
              </a:spcBef>
              <a:spcAft>
                <a:spcPts val="0"/>
              </a:spcAft>
              <a:buClr>
                <a:srgbClr val="7F7F7F"/>
              </a:buClr>
              <a:buSzPts val="1200"/>
              <a:buFont typeface="Noto Sans Symbols"/>
              <a:buNone/>
            </a:pPr>
            <a:r>
              <a:rPr i="1" lang="en-US" sz="1200">
                <a:solidFill>
                  <a:srgbClr val="7F7F7F"/>
                </a:solidFill>
                <a:latin typeface="Arial"/>
                <a:ea typeface="Arial"/>
                <a:cs typeface="Arial"/>
                <a:sym typeface="Arial"/>
              </a:rPr>
              <a:t>Warum ist der Winkel bei </a:t>
            </a:r>
            <a:r>
              <a:rPr i="1" lang="en-US" sz="1200">
                <a:solidFill>
                  <a:srgbClr val="7F7F7F"/>
                </a:solidFill>
              </a:rPr>
              <a:t>PEX</a:t>
            </a:r>
            <a:r>
              <a:rPr i="1" lang="en-US" sz="1200">
                <a:solidFill>
                  <a:srgbClr val="7F7F7F"/>
                </a:solidFill>
                <a:latin typeface="Arial"/>
                <a:ea typeface="Arial"/>
                <a:cs typeface="Arial"/>
                <a:sym typeface="Arial"/>
              </a:rPr>
              <a:t> verengt?</a:t>
            </a:r>
            <a:endParaRPr/>
          </a:p>
          <a:p>
            <a:pPr indent="0" lvl="0" marL="0" marR="0" rtl="0" algn="l">
              <a:spcBef>
                <a:spcPts val="0"/>
              </a:spcBef>
              <a:spcAft>
                <a:spcPts val="0"/>
              </a:spcAft>
              <a:buClr>
                <a:srgbClr val="7F7F7F"/>
              </a:buClr>
              <a:buSzPts val="1200"/>
              <a:buFont typeface="Noto Sans Symbols"/>
              <a:buNone/>
            </a:pPr>
            <a:r>
              <a:rPr lang="en-US" sz="1200">
                <a:solidFill>
                  <a:srgbClr val="7F7F7F"/>
                </a:solidFill>
              </a:rPr>
              <a:t>Durch die geschwächten Zonulafasern kann sich das Linsen-Iris-Diaphragma nach vorne verlagern.</a:t>
            </a:r>
            <a:endParaRPr/>
          </a:p>
          <a:p>
            <a:pPr indent="0" lvl="0" marL="0" marR="0" rtl="0" algn="l">
              <a:spcBef>
                <a:spcPts val="0"/>
              </a:spcBef>
              <a:spcAft>
                <a:spcPts val="0"/>
              </a:spcAft>
              <a:buClr>
                <a:schemeClr val="dk1"/>
              </a:buClr>
              <a:buSzPts val="1400"/>
              <a:buFont typeface="Noto Sans Symbols"/>
              <a:buNone/>
            </a:pPr>
            <a:r>
              <a:t/>
            </a:r>
            <a:endParaRPr i="1" sz="1400">
              <a:solidFill>
                <a:srgbClr val="7F7F7F"/>
              </a:solidFill>
              <a:latin typeface="Arial"/>
              <a:ea typeface="Arial"/>
              <a:cs typeface="Arial"/>
              <a:sym typeface="Arial"/>
            </a:endParaRPr>
          </a:p>
          <a:p>
            <a:pPr indent="0" lvl="0" marL="0" marR="0" rtl="0" algn="l">
              <a:spcBef>
                <a:spcPts val="0"/>
              </a:spcBef>
              <a:spcAft>
                <a:spcPts val="0"/>
              </a:spcAft>
              <a:buClr>
                <a:srgbClr val="7F7F7F"/>
              </a:buClr>
              <a:buSzPts val="1200"/>
              <a:buFont typeface="Noto Sans Symbols"/>
              <a:buNone/>
            </a:pPr>
            <a:r>
              <a:rPr i="1" lang="en-US" sz="1200">
                <a:solidFill>
                  <a:srgbClr val="7F7F7F"/>
                </a:solidFill>
                <a:latin typeface="Arial"/>
                <a:ea typeface="Arial"/>
                <a:cs typeface="Arial"/>
                <a:sym typeface="Arial"/>
              </a:rPr>
              <a:t>Bedeutet dies, dass es sich um eine </a:t>
            </a:r>
            <a:r>
              <a:rPr i="1" lang="en-US" sz="1200">
                <a:solidFill>
                  <a:srgbClr val="7F7F7F"/>
                </a:solidFill>
              </a:rPr>
              <a:t>PEX</a:t>
            </a:r>
            <a:r>
              <a:rPr i="1" lang="en-US" sz="1200">
                <a:solidFill>
                  <a:srgbClr val="7F7F7F"/>
                </a:solidFill>
                <a:latin typeface="Arial"/>
                <a:ea typeface="Arial"/>
                <a:cs typeface="Arial"/>
                <a:sym typeface="Arial"/>
              </a:rPr>
              <a:t>-Form des Glaukoms handelt?</a:t>
            </a:r>
            <a:endParaRPr/>
          </a:p>
          <a:p>
            <a:pPr indent="0" lvl="0" marL="0" marR="0" rtl="0" algn="l">
              <a:spcBef>
                <a:spcPts val="0"/>
              </a:spcBef>
              <a:spcAft>
                <a:spcPts val="0"/>
              </a:spcAft>
              <a:buClr>
                <a:srgbClr val="7F7F7F"/>
              </a:buClr>
              <a:buSzPts val="1200"/>
              <a:buFont typeface="Noto Sans Symbols"/>
              <a:buNone/>
            </a:pPr>
            <a:r>
              <a:rPr lang="en-US" sz="1200">
                <a:solidFill>
                  <a:srgbClr val="7F7F7F"/>
                </a:solidFill>
                <a:latin typeface="Arial"/>
                <a:ea typeface="Arial"/>
                <a:cs typeface="Arial"/>
                <a:sym typeface="Arial"/>
              </a:rPr>
              <a:t>Trotz des charakteristischen verengten Winkels ist dies nicht der Fall – es handelt sich um ein Offenwinkelglaukom (</a:t>
            </a:r>
            <a:r>
              <a:rPr b="1" lang="en-US" sz="1200">
                <a:solidFill>
                  <a:srgbClr val="0000FF"/>
                </a:solidFill>
              </a:rPr>
              <a:t>OWG</a:t>
            </a:r>
            <a:r>
              <a:rPr lang="en-US" sz="1200">
                <a:solidFill>
                  <a:srgbClr val="7F7F7F"/>
                </a:solidFill>
                <a:latin typeface="Arial"/>
                <a:ea typeface="Arial"/>
                <a:cs typeface="Arial"/>
                <a:sym typeface="Arial"/>
              </a:rPr>
              <a:t>)</a:t>
            </a:r>
            <a:endParaRPr/>
          </a:p>
        </p:txBody>
      </p:sp>
      <p:sp>
        <p:nvSpPr>
          <p:cNvPr id="424" name="Google Shape;424;p25"/>
          <p:cNvSpPr/>
          <p:nvPr/>
        </p:nvSpPr>
        <p:spPr>
          <a:xfrm>
            <a:off x="4038600" y="2667000"/>
            <a:ext cx="1066800" cy="533400"/>
          </a:xfrm>
          <a:prstGeom prst="ellipse">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25" name="Google Shape;425;p25"/>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A</a:t>
            </a:r>
            <a:endParaRPr/>
          </a:p>
        </p:txBody>
      </p:sp>
      <p:sp>
        <p:nvSpPr>
          <p:cNvPr id="426" name="Google Shape;426;p25"/>
          <p:cNvSpPr txBox="1"/>
          <p:nvPr/>
        </p:nvSpPr>
        <p:spPr>
          <a:xfrm>
            <a:off x="1918252" y="4046222"/>
            <a:ext cx="5430000" cy="13494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Clr>
                <a:srgbClr val="BFBFBF"/>
              </a:buClr>
              <a:buSzPts val="1200"/>
              <a:buFont typeface="Noto Sans Symbols"/>
              <a:buNone/>
            </a:pPr>
            <a:r>
              <a:rPr i="1" lang="en-US" sz="1200">
                <a:solidFill>
                  <a:srgbClr val="BFBFBF"/>
                </a:solidFill>
                <a:latin typeface="Arial"/>
                <a:ea typeface="Arial"/>
                <a:cs typeface="Arial"/>
                <a:sym typeface="Arial"/>
              </a:rPr>
              <a:t>Bedeutet dies also, dass </a:t>
            </a:r>
            <a:r>
              <a:rPr i="1" lang="en-US" sz="1200">
                <a:solidFill>
                  <a:srgbClr val="BFBFBF"/>
                </a:solidFill>
              </a:rPr>
              <a:t>PEX</a:t>
            </a:r>
            <a:r>
              <a:rPr i="1" lang="en-US" sz="1200">
                <a:solidFill>
                  <a:srgbClr val="BFBFBF"/>
                </a:solidFill>
                <a:latin typeface="Arial"/>
                <a:ea typeface="Arial"/>
                <a:cs typeface="Arial"/>
                <a:sym typeface="Arial"/>
              </a:rPr>
              <a:t> eine Form des </a:t>
            </a:r>
            <a:r>
              <a:rPr i="1" lang="en-US" sz="1200">
                <a:solidFill>
                  <a:srgbClr val="BFBFBF"/>
                </a:solidFill>
              </a:rPr>
              <a:t>POWG</a:t>
            </a:r>
            <a:r>
              <a:rPr i="1" lang="en-US" sz="1200">
                <a:solidFill>
                  <a:srgbClr val="BFBFBF"/>
                </a:solidFill>
                <a:latin typeface="Arial"/>
                <a:ea typeface="Arial"/>
                <a:cs typeface="Arial"/>
                <a:sym typeface="Arial"/>
              </a:rPr>
              <a:t> ist?</a:t>
            </a:r>
            <a:endParaRPr/>
          </a:p>
          <a:p>
            <a:pPr indent="0" lvl="0" marL="0" marR="0" rtl="0" algn="l">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Es gibt keine „Form des </a:t>
            </a:r>
            <a:r>
              <a:rPr lang="en-US" sz="1200">
                <a:solidFill>
                  <a:srgbClr val="BFBFBF"/>
                </a:solidFill>
              </a:rPr>
              <a:t>POWG</a:t>
            </a:r>
            <a:r>
              <a:rPr lang="en-US" sz="1200">
                <a:solidFill>
                  <a:srgbClr val="BFBFBF"/>
                </a:solidFill>
                <a:latin typeface="Arial"/>
                <a:ea typeface="Arial"/>
                <a:cs typeface="Arial"/>
                <a:sym typeface="Arial"/>
              </a:rPr>
              <a:t>“. Ein Glaukom ist genau dann ein </a:t>
            </a:r>
            <a:r>
              <a:rPr lang="en-US" sz="1200">
                <a:solidFill>
                  <a:srgbClr val="BFBFBF"/>
                </a:solidFill>
              </a:rPr>
              <a:t>POWG</a:t>
            </a:r>
            <a:r>
              <a:rPr lang="en-US" sz="1200">
                <a:solidFill>
                  <a:srgbClr val="BFBFBF"/>
                </a:solidFill>
                <a:latin typeface="Arial"/>
                <a:ea typeface="Arial"/>
                <a:cs typeface="Arial"/>
                <a:sym typeface="Arial"/>
              </a:rPr>
              <a:t>, wenn 1) der Winkel offen ist (logisch) und 2) keine Begleiterkrankung vorliegt. Kurz gesagt: </a:t>
            </a:r>
            <a:r>
              <a:rPr lang="en-US" sz="1200">
                <a:solidFill>
                  <a:srgbClr val="BFBFBF"/>
                </a:solidFill>
              </a:rPr>
              <a:t>POWG</a:t>
            </a:r>
            <a:r>
              <a:rPr lang="en-US" sz="1200">
                <a:solidFill>
                  <a:srgbClr val="BFBFBF"/>
                </a:solidFill>
                <a:latin typeface="Arial"/>
                <a:ea typeface="Arial"/>
                <a:cs typeface="Arial"/>
                <a:sym typeface="Arial"/>
              </a:rPr>
              <a:t> ist eine </a:t>
            </a:r>
            <a:r>
              <a:rPr b="1" lang="en-US" sz="1200">
                <a:solidFill>
                  <a:srgbClr val="BFBFBF"/>
                </a:solidFill>
                <a:latin typeface="Arial"/>
                <a:ea typeface="Arial"/>
                <a:cs typeface="Arial"/>
                <a:sym typeface="Arial"/>
              </a:rPr>
              <a:t>Ausschlussdiagnose</a:t>
            </a:r>
            <a:r>
              <a:rPr lang="en-US" sz="1200">
                <a:solidFill>
                  <a:srgbClr val="BFBFBF"/>
                </a:solidFill>
                <a:latin typeface="Arial"/>
                <a:ea typeface="Arial"/>
                <a:cs typeface="Arial"/>
                <a:sym typeface="Arial"/>
              </a:rPr>
              <a:t>.</a:t>
            </a:r>
            <a:endParaRPr/>
          </a:p>
          <a:p>
            <a:pPr indent="0" lvl="0" marL="0" marR="0" rtl="0" algn="l">
              <a:spcBef>
                <a:spcPts val="0"/>
              </a:spcBef>
              <a:spcAft>
                <a:spcPts val="0"/>
              </a:spcAft>
              <a:buClr>
                <a:schemeClr val="dk1"/>
              </a:buClr>
              <a:buSzPts val="1400"/>
              <a:buFont typeface="Noto Sans Symbols"/>
              <a:buNone/>
            </a:pPr>
            <a:r>
              <a:t/>
            </a:r>
            <a:endParaRPr i="1" sz="1400">
              <a:solidFill>
                <a:srgbClr val="BFBFBF"/>
              </a:solidFill>
              <a:latin typeface="Arial"/>
              <a:ea typeface="Arial"/>
              <a:cs typeface="Arial"/>
              <a:sym typeface="Arial"/>
            </a:endParaRPr>
          </a:p>
          <a:p>
            <a:pPr indent="0" lvl="0" marL="0" marR="0" rtl="0" algn="l">
              <a:spcBef>
                <a:spcPts val="0"/>
              </a:spcBef>
              <a:spcAft>
                <a:spcPts val="0"/>
              </a:spcAft>
              <a:buClr>
                <a:srgbClr val="BFBFBF"/>
              </a:buClr>
              <a:buSzPts val="1200"/>
              <a:buFont typeface="Noto Sans Symbols"/>
              <a:buNone/>
            </a:pPr>
            <a:r>
              <a:rPr i="1" lang="en-US" sz="1200">
                <a:solidFill>
                  <a:srgbClr val="BFBFBF"/>
                </a:solidFill>
                <a:latin typeface="Arial"/>
                <a:ea typeface="Arial"/>
                <a:cs typeface="Arial"/>
                <a:sym typeface="Arial"/>
              </a:rPr>
              <a:t>Wenn </a:t>
            </a:r>
            <a:r>
              <a:rPr i="1" lang="en-US" sz="1200">
                <a:solidFill>
                  <a:srgbClr val="BFBFBF"/>
                </a:solidFill>
              </a:rPr>
              <a:t>PEX</a:t>
            </a:r>
            <a:r>
              <a:rPr i="1" lang="en-US" sz="1200">
                <a:solidFill>
                  <a:srgbClr val="BFBFBF"/>
                </a:solidFill>
                <a:latin typeface="Arial"/>
                <a:ea typeface="Arial"/>
                <a:cs typeface="Arial"/>
                <a:sym typeface="Arial"/>
              </a:rPr>
              <a:t> kein </a:t>
            </a:r>
            <a:r>
              <a:rPr i="1" lang="en-US" sz="1200">
                <a:solidFill>
                  <a:srgbClr val="BFBFBF"/>
                </a:solidFill>
              </a:rPr>
              <a:t>POWG</a:t>
            </a:r>
            <a:r>
              <a:rPr i="1" lang="en-US" sz="1200">
                <a:solidFill>
                  <a:srgbClr val="BFBFBF"/>
                </a:solidFill>
                <a:latin typeface="Arial"/>
                <a:ea typeface="Arial"/>
                <a:cs typeface="Arial"/>
                <a:sym typeface="Arial"/>
              </a:rPr>
              <a:t> ist, was ist es dann?</a:t>
            </a:r>
            <a:endParaRPr/>
          </a:p>
          <a:p>
            <a:pPr indent="0" lvl="0" marL="0" marR="0" rtl="0" algn="l">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Es ist </a:t>
            </a:r>
            <a:r>
              <a:rPr lang="en-US" sz="1200">
                <a:solidFill>
                  <a:srgbClr val="0000FF"/>
                </a:solidFill>
                <a:latin typeface="Arial"/>
                <a:ea typeface="Arial"/>
                <a:cs typeface="Arial"/>
                <a:sym typeface="Arial"/>
              </a:rPr>
              <a:t>eine Form des </a:t>
            </a:r>
            <a:r>
              <a:rPr b="1" lang="en-US" sz="1200">
                <a:solidFill>
                  <a:srgbClr val="0000FF"/>
                </a:solidFill>
                <a:latin typeface="Arial"/>
                <a:ea typeface="Arial"/>
                <a:cs typeface="Arial"/>
                <a:sym typeface="Arial"/>
              </a:rPr>
              <a:t>sekundären </a:t>
            </a:r>
            <a:r>
              <a:rPr lang="en-US" sz="1200">
                <a:solidFill>
                  <a:srgbClr val="0000FF"/>
                </a:solidFill>
              </a:rPr>
              <a:t>OWG</a:t>
            </a:r>
            <a:endParaRPr/>
          </a:p>
        </p:txBody>
      </p:sp>
      <p:sp>
        <p:nvSpPr>
          <p:cNvPr id="427" name="Google Shape;427;p25"/>
          <p:cNvSpPr txBox="1"/>
          <p:nvPr/>
        </p:nvSpPr>
        <p:spPr>
          <a:xfrm>
            <a:off x="4080670" y="4495800"/>
            <a:ext cx="4467000" cy="1564800"/>
          </a:xfrm>
          <a:prstGeom prst="rect">
            <a:avLst/>
          </a:prstGeom>
          <a:solidFill>
            <a:srgbClr val="99CCFF"/>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i="1" lang="en-US" sz="1200">
                <a:solidFill>
                  <a:srgbClr val="A5A5A5"/>
                </a:solidFill>
                <a:latin typeface="Arial"/>
                <a:ea typeface="Arial"/>
                <a:cs typeface="Arial"/>
                <a:sym typeface="Arial"/>
              </a:rPr>
              <a:t>„Eine Form des sekundären </a:t>
            </a:r>
            <a:r>
              <a:rPr i="1" lang="en-US" sz="1200">
                <a:solidFill>
                  <a:srgbClr val="A5A5A5"/>
                </a:solidFill>
              </a:rPr>
              <a:t>OWG</a:t>
            </a:r>
            <a:r>
              <a:rPr i="1" lang="en-US" sz="1200">
                <a:solidFill>
                  <a:srgbClr val="A5A5A5"/>
                </a:solidFill>
                <a:latin typeface="Arial"/>
                <a:ea typeface="Arial"/>
                <a:cs typeface="Arial"/>
                <a:sym typeface="Arial"/>
              </a:rPr>
              <a:t>“ impliziert, dass es andere Formen gibt – ist das der Fall?</a:t>
            </a:r>
            <a:endParaRPr/>
          </a:p>
          <a:p>
            <a:pPr indent="0" lvl="0" marL="0" marR="0" rtl="0" algn="l">
              <a:spcBef>
                <a:spcPts val="0"/>
              </a:spcBef>
              <a:spcAft>
                <a:spcPts val="0"/>
              </a:spcAft>
              <a:buNone/>
            </a:pPr>
            <a:r>
              <a:rPr lang="en-US" sz="1200">
                <a:solidFill>
                  <a:srgbClr val="A5A5A5"/>
                </a:solidFill>
                <a:latin typeface="Arial"/>
                <a:ea typeface="Arial"/>
                <a:cs typeface="Arial"/>
                <a:sym typeface="Arial"/>
              </a:rPr>
              <a:t>Das ist tatsächlich der Fall (die Folienreihe </a:t>
            </a:r>
            <a:r>
              <a:rPr i="1" lang="en-US" sz="1200">
                <a:solidFill>
                  <a:srgbClr val="A5A5A5"/>
                </a:solidFill>
                <a:latin typeface="Arial"/>
                <a:ea typeface="Arial"/>
                <a:cs typeface="Arial"/>
                <a:sym typeface="Arial"/>
              </a:rPr>
              <a:t>G13 </a:t>
            </a:r>
            <a:r>
              <a:rPr lang="en-US" sz="1200">
                <a:solidFill>
                  <a:srgbClr val="A5A5A5"/>
                </a:solidFill>
                <a:latin typeface="Arial"/>
                <a:ea typeface="Arial"/>
                <a:cs typeface="Arial"/>
                <a:sym typeface="Arial"/>
              </a:rPr>
              <a:t>befasst sich mit den sekundären </a:t>
            </a:r>
            <a:r>
              <a:rPr lang="en-US" sz="1200">
                <a:solidFill>
                  <a:srgbClr val="A5A5A5"/>
                </a:solidFill>
              </a:rPr>
              <a:t>OWG</a:t>
            </a:r>
            <a:r>
              <a:rPr lang="en-US" sz="1200">
                <a:solidFill>
                  <a:srgbClr val="A5A5A5"/>
                </a:solidFill>
                <a:latin typeface="Arial"/>
                <a:ea typeface="Arial"/>
                <a:cs typeface="Arial"/>
                <a:sym typeface="Arial"/>
              </a:rPr>
              <a:t>s).</a:t>
            </a:r>
            <a:endParaRPr/>
          </a:p>
          <a:p>
            <a:pPr indent="0" lvl="0" marL="0" marR="0" rtl="0" algn="l">
              <a:spcBef>
                <a:spcPts val="0"/>
              </a:spcBef>
              <a:spcAft>
                <a:spcPts val="0"/>
              </a:spcAft>
              <a:buNone/>
            </a:pPr>
            <a:r>
              <a:t/>
            </a:r>
            <a:endParaRPr sz="1400">
              <a:solidFill>
                <a:srgbClr val="A5A5A5"/>
              </a:solidFill>
              <a:latin typeface="Arial"/>
              <a:ea typeface="Arial"/>
              <a:cs typeface="Arial"/>
              <a:sym typeface="Arial"/>
            </a:endParaRPr>
          </a:p>
          <a:p>
            <a:pPr indent="0" lvl="0" marL="0" marR="0" rtl="0" algn="l">
              <a:spcBef>
                <a:spcPts val="0"/>
              </a:spcBef>
              <a:spcAft>
                <a:spcPts val="0"/>
              </a:spcAft>
              <a:buNone/>
            </a:pPr>
            <a:r>
              <a:t/>
            </a:r>
            <a:endParaRPr i="1" sz="1400">
              <a:solidFill>
                <a:srgbClr val="A5A5A5"/>
              </a:solidFill>
              <a:latin typeface="Arial"/>
              <a:ea typeface="Arial"/>
              <a:cs typeface="Arial"/>
              <a:sym typeface="Arial"/>
            </a:endParaRPr>
          </a:p>
          <a:p>
            <a:pPr indent="0" lvl="0" marL="0" marR="0" rtl="0" algn="l">
              <a:spcBef>
                <a:spcPts val="0"/>
              </a:spcBef>
              <a:spcAft>
                <a:spcPts val="0"/>
              </a:spcAft>
              <a:buNone/>
            </a:pPr>
            <a:r>
              <a:rPr i="1" lang="en-US" sz="1200">
                <a:solidFill>
                  <a:srgbClr val="A5A5A5"/>
                </a:solidFill>
                <a:latin typeface="Arial"/>
                <a:ea typeface="Arial"/>
                <a:cs typeface="Arial"/>
                <a:sym typeface="Arial"/>
              </a:rPr>
              <a:t>Ist </a:t>
            </a:r>
            <a:r>
              <a:rPr i="1" lang="en-US" sz="1200">
                <a:solidFill>
                  <a:srgbClr val="A5A5A5"/>
                </a:solidFill>
              </a:rPr>
              <a:t>PDG </a:t>
            </a:r>
            <a:r>
              <a:rPr i="1" lang="en-US" sz="1200">
                <a:solidFill>
                  <a:srgbClr val="A5A5A5"/>
                </a:solidFill>
                <a:latin typeface="Arial"/>
                <a:ea typeface="Arial"/>
                <a:cs typeface="Arial"/>
                <a:sym typeface="Arial"/>
              </a:rPr>
              <a:t>eine der anderen Formen?</a:t>
            </a:r>
            <a:endParaRPr/>
          </a:p>
          <a:p>
            <a:pPr indent="0" lvl="0" marL="0" marR="0" rtl="0" algn="l">
              <a:spcBef>
                <a:spcPts val="0"/>
              </a:spcBef>
              <a:spcAft>
                <a:spcPts val="0"/>
              </a:spcAft>
              <a:buNone/>
            </a:pPr>
            <a:r>
              <a:rPr lang="en-US" sz="1200">
                <a:solidFill>
                  <a:srgbClr val="A5A5A5"/>
                </a:solidFill>
                <a:latin typeface="Arial"/>
                <a:ea typeface="Arial"/>
                <a:cs typeface="Arial"/>
                <a:sym typeface="Arial"/>
              </a:rPr>
              <a:t>Das ist es in der Tat.</a:t>
            </a:r>
            <a:endParaRPr/>
          </a:p>
        </p:txBody>
      </p:sp>
      <p:sp>
        <p:nvSpPr>
          <p:cNvPr id="428" name="Google Shape;428;p25"/>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 </a:t>
            </a:r>
            <a:r>
              <a:rPr b="1" lang="en-US" sz="1200">
                <a:solidFill>
                  <a:schemeClr val="dk1"/>
                </a:solidFill>
                <a:latin typeface="Arial"/>
                <a:ea typeface="Arial"/>
                <a:cs typeface="Arial"/>
                <a:sym typeface="Arial"/>
              </a:rPr>
              <a:t>FITB</a:t>
            </a:r>
            <a:endParaRPr/>
          </a:p>
        </p:txBody>
      </p:sp>
      <p:sp>
        <p:nvSpPr>
          <p:cNvPr id="429" name="Google Shape;429;p25"/>
          <p:cNvSpPr txBox="1"/>
          <p:nvPr/>
        </p:nvSpPr>
        <p:spPr>
          <a:xfrm>
            <a:off x="3606247" y="2491979"/>
            <a:ext cx="4941300" cy="764400"/>
          </a:xfrm>
          <a:prstGeom prst="rect">
            <a:avLst/>
          </a:prstGeom>
          <a:solidFill>
            <a:srgbClr val="00B0F0"/>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i="1" lang="en-US" sz="1200">
                <a:solidFill>
                  <a:schemeClr val="lt1"/>
                </a:solidFill>
                <a:latin typeface="Arial"/>
                <a:ea typeface="Arial"/>
                <a:cs typeface="Arial"/>
                <a:sym typeface="Arial"/>
              </a:rPr>
              <a:t>Was ist häufiger – </a:t>
            </a:r>
            <a:r>
              <a:rPr i="1" lang="en-US" sz="1200">
                <a:solidFill>
                  <a:schemeClr val="lt1"/>
                </a:solidFill>
              </a:rPr>
              <a:t>PEX</a:t>
            </a:r>
            <a:r>
              <a:rPr i="1" lang="en-US" sz="1200">
                <a:solidFill>
                  <a:schemeClr val="lt1"/>
                </a:solidFill>
                <a:latin typeface="Arial"/>
                <a:ea typeface="Arial"/>
                <a:cs typeface="Arial"/>
                <a:sym typeface="Arial"/>
              </a:rPr>
              <a:t> oder PG?</a:t>
            </a:r>
            <a:endParaRPr/>
          </a:p>
          <a:p>
            <a:pPr indent="0" lvl="0" marL="0" marR="0" rtl="0" algn="l">
              <a:spcBef>
                <a:spcPts val="0"/>
              </a:spcBef>
              <a:spcAft>
                <a:spcPts val="0"/>
              </a:spcAft>
              <a:buNone/>
            </a:pPr>
            <a:r>
              <a:rPr b="1" lang="en-US" sz="1200">
                <a:solidFill>
                  <a:schemeClr val="dk1"/>
                </a:solidFill>
              </a:rPr>
              <a:t>PEX</a:t>
            </a:r>
            <a:r>
              <a:rPr b="1" lang="en-US" sz="1200">
                <a:solidFill>
                  <a:schemeClr val="dk1"/>
                </a:solidFill>
                <a:latin typeface="Arial"/>
                <a:ea typeface="Arial"/>
                <a:cs typeface="Arial"/>
                <a:sym typeface="Arial"/>
              </a:rPr>
              <a:t>. </a:t>
            </a:r>
            <a:r>
              <a:rPr lang="en-US" sz="1200">
                <a:solidFill>
                  <a:schemeClr val="lt1"/>
                </a:solidFill>
                <a:latin typeface="Arial"/>
                <a:ea typeface="Arial"/>
                <a:cs typeface="Arial"/>
                <a:sym typeface="Arial"/>
              </a:rPr>
              <a:t>Tatsächlich </a:t>
            </a:r>
            <a:r>
              <a:rPr lang="en-US" sz="1200">
                <a:solidFill>
                  <a:schemeClr val="dk1"/>
                </a:solidFill>
                <a:latin typeface="Arial"/>
                <a:ea typeface="Arial"/>
                <a:cs typeface="Arial"/>
                <a:sym typeface="Arial"/>
              </a:rPr>
              <a:t>ist </a:t>
            </a:r>
            <a:r>
              <a:rPr lang="en-US" sz="1200">
                <a:solidFill>
                  <a:schemeClr val="dk1"/>
                </a:solidFill>
              </a:rPr>
              <a:t>PEX</a:t>
            </a:r>
            <a:r>
              <a:rPr lang="en-US" sz="1200">
                <a:solidFill>
                  <a:schemeClr val="dk1"/>
                </a:solidFill>
                <a:latin typeface="Arial"/>
                <a:ea typeface="Arial"/>
                <a:cs typeface="Arial"/>
                <a:sym typeface="Arial"/>
              </a:rPr>
              <a:t> die </a:t>
            </a:r>
            <a:r>
              <a:rPr b="1" lang="en-US" sz="1200">
                <a:solidFill>
                  <a:schemeClr val="dk1"/>
                </a:solidFill>
                <a:latin typeface="Arial"/>
                <a:ea typeface="Arial"/>
                <a:cs typeface="Arial"/>
                <a:sym typeface="Arial"/>
              </a:rPr>
              <a:t>häufigste Form </a:t>
            </a:r>
            <a:r>
              <a:rPr lang="en-US" sz="1200">
                <a:solidFill>
                  <a:schemeClr val="dk1"/>
                </a:solidFill>
                <a:latin typeface="Arial"/>
                <a:ea typeface="Arial"/>
                <a:cs typeface="Arial"/>
                <a:sym typeface="Arial"/>
              </a:rPr>
              <a:t>des sekundären </a:t>
            </a:r>
            <a:r>
              <a:rPr lang="en-US" sz="1200">
                <a:solidFill>
                  <a:schemeClr val="dk1"/>
                </a:solidFill>
              </a:rPr>
              <a:t>OWG</a:t>
            </a:r>
            <a:r>
              <a:rPr lang="en-US" sz="1200">
                <a:solidFill>
                  <a:schemeClr val="dk1"/>
                </a:solidFill>
                <a:latin typeface="Arial"/>
                <a:ea typeface="Arial"/>
                <a:cs typeface="Arial"/>
                <a:sym typeface="Arial"/>
              </a:rPr>
              <a:t>s </a:t>
            </a:r>
            <a:r>
              <a:rPr lang="en-US" sz="1200">
                <a:solidFill>
                  <a:schemeClr val="lt1"/>
                </a:solidFill>
                <a:latin typeface="Arial"/>
                <a:ea typeface="Arial"/>
                <a:cs typeface="Arial"/>
                <a:sym typeface="Arial"/>
              </a:rPr>
              <a:t>(ein Punkt, den </a:t>
            </a:r>
            <a:r>
              <a:rPr i="1" lang="en-US" sz="1200">
                <a:solidFill>
                  <a:schemeClr val="lt1"/>
                </a:solidFill>
                <a:latin typeface="Arial"/>
                <a:ea typeface="Arial"/>
                <a:cs typeface="Arial"/>
                <a:sym typeface="Arial"/>
              </a:rPr>
              <a:t>das BCSC </a:t>
            </a:r>
            <a:r>
              <a:rPr lang="en-US" sz="1200">
                <a:solidFill>
                  <a:schemeClr val="lt1"/>
                </a:solidFill>
                <a:latin typeface="Arial"/>
                <a:ea typeface="Arial"/>
                <a:cs typeface="Arial"/>
                <a:sym typeface="Arial"/>
              </a:rPr>
              <a:t>hervorhebt, was bedeutet, dass Sie dies ebenfalls tun sollten).</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3" name="Shape 433"/>
        <p:cNvGrpSpPr/>
        <p:nvPr/>
      </p:nvGrpSpPr>
      <p:grpSpPr>
        <a:xfrm>
          <a:off x="0" y="0"/>
          <a:ext cx="0" cy="0"/>
          <a:chOff x="0" y="0"/>
          <a:chExt cx="0" cy="0"/>
        </a:xfrm>
      </p:grpSpPr>
      <p:graphicFrame>
        <p:nvGraphicFramePr>
          <p:cNvPr id="434" name="Google Shape;434;p26"/>
          <p:cNvGraphicFramePr/>
          <p:nvPr/>
        </p:nvGraphicFramePr>
        <p:xfrm>
          <a:off x="457200" y="1676400"/>
          <a:ext cx="3000000" cy="3000000"/>
        </p:xfrm>
        <a:graphic>
          <a:graphicData uri="http://schemas.openxmlformats.org/drawingml/2006/table">
            <a:tbl>
              <a:tblPr>
                <a:noFill/>
                <a:tableStyleId>{02B07537-624C-4EAD-A9AA-E5A35CE8A65F}</a:tableStyleId>
              </a:tblPr>
              <a:tblGrid>
                <a:gridCol w="2743200"/>
                <a:gridCol w="2743200"/>
                <a:gridCol w="2743200"/>
              </a:tblGrid>
              <a:tr h="406400">
                <a:tc>
                  <a:txBody>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1"/>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lang="en-US" sz="1200">
                          <a:solidFill>
                            <a:schemeClr val="dk1"/>
                          </a:solidFill>
                        </a:rPr>
                        <a:t>PEX</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i="0" lang="en-US" sz="1200" u="none" cap="none" strike="noStrike">
                          <a:solidFill>
                            <a:schemeClr val="dk1"/>
                          </a:solidFill>
                          <a:latin typeface="Arial"/>
                          <a:ea typeface="Arial"/>
                          <a:cs typeface="Arial"/>
                          <a:sym typeface="Arial"/>
                        </a:rPr>
                        <a:t>PDS/PG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Alter</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Selten &lt; 50 J, meist  &gt; 70 J</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20 – 50 J</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Geschlechtspräferenz</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M&gt;F</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M &gt; F</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i="1" lang="en-US" sz="1200">
                          <a:solidFill>
                            <a:schemeClr val="dk1"/>
                          </a:solidFill>
                        </a:rPr>
                        <a:t>Kammerwinkelstatus</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Enger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Weit geöffnet</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i="1" lang="en-US" sz="1200">
                          <a:solidFill>
                            <a:schemeClr val="dk1"/>
                          </a:solidFill>
                        </a:rPr>
                        <a:t>Wo ist die Iris durchscheinend?</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762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r>
            </a:tbl>
          </a:graphicData>
        </a:graphic>
      </p:graphicFrame>
      <p:sp>
        <p:nvSpPr>
          <p:cNvPr id="435" name="Google Shape;435;p26"/>
          <p:cNvSpPr txBox="1"/>
          <p:nvPr>
            <p:ph idx="12" type="sldNum"/>
          </p:nvPr>
        </p:nvSpPr>
        <p:spPr>
          <a:xfrm>
            <a:off x="7010400" y="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436" name="Google Shape;436;p26"/>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Q</a:t>
            </a:r>
            <a:endParaRPr/>
          </a:p>
        </p:txBody>
      </p:sp>
      <p:sp>
        <p:nvSpPr>
          <p:cNvPr id="437" name="Google Shape;437;p26"/>
          <p:cNvSpPr txBox="1"/>
          <p:nvPr/>
        </p:nvSpPr>
        <p:spPr>
          <a:xfrm>
            <a:off x="4419600" y="3090446"/>
            <a:ext cx="3089307" cy="338554"/>
          </a:xfrm>
          <a:prstGeom prst="rect">
            <a:avLst/>
          </a:prstGeom>
          <a:no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i="1" lang="en-US" sz="1200">
                <a:solidFill>
                  <a:srgbClr val="0000FF"/>
                </a:solidFill>
                <a:latin typeface="Arial"/>
                <a:ea typeface="Arial"/>
                <a:cs typeface="Arial"/>
                <a:sym typeface="Arial"/>
              </a:rPr>
              <a:t>?                                              ?</a:t>
            </a:r>
            <a:endParaRPr/>
          </a:p>
        </p:txBody>
      </p:sp>
      <p:sp>
        <p:nvSpPr>
          <p:cNvPr id="438" name="Google Shape;438;p26"/>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 </a:t>
            </a:r>
            <a:r>
              <a:rPr b="1" lang="en-US" sz="1200">
                <a:solidFill>
                  <a:schemeClr val="dk1"/>
                </a:solidFill>
                <a:latin typeface="Arial"/>
                <a:ea typeface="Arial"/>
                <a:cs typeface="Arial"/>
                <a:sym typeface="Arial"/>
              </a:rPr>
              <a:t>FITB</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3" name="Shape 443"/>
        <p:cNvGrpSpPr/>
        <p:nvPr/>
      </p:nvGrpSpPr>
      <p:grpSpPr>
        <a:xfrm>
          <a:off x="0" y="0"/>
          <a:ext cx="0" cy="0"/>
          <a:chOff x="0" y="0"/>
          <a:chExt cx="0" cy="0"/>
        </a:xfrm>
      </p:grpSpPr>
      <p:graphicFrame>
        <p:nvGraphicFramePr>
          <p:cNvPr id="444" name="Google Shape;444;p27"/>
          <p:cNvGraphicFramePr/>
          <p:nvPr/>
        </p:nvGraphicFramePr>
        <p:xfrm>
          <a:off x="457200" y="1676400"/>
          <a:ext cx="3000000" cy="3000000"/>
        </p:xfrm>
        <a:graphic>
          <a:graphicData uri="http://schemas.openxmlformats.org/drawingml/2006/table">
            <a:tbl>
              <a:tblPr>
                <a:noFill/>
                <a:tableStyleId>{02B07537-624C-4EAD-A9AA-E5A35CE8A65F}</a:tableStyleId>
              </a:tblPr>
              <a:tblGrid>
                <a:gridCol w="2743200"/>
                <a:gridCol w="2743200"/>
                <a:gridCol w="2743200"/>
              </a:tblGrid>
              <a:tr h="406400">
                <a:tc>
                  <a:txBody>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1"/>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lang="en-US" sz="1200">
                          <a:solidFill>
                            <a:schemeClr val="dk1"/>
                          </a:solidFill>
                        </a:rPr>
                        <a:t>PEX</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i="0" lang="en-US" sz="1200" u="none" cap="none" strike="noStrike">
                          <a:solidFill>
                            <a:schemeClr val="dk1"/>
                          </a:solidFill>
                          <a:latin typeface="Arial"/>
                          <a:ea typeface="Arial"/>
                          <a:cs typeface="Arial"/>
                          <a:sym typeface="Arial"/>
                        </a:rPr>
                        <a:t>PDS/PG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Alter</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Selten &lt; 50 J, meist  &gt; 70 J</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20 – 50 J</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Geschlechtspräferenz</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F &gt; 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M &gt; F</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i="1" lang="en-US" sz="1200">
                          <a:solidFill>
                            <a:schemeClr val="dk1"/>
                          </a:solidFill>
                        </a:rPr>
                        <a:t>Kammerwinkelstatus</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Enger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Weit geöffnet</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Wo ist die Iris </a:t>
                      </a:r>
                      <a:r>
                        <a:rPr i="1" lang="en-US" sz="1200">
                          <a:solidFill>
                            <a:schemeClr val="dk1"/>
                          </a:solidFill>
                        </a:rPr>
                        <a:t>durchscheinend</a:t>
                      </a:r>
                      <a:r>
                        <a:rPr b="0" i="1" lang="en-US" sz="1200" u="none" cap="none" strike="noStrike">
                          <a:solidFill>
                            <a:schemeClr val="dk1"/>
                          </a:solidFill>
                          <a:latin typeface="Arial"/>
                          <a:ea typeface="Arial"/>
                          <a:cs typeface="Arial"/>
                          <a:sym typeface="Arial"/>
                        </a:rPr>
                        <a:t>?</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Pupillensaum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Radi</a:t>
                      </a:r>
                      <a:r>
                        <a:rPr b="1" lang="en-US" sz="1200">
                          <a:solidFill>
                            <a:srgbClr val="0000FF"/>
                          </a:solidFill>
                        </a:rPr>
                        <a:t>är, mittlere Peripherie</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762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r>
            </a:tbl>
          </a:graphicData>
        </a:graphic>
      </p:graphicFrame>
      <p:sp>
        <p:nvSpPr>
          <p:cNvPr id="445" name="Google Shape;445;p27"/>
          <p:cNvSpPr txBox="1"/>
          <p:nvPr>
            <p:ph idx="12" type="sldNum"/>
          </p:nvPr>
        </p:nvSpPr>
        <p:spPr>
          <a:xfrm>
            <a:off x="7010400" y="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446" name="Google Shape;446;p27"/>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A</a:t>
            </a:r>
            <a:endParaRPr/>
          </a:p>
        </p:txBody>
      </p:sp>
      <p:sp>
        <p:nvSpPr>
          <p:cNvPr id="447" name="Google Shape;447;p27"/>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 </a:t>
            </a:r>
            <a:r>
              <a:rPr b="1" lang="en-US" sz="1200">
                <a:solidFill>
                  <a:schemeClr val="dk1"/>
                </a:solidFill>
                <a:latin typeface="Arial"/>
                <a:ea typeface="Arial"/>
                <a:cs typeface="Arial"/>
                <a:sym typeface="Arial"/>
              </a:rPr>
              <a:t>FITB</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2" name="Shape 452"/>
        <p:cNvGrpSpPr/>
        <p:nvPr/>
      </p:nvGrpSpPr>
      <p:grpSpPr>
        <a:xfrm>
          <a:off x="0" y="0"/>
          <a:ext cx="0" cy="0"/>
          <a:chOff x="0" y="0"/>
          <a:chExt cx="0" cy="0"/>
        </a:xfrm>
      </p:grpSpPr>
      <p:pic>
        <p:nvPicPr>
          <p:cNvPr id="453" name="Google Shape;453;p28"/>
          <p:cNvPicPr preferRelativeResize="0"/>
          <p:nvPr/>
        </p:nvPicPr>
        <p:blipFill rotWithShape="1">
          <a:blip r:embed="rId3">
            <a:alphaModFix/>
          </a:blip>
          <a:srcRect b="0" l="0" r="0" t="0"/>
          <a:stretch/>
        </p:blipFill>
        <p:spPr>
          <a:xfrm>
            <a:off x="228600" y="1613927"/>
            <a:ext cx="4427506" cy="3482971"/>
          </a:xfrm>
          <a:prstGeom prst="rect">
            <a:avLst/>
          </a:prstGeom>
          <a:noFill/>
          <a:ln>
            <a:noFill/>
          </a:ln>
        </p:spPr>
      </p:pic>
      <p:sp>
        <p:nvSpPr>
          <p:cNvPr id="454" name="Google Shape;454;p28"/>
          <p:cNvSpPr txBox="1"/>
          <p:nvPr/>
        </p:nvSpPr>
        <p:spPr>
          <a:xfrm>
            <a:off x="944000" y="5105400"/>
            <a:ext cx="2996700" cy="579900"/>
          </a:xfrm>
          <a:prstGeom prst="rect">
            <a:avLst/>
          </a:prstGeom>
          <a:noFill/>
          <a:ln>
            <a:noFill/>
          </a:ln>
        </p:spPr>
        <p:txBody>
          <a:bodyPr anchorCtr="0" anchor="t" bIns="12700" lIns="25400" spcFirstLastPara="1" rIns="25400" wrap="square" tIns="12700">
            <a:spAutoFit/>
          </a:bodyPr>
          <a:lstStyle/>
          <a:p>
            <a:pPr indent="0" lvl="0" marL="0" marR="0" rtl="0" algn="ctr">
              <a:spcBef>
                <a:spcPts val="0"/>
              </a:spcBef>
              <a:spcAft>
                <a:spcPts val="0"/>
              </a:spcAft>
              <a:buNone/>
            </a:pPr>
            <a:r>
              <a:rPr lang="en-US" sz="1200">
                <a:solidFill>
                  <a:schemeClr val="dk1"/>
                </a:solidFill>
                <a:latin typeface="Arial"/>
                <a:ea typeface="Arial"/>
                <a:cs typeface="Arial"/>
                <a:sym typeface="Arial"/>
              </a:rPr>
              <a:t>Pseudoexfoliationssyndrom: „Mottenfraßartige“ </a:t>
            </a:r>
            <a:r>
              <a:rPr lang="en-US" sz="1200">
                <a:solidFill>
                  <a:schemeClr val="dk1"/>
                </a:solidFill>
              </a:rPr>
              <a:t>Pupillensaum</a:t>
            </a:r>
            <a:r>
              <a:rPr lang="en-US" sz="1200">
                <a:solidFill>
                  <a:schemeClr val="dk1"/>
                </a:solidFill>
                <a:latin typeface="Arial"/>
                <a:ea typeface="Arial"/>
                <a:cs typeface="Arial"/>
                <a:sym typeface="Arial"/>
              </a:rPr>
              <a:t>-TIDs (Transilluminationsdefekte )</a:t>
            </a:r>
            <a:endParaRPr/>
          </a:p>
        </p:txBody>
      </p:sp>
      <p:sp>
        <p:nvSpPr>
          <p:cNvPr id="455" name="Google Shape;455;p28"/>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 </a:t>
            </a:r>
            <a:r>
              <a:rPr b="1" lang="en-US" sz="1200">
                <a:solidFill>
                  <a:schemeClr val="dk1"/>
                </a:solidFill>
                <a:latin typeface="Arial"/>
                <a:ea typeface="Arial"/>
                <a:cs typeface="Arial"/>
                <a:sym typeface="Arial"/>
              </a:rPr>
              <a:t>FITB</a:t>
            </a:r>
            <a:endParaRPr/>
          </a:p>
        </p:txBody>
      </p:sp>
      <p:sp>
        <p:nvSpPr>
          <p:cNvPr id="456" name="Google Shape;456;p28"/>
          <p:cNvSpPr txBox="1"/>
          <p:nvPr/>
        </p:nvSpPr>
        <p:spPr>
          <a:xfrm>
            <a:off x="5853403" y="5115339"/>
            <a:ext cx="2082600" cy="210300"/>
          </a:xfrm>
          <a:prstGeom prst="rect">
            <a:avLst/>
          </a:prstGeom>
          <a:noFill/>
          <a:ln>
            <a:noFill/>
          </a:ln>
        </p:spPr>
        <p:txBody>
          <a:bodyPr anchorCtr="0" anchor="t" bIns="12700" lIns="25400" spcFirstLastPara="1" rIns="25400" wrap="square" tIns="12700">
            <a:spAutoFit/>
          </a:bodyPr>
          <a:lstStyle/>
          <a:p>
            <a:pPr indent="0" lvl="0" marL="0" marR="0" rtl="0" algn="ctr">
              <a:spcBef>
                <a:spcPts val="0"/>
              </a:spcBef>
              <a:spcAft>
                <a:spcPts val="0"/>
              </a:spcAft>
              <a:buNone/>
            </a:pPr>
            <a:r>
              <a:rPr lang="en-US" sz="1200">
                <a:solidFill>
                  <a:schemeClr val="dk1"/>
                </a:solidFill>
                <a:latin typeface="Arial"/>
                <a:ea typeface="Arial"/>
                <a:cs typeface="Arial"/>
                <a:sym typeface="Arial"/>
              </a:rPr>
              <a:t>PDS: </a:t>
            </a:r>
            <a:r>
              <a:rPr lang="en-US" sz="1200">
                <a:solidFill>
                  <a:schemeClr val="dk1"/>
                </a:solidFill>
              </a:rPr>
              <a:t>“radiäre</a:t>
            </a:r>
            <a:r>
              <a:rPr lang="en-US" sz="1200">
                <a:solidFill>
                  <a:schemeClr val="dk1"/>
                </a:solidFill>
                <a:latin typeface="Arial"/>
                <a:ea typeface="Arial"/>
                <a:cs typeface="Arial"/>
                <a:sym typeface="Arial"/>
              </a:rPr>
              <a:t>“ </a:t>
            </a:r>
            <a:r>
              <a:rPr lang="en-US" sz="1200">
                <a:solidFill>
                  <a:schemeClr val="dk1"/>
                </a:solidFill>
                <a:latin typeface="Arial"/>
                <a:ea typeface="Arial"/>
                <a:cs typeface="Arial"/>
                <a:sym typeface="Arial"/>
                <a:extLst>
                  <a:ext uri="http://customooxmlschemas.google.com/">
                    <go:slidesCustomData xmlns:go="http://customooxmlschemas.google.com/" textRoundtripDataId="10"/>
                  </a:ext>
                </a:extLst>
              </a:rPr>
              <a:t>TIDs</a:t>
            </a:r>
            <a:endParaRPr/>
          </a:p>
        </p:txBody>
      </p:sp>
      <p:pic>
        <p:nvPicPr>
          <p:cNvPr id="457" name="Google Shape;457;p28"/>
          <p:cNvPicPr preferRelativeResize="0"/>
          <p:nvPr/>
        </p:nvPicPr>
        <p:blipFill rotWithShape="1">
          <a:blip r:embed="rId4">
            <a:alphaModFix/>
          </a:blip>
          <a:srcRect b="0" l="0" r="0" t="0"/>
          <a:stretch/>
        </p:blipFill>
        <p:spPr>
          <a:xfrm>
            <a:off x="4874092" y="1613927"/>
            <a:ext cx="4041308" cy="3482970"/>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2" name="Shape 462"/>
        <p:cNvGrpSpPr/>
        <p:nvPr/>
      </p:nvGrpSpPr>
      <p:grpSpPr>
        <a:xfrm>
          <a:off x="0" y="0"/>
          <a:ext cx="0" cy="0"/>
          <a:chOff x="0" y="0"/>
          <a:chExt cx="0" cy="0"/>
        </a:xfrm>
      </p:grpSpPr>
      <p:graphicFrame>
        <p:nvGraphicFramePr>
          <p:cNvPr id="463" name="Google Shape;463;p29"/>
          <p:cNvGraphicFramePr/>
          <p:nvPr/>
        </p:nvGraphicFramePr>
        <p:xfrm>
          <a:off x="457200" y="1676400"/>
          <a:ext cx="3000000" cy="3000000"/>
        </p:xfrm>
        <a:graphic>
          <a:graphicData uri="http://schemas.openxmlformats.org/drawingml/2006/table">
            <a:tbl>
              <a:tblPr>
                <a:noFill/>
                <a:tableStyleId>{02B07537-624C-4EAD-A9AA-E5A35CE8A65F}</a:tableStyleId>
              </a:tblPr>
              <a:tblGrid>
                <a:gridCol w="2743200"/>
                <a:gridCol w="2743200"/>
                <a:gridCol w="2743200"/>
              </a:tblGrid>
              <a:tr h="406400">
                <a:tc>
                  <a:txBody>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BFBFBF"/>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1"/>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PEX</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PDS/PG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Alter</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 &lt; 50 J, meist  &gt; 70 J</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20er – 40er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Geschlechtspräferenz</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F &gt; 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M &gt; F</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Kammerwinkelstatus</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Enger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Weit geöffnet</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Wo ist die Iris </a:t>
                      </a:r>
                      <a:r>
                        <a:rPr i="1" lang="en-US" sz="1200">
                          <a:solidFill>
                            <a:schemeClr val="dk1"/>
                          </a:solidFill>
                        </a:rPr>
                        <a:t>durchscheinend</a:t>
                      </a:r>
                      <a:r>
                        <a:rPr b="0" i="1" lang="en-US" sz="1200" u="none" cap="none" strike="noStrike">
                          <a:solidFill>
                            <a:schemeClr val="dk1"/>
                          </a:solidFill>
                          <a:latin typeface="Arial"/>
                          <a:ea typeface="Arial"/>
                          <a:cs typeface="Arial"/>
                          <a:sym typeface="Arial"/>
                        </a:rPr>
                        <a:t>?</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Pupillensaum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Radi</a:t>
                      </a:r>
                      <a:r>
                        <a:rPr b="1" lang="en-US" sz="1200">
                          <a:solidFill>
                            <a:srgbClr val="0000FF"/>
                          </a:solidFill>
                        </a:rPr>
                        <a:t>är, mittlere Peripherie</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762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r>
            </a:tbl>
          </a:graphicData>
        </a:graphic>
      </p:graphicFrame>
      <p:sp>
        <p:nvSpPr>
          <p:cNvPr id="464" name="Google Shape;464;p29"/>
          <p:cNvSpPr txBox="1"/>
          <p:nvPr>
            <p:ph idx="12" type="sldNum"/>
          </p:nvPr>
        </p:nvSpPr>
        <p:spPr>
          <a:xfrm>
            <a:off x="7010400" y="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465" name="Google Shape;465;p29"/>
          <p:cNvSpPr txBox="1"/>
          <p:nvPr/>
        </p:nvSpPr>
        <p:spPr>
          <a:xfrm>
            <a:off x="2971800" y="3505200"/>
            <a:ext cx="6019800" cy="579900"/>
          </a:xfrm>
          <a:prstGeom prst="rect">
            <a:avLst/>
          </a:prstGeom>
          <a:solidFill>
            <a:srgbClr val="FF99FF"/>
          </a:solidFill>
          <a:ln>
            <a:noFill/>
          </a:ln>
        </p:spPr>
        <p:txBody>
          <a:bodyPr anchorCtr="0" anchor="t" bIns="12700" lIns="25400" spcFirstLastPara="1" rIns="25400" wrap="square" tIns="12700">
            <a:spAutoFit/>
          </a:bodyPr>
          <a:lstStyle/>
          <a:p>
            <a:pPr indent="0" lvl="0" marL="0" marR="0" rtl="0" algn="l">
              <a:spcBef>
                <a:spcPts val="0"/>
              </a:spcBef>
              <a:spcAft>
                <a:spcPts val="0"/>
              </a:spcAft>
              <a:buClr>
                <a:srgbClr val="0000FF"/>
              </a:buClr>
              <a:buSzPts val="1200"/>
              <a:buFont typeface="Noto Sans Symbols"/>
              <a:buNone/>
            </a:pPr>
            <a:r>
              <a:rPr i="1" lang="en-US" sz="1200">
                <a:solidFill>
                  <a:srgbClr val="0000FF"/>
                </a:solidFill>
                <a:latin typeface="Arial"/>
                <a:ea typeface="Arial"/>
                <a:cs typeface="Arial"/>
                <a:sym typeface="Arial"/>
              </a:rPr>
              <a:t>Welcher Mechanismus ist für die TID der Iris bei… verantwortlich?</a:t>
            </a:r>
            <a:endParaRPr/>
          </a:p>
          <a:p>
            <a:pPr indent="0" lvl="0" marL="0" marR="0" rtl="0" algn="l">
              <a:spcBef>
                <a:spcPts val="0"/>
              </a:spcBef>
              <a:spcAft>
                <a:spcPts val="0"/>
              </a:spcAft>
              <a:buClr>
                <a:srgbClr val="0000FF"/>
              </a:buClr>
              <a:buSzPts val="1200"/>
              <a:buFont typeface="Noto Sans Symbols"/>
              <a:buNone/>
            </a:pPr>
            <a:r>
              <a:rPr b="1" i="1" lang="en-US" sz="1200">
                <a:solidFill>
                  <a:srgbClr val="0000FF"/>
                </a:solidFill>
              </a:rPr>
              <a:t>PEX</a:t>
            </a:r>
            <a:r>
              <a:rPr b="1" i="1" lang="en-US" sz="1200">
                <a:solidFill>
                  <a:srgbClr val="0000FF"/>
                </a:solidFill>
                <a:latin typeface="Arial"/>
                <a:ea typeface="Arial"/>
                <a:cs typeface="Arial"/>
                <a:sym typeface="Arial"/>
              </a:rPr>
              <a:t>? </a:t>
            </a:r>
            <a:r>
              <a:rPr lang="en-US" sz="1200">
                <a:solidFill>
                  <a:srgbClr val="FF99FF"/>
                </a:solidFill>
                <a:latin typeface="Arial"/>
                <a:ea typeface="Arial"/>
                <a:cs typeface="Arial"/>
                <a:sym typeface="Arial"/>
              </a:rPr>
              <a:t>In erster Linie ein atrophischer Prozess</a:t>
            </a:r>
            <a:endParaRPr/>
          </a:p>
          <a:p>
            <a:pPr indent="0" lvl="0" marL="0" marR="0" rtl="0" algn="l">
              <a:spcBef>
                <a:spcPts val="0"/>
              </a:spcBef>
              <a:spcAft>
                <a:spcPts val="0"/>
              </a:spcAft>
              <a:buClr>
                <a:srgbClr val="A5A5A5"/>
              </a:buClr>
              <a:buSzPts val="1200"/>
              <a:buFont typeface="Noto Sans Symbols"/>
              <a:buNone/>
            </a:pPr>
            <a:r>
              <a:rPr b="1" i="1" lang="en-US" sz="1200">
                <a:solidFill>
                  <a:srgbClr val="A5A5A5"/>
                </a:solidFill>
              </a:rPr>
              <a:t>PDG </a:t>
            </a:r>
            <a:r>
              <a:rPr lang="en-US" sz="1200">
                <a:solidFill>
                  <a:srgbClr val="FF99FF"/>
                </a:solidFill>
                <a:latin typeface="Arial"/>
                <a:ea typeface="Arial"/>
                <a:cs typeface="Arial"/>
                <a:sym typeface="Arial"/>
              </a:rPr>
              <a:t>Mechanische Reibung der Zonulae an der Rückseite der Iris</a:t>
            </a:r>
            <a:endParaRPr/>
          </a:p>
        </p:txBody>
      </p:sp>
      <p:sp>
        <p:nvSpPr>
          <p:cNvPr id="466" name="Google Shape;466;p29"/>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Q</a:t>
            </a:r>
            <a:endParaRPr/>
          </a:p>
        </p:txBody>
      </p:sp>
      <p:sp>
        <p:nvSpPr>
          <p:cNvPr id="467" name="Google Shape;467;p29"/>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 </a:t>
            </a:r>
            <a:r>
              <a:rPr b="1" lang="en-US" sz="1200">
                <a:solidFill>
                  <a:schemeClr val="dk1"/>
                </a:solidFill>
                <a:latin typeface="Arial"/>
                <a:ea typeface="Arial"/>
                <a:cs typeface="Arial"/>
                <a:sym typeface="Arial"/>
              </a:rPr>
              <a:t>FITB</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 name="Shape 175"/>
        <p:cNvGrpSpPr/>
        <p:nvPr/>
      </p:nvGrpSpPr>
      <p:grpSpPr>
        <a:xfrm>
          <a:off x="0" y="0"/>
          <a:ext cx="0" cy="0"/>
          <a:chOff x="0" y="0"/>
          <a:chExt cx="0" cy="0"/>
        </a:xfrm>
      </p:grpSpPr>
      <p:graphicFrame>
        <p:nvGraphicFramePr>
          <p:cNvPr id="176" name="Google Shape;176;p3"/>
          <p:cNvGraphicFramePr/>
          <p:nvPr/>
        </p:nvGraphicFramePr>
        <p:xfrm>
          <a:off x="457200" y="1676400"/>
          <a:ext cx="3000000" cy="3000000"/>
        </p:xfrm>
        <a:graphic>
          <a:graphicData uri="http://schemas.openxmlformats.org/drawingml/2006/table">
            <a:tbl>
              <a:tblPr>
                <a:noFill/>
                <a:tableStyleId>{02B07537-624C-4EAD-A9AA-E5A35CE8A65F}</a:tableStyleId>
              </a:tblPr>
              <a:tblGrid>
                <a:gridCol w="2743200"/>
                <a:gridCol w="2743200"/>
                <a:gridCol w="2743200"/>
              </a:tblGrid>
              <a:tr h="406400">
                <a:tc>
                  <a:txBody>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1"/>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lang="en-US" sz="1200">
                          <a:solidFill>
                            <a:schemeClr val="dk1"/>
                          </a:solidFill>
                        </a:rPr>
                        <a:t>PEX</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i="0" lang="en-US" sz="1200" u="none" cap="none" strike="noStrike">
                          <a:solidFill>
                            <a:schemeClr val="dk1"/>
                          </a:solidFill>
                          <a:latin typeface="Arial"/>
                          <a:ea typeface="Arial"/>
                          <a:cs typeface="Arial"/>
                          <a:sym typeface="Arial"/>
                        </a:rPr>
                        <a:t>PDS/PG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Alter</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0"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0"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0" i="0" sz="1500" u="none" cap="none" strike="noStrike">
                        <a:solidFill>
                          <a:schemeClr val="dk1"/>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0" i="0" sz="1500" u="none" cap="none" strike="noStrike">
                        <a:solidFill>
                          <a:schemeClr val="dk1"/>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0" i="0" sz="1500" u="none" cap="none" strike="noStrike">
                        <a:solidFill>
                          <a:schemeClr val="dk1"/>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0" i="0" sz="1500" u="none" cap="none" strike="noStrike">
                        <a:solidFill>
                          <a:schemeClr val="dk1"/>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0" i="0" sz="1500" u="none" cap="none" strike="noStrike">
                        <a:solidFill>
                          <a:schemeClr val="dk1"/>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0" i="0" sz="1500" u="none" cap="none" strike="noStrike">
                        <a:solidFill>
                          <a:schemeClr val="dk1"/>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0" i="0" sz="1500" u="none" cap="none" strike="noStrike">
                        <a:solidFill>
                          <a:schemeClr val="dk1"/>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0" i="0" sz="1500" u="none" cap="none" strike="noStrike">
                        <a:solidFill>
                          <a:schemeClr val="dk1"/>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0" i="0" sz="1500" u="none" cap="none" strike="noStrike">
                        <a:solidFill>
                          <a:schemeClr val="dk1"/>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0" i="0" sz="1500" u="none" cap="none" strike="noStrike">
                        <a:solidFill>
                          <a:schemeClr val="dk1"/>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0" i="0" sz="1500" u="none" cap="none" strike="noStrike">
                        <a:solidFill>
                          <a:schemeClr val="dk1"/>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0" i="0" sz="1500" u="none" cap="none" strike="noStrike">
                        <a:solidFill>
                          <a:schemeClr val="dk1"/>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0" i="0" sz="1500" u="none" cap="none" strike="noStrike">
                        <a:solidFill>
                          <a:schemeClr val="dk1"/>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0" i="0" sz="1500" u="none" cap="none" strike="noStrike">
                        <a:solidFill>
                          <a:schemeClr val="dk1"/>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0" i="0" sz="1500" u="none" cap="none" strike="noStrike">
                        <a:solidFill>
                          <a:schemeClr val="dk1"/>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0" i="0" sz="1500" u="none" cap="none" strike="noStrike">
                        <a:solidFill>
                          <a:schemeClr val="dk1"/>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0" i="0" sz="1500" u="none" cap="none" strike="noStrike">
                        <a:solidFill>
                          <a:schemeClr val="dk1"/>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0" i="0" sz="1500" u="none" cap="none" strike="noStrike">
                        <a:solidFill>
                          <a:schemeClr val="dk1"/>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0" i="0" sz="1500" u="none" cap="none" strike="noStrike">
                        <a:solidFill>
                          <a:schemeClr val="dk1"/>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0" i="0" sz="1500" u="none" cap="none" strike="noStrike">
                        <a:solidFill>
                          <a:schemeClr val="dk1"/>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762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0" i="0" sz="1500" u="none" cap="none" strike="noStrike">
                        <a:solidFill>
                          <a:schemeClr val="dk1"/>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0" i="0" sz="1500" u="none" cap="none" strike="noStrike">
                        <a:solidFill>
                          <a:schemeClr val="dk1"/>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r>
            </a:tbl>
          </a:graphicData>
        </a:graphic>
      </p:graphicFrame>
      <p:sp>
        <p:nvSpPr>
          <p:cNvPr id="177" name="Google Shape;177;p3"/>
          <p:cNvSpPr txBox="1"/>
          <p:nvPr>
            <p:ph idx="12" type="sldNum"/>
          </p:nvPr>
        </p:nvSpPr>
        <p:spPr>
          <a:xfrm>
            <a:off x="7010400" y="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178" name="Google Shape;178;p3"/>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Q</a:t>
            </a:r>
            <a:endParaRPr/>
          </a:p>
        </p:txBody>
      </p:sp>
      <p:sp>
        <p:nvSpPr>
          <p:cNvPr id="179" name="Google Shape;179;p3"/>
          <p:cNvSpPr txBox="1"/>
          <p:nvPr/>
        </p:nvSpPr>
        <p:spPr>
          <a:xfrm>
            <a:off x="4419600" y="2099846"/>
            <a:ext cx="3089307" cy="338554"/>
          </a:xfrm>
          <a:prstGeom prst="rect">
            <a:avLst/>
          </a:prstGeom>
          <a:no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i="1" lang="en-US" sz="1200">
                <a:solidFill>
                  <a:srgbClr val="0000FF"/>
                </a:solidFill>
                <a:latin typeface="Arial"/>
                <a:ea typeface="Arial"/>
                <a:cs typeface="Arial"/>
                <a:sym typeface="Arial"/>
              </a:rPr>
              <a:t>?                                              ?</a:t>
            </a:r>
            <a:endParaRPr/>
          </a:p>
        </p:txBody>
      </p:sp>
      <p:sp>
        <p:nvSpPr>
          <p:cNvPr id="180" name="Google Shape;180;p3"/>
          <p:cNvSpPr txBox="1"/>
          <p:nvPr/>
        </p:nvSpPr>
        <p:spPr>
          <a:xfrm>
            <a:off x="3232530" y="381000"/>
            <a:ext cx="2679000" cy="3951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 </a:t>
            </a:r>
            <a:r>
              <a:rPr b="1" lang="en-US" sz="1200">
                <a:solidFill>
                  <a:schemeClr val="dk1"/>
                </a:solidFill>
              </a:rPr>
              <a:t>Füllen Sie die Lücke aus</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2" name="Shape 472"/>
        <p:cNvGrpSpPr/>
        <p:nvPr/>
      </p:nvGrpSpPr>
      <p:grpSpPr>
        <a:xfrm>
          <a:off x="0" y="0"/>
          <a:ext cx="0" cy="0"/>
          <a:chOff x="0" y="0"/>
          <a:chExt cx="0" cy="0"/>
        </a:xfrm>
      </p:grpSpPr>
      <p:graphicFrame>
        <p:nvGraphicFramePr>
          <p:cNvPr id="473" name="Google Shape;473;p30"/>
          <p:cNvGraphicFramePr/>
          <p:nvPr/>
        </p:nvGraphicFramePr>
        <p:xfrm>
          <a:off x="457200" y="1676400"/>
          <a:ext cx="3000000" cy="3000000"/>
        </p:xfrm>
        <a:graphic>
          <a:graphicData uri="http://schemas.openxmlformats.org/drawingml/2006/table">
            <a:tbl>
              <a:tblPr>
                <a:noFill/>
                <a:tableStyleId>{02B07537-624C-4EAD-A9AA-E5A35CE8A65F}</a:tableStyleId>
              </a:tblPr>
              <a:tblGrid>
                <a:gridCol w="2743200"/>
                <a:gridCol w="2743200"/>
                <a:gridCol w="2743200"/>
              </a:tblGrid>
              <a:tr h="406400">
                <a:tc>
                  <a:txBody>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BFBFBF"/>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1"/>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PEX</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PDS/PG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Alter</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 &lt; 50 J, meist  &gt; 70 J</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20er – 40er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Geschlechtspräferenz</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F &gt; 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M &gt; F</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Kammerwinkelstatus</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Enger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Weit geöffnet</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Wo ist die Iris </a:t>
                      </a:r>
                      <a:r>
                        <a:rPr i="1" lang="en-US" sz="1200">
                          <a:solidFill>
                            <a:schemeClr val="dk1"/>
                          </a:solidFill>
                        </a:rPr>
                        <a:t>durchscheinend</a:t>
                      </a:r>
                      <a:r>
                        <a:rPr b="0" i="1" lang="en-US" sz="1200" u="none" cap="none" strike="noStrike">
                          <a:solidFill>
                            <a:schemeClr val="dk1"/>
                          </a:solidFill>
                          <a:latin typeface="Arial"/>
                          <a:ea typeface="Arial"/>
                          <a:cs typeface="Arial"/>
                          <a:sym typeface="Arial"/>
                        </a:rPr>
                        <a:t>?</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Pupillensaum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Radi</a:t>
                      </a:r>
                      <a:r>
                        <a:rPr b="1" lang="en-US" sz="1200">
                          <a:solidFill>
                            <a:srgbClr val="0000FF"/>
                          </a:solidFill>
                        </a:rPr>
                        <a:t>är, mittlere Peripherie</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762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r>
            </a:tbl>
          </a:graphicData>
        </a:graphic>
      </p:graphicFrame>
      <p:sp>
        <p:nvSpPr>
          <p:cNvPr id="474" name="Google Shape;474;p30"/>
          <p:cNvSpPr txBox="1"/>
          <p:nvPr>
            <p:ph idx="12" type="sldNum"/>
          </p:nvPr>
        </p:nvSpPr>
        <p:spPr>
          <a:xfrm>
            <a:off x="7010400" y="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475" name="Google Shape;475;p30"/>
          <p:cNvSpPr txBox="1"/>
          <p:nvPr/>
        </p:nvSpPr>
        <p:spPr>
          <a:xfrm>
            <a:off x="2971800" y="3505200"/>
            <a:ext cx="6019800" cy="579900"/>
          </a:xfrm>
          <a:prstGeom prst="rect">
            <a:avLst/>
          </a:prstGeom>
          <a:solidFill>
            <a:srgbClr val="FF99FF"/>
          </a:solidFill>
          <a:ln>
            <a:noFill/>
          </a:ln>
        </p:spPr>
        <p:txBody>
          <a:bodyPr anchorCtr="0" anchor="t" bIns="12700" lIns="25400" spcFirstLastPara="1" rIns="25400" wrap="square" tIns="12700">
            <a:spAutoFit/>
          </a:bodyPr>
          <a:lstStyle/>
          <a:p>
            <a:pPr indent="0" lvl="0" marL="0" marR="0" rtl="0" algn="l">
              <a:spcBef>
                <a:spcPts val="0"/>
              </a:spcBef>
              <a:spcAft>
                <a:spcPts val="0"/>
              </a:spcAft>
              <a:buClr>
                <a:srgbClr val="0000FF"/>
              </a:buClr>
              <a:buSzPts val="1200"/>
              <a:buFont typeface="Noto Sans Symbols"/>
              <a:buNone/>
            </a:pPr>
            <a:r>
              <a:rPr i="1" lang="en-US" sz="1200">
                <a:solidFill>
                  <a:srgbClr val="0000FF"/>
                </a:solidFill>
                <a:latin typeface="Arial"/>
                <a:ea typeface="Arial"/>
                <a:cs typeface="Arial"/>
                <a:sym typeface="Arial"/>
              </a:rPr>
              <a:t>Welcher Mechanismus ist für die TID der Iris bei…</a:t>
            </a:r>
            <a:endParaRPr/>
          </a:p>
          <a:p>
            <a:pPr indent="0" lvl="0" marL="0" marR="0" rtl="0" algn="l">
              <a:spcBef>
                <a:spcPts val="0"/>
              </a:spcBef>
              <a:spcAft>
                <a:spcPts val="0"/>
              </a:spcAft>
              <a:buClr>
                <a:srgbClr val="0000FF"/>
              </a:buClr>
              <a:buSzPts val="1200"/>
              <a:buFont typeface="Noto Sans Symbols"/>
              <a:buNone/>
            </a:pPr>
            <a:r>
              <a:rPr b="1" i="1" lang="en-US" sz="1200">
                <a:solidFill>
                  <a:srgbClr val="0000FF"/>
                </a:solidFill>
              </a:rPr>
              <a:t>PEX</a:t>
            </a:r>
            <a:r>
              <a:rPr b="1" i="1" lang="en-US" sz="1200">
                <a:solidFill>
                  <a:srgbClr val="0000FF"/>
                </a:solidFill>
                <a:latin typeface="Arial"/>
                <a:ea typeface="Arial"/>
                <a:cs typeface="Arial"/>
                <a:sym typeface="Arial"/>
              </a:rPr>
              <a:t>? </a:t>
            </a:r>
            <a:r>
              <a:rPr lang="en-US" sz="1200">
                <a:solidFill>
                  <a:srgbClr val="0000FF"/>
                </a:solidFill>
                <a:latin typeface="Arial"/>
                <a:ea typeface="Arial"/>
                <a:cs typeface="Arial"/>
                <a:sym typeface="Arial"/>
              </a:rPr>
              <a:t>In erster Linie ein </a:t>
            </a:r>
            <a:r>
              <a:rPr lang="en-US" sz="1200">
                <a:solidFill>
                  <a:srgbClr val="0000FF"/>
                </a:solidFill>
              </a:rPr>
              <a:t>Atrophie-</a:t>
            </a:r>
            <a:r>
              <a:rPr lang="en-US" sz="1200">
                <a:solidFill>
                  <a:srgbClr val="0000FF"/>
                </a:solidFill>
                <a:latin typeface="Arial"/>
                <a:ea typeface="Arial"/>
                <a:cs typeface="Arial"/>
                <a:sym typeface="Arial"/>
                <a:extLst>
                  <a:ext uri="http://customooxmlschemas.google.com/">
                    <go:slidesCustomData xmlns:go="http://customooxmlschemas.google.com/" textRoundtripDataId="11"/>
                  </a:ext>
                </a:extLst>
              </a:rPr>
              <a:t>Prozess</a:t>
            </a:r>
            <a:endParaRPr/>
          </a:p>
          <a:p>
            <a:pPr indent="0" lvl="0" marL="0" marR="0" rtl="0" algn="l">
              <a:spcBef>
                <a:spcPts val="0"/>
              </a:spcBef>
              <a:spcAft>
                <a:spcPts val="0"/>
              </a:spcAft>
              <a:buClr>
                <a:srgbClr val="A5A5A5"/>
              </a:buClr>
              <a:buSzPts val="1200"/>
              <a:buFont typeface="Noto Sans Symbols"/>
              <a:buNone/>
            </a:pPr>
            <a:r>
              <a:rPr b="1" i="1" lang="en-US" sz="1200">
                <a:solidFill>
                  <a:srgbClr val="A5A5A5"/>
                </a:solidFill>
              </a:rPr>
              <a:t>PDG </a:t>
            </a:r>
            <a:r>
              <a:rPr lang="en-US" sz="1200">
                <a:solidFill>
                  <a:srgbClr val="FF99FF"/>
                </a:solidFill>
                <a:latin typeface="Arial"/>
                <a:ea typeface="Arial"/>
                <a:cs typeface="Arial"/>
                <a:sym typeface="Arial"/>
              </a:rPr>
              <a:t>Mechanische Reibung der Zonulae an der Rückseite der Iris</a:t>
            </a:r>
            <a:endParaRPr/>
          </a:p>
        </p:txBody>
      </p:sp>
      <p:sp>
        <p:nvSpPr>
          <p:cNvPr id="476" name="Google Shape;476;p30"/>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A</a:t>
            </a:r>
            <a:endParaRPr/>
          </a:p>
        </p:txBody>
      </p:sp>
      <p:sp>
        <p:nvSpPr>
          <p:cNvPr id="477" name="Google Shape;477;p30"/>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 </a:t>
            </a:r>
            <a:r>
              <a:rPr b="1" lang="en-US" sz="1200">
                <a:solidFill>
                  <a:schemeClr val="dk1"/>
                </a:solidFill>
                <a:latin typeface="Arial"/>
                <a:ea typeface="Arial"/>
                <a:cs typeface="Arial"/>
                <a:sym typeface="Arial"/>
              </a:rPr>
              <a:t>FITB</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2" name="Shape 482"/>
        <p:cNvGrpSpPr/>
        <p:nvPr/>
      </p:nvGrpSpPr>
      <p:grpSpPr>
        <a:xfrm>
          <a:off x="0" y="0"/>
          <a:ext cx="0" cy="0"/>
          <a:chOff x="0" y="0"/>
          <a:chExt cx="0" cy="0"/>
        </a:xfrm>
      </p:grpSpPr>
      <p:graphicFrame>
        <p:nvGraphicFramePr>
          <p:cNvPr id="483" name="Google Shape;483;p31"/>
          <p:cNvGraphicFramePr/>
          <p:nvPr/>
        </p:nvGraphicFramePr>
        <p:xfrm>
          <a:off x="457200" y="1676400"/>
          <a:ext cx="3000000" cy="3000000"/>
        </p:xfrm>
        <a:graphic>
          <a:graphicData uri="http://schemas.openxmlformats.org/drawingml/2006/table">
            <a:tbl>
              <a:tblPr>
                <a:noFill/>
                <a:tableStyleId>{02B07537-624C-4EAD-A9AA-E5A35CE8A65F}</a:tableStyleId>
              </a:tblPr>
              <a:tblGrid>
                <a:gridCol w="2743200"/>
                <a:gridCol w="2743200"/>
                <a:gridCol w="2743200"/>
              </a:tblGrid>
              <a:tr h="406400">
                <a:tc>
                  <a:txBody>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BFBFBF"/>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1"/>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PEX</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PDS/PG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Alter</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 &lt; 50 J, meist  &gt; 70 J</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20er – 40er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Geschlechtspräferenz</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F &gt; 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M &gt; F</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Kammerwinkelstatus</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Enger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Weit geöffnet</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Wo ist die Iris </a:t>
                      </a:r>
                      <a:r>
                        <a:rPr i="1" lang="en-US" sz="1200">
                          <a:solidFill>
                            <a:schemeClr val="dk1"/>
                          </a:solidFill>
                        </a:rPr>
                        <a:t>durchscheinend</a:t>
                      </a:r>
                      <a:r>
                        <a:rPr b="0" i="1" lang="en-US" sz="1200" u="none" cap="none" strike="noStrike">
                          <a:solidFill>
                            <a:schemeClr val="dk1"/>
                          </a:solidFill>
                          <a:latin typeface="Arial"/>
                          <a:ea typeface="Arial"/>
                          <a:cs typeface="Arial"/>
                          <a:sym typeface="Arial"/>
                        </a:rPr>
                        <a:t>?</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Pupillensaum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Radi</a:t>
                      </a:r>
                      <a:r>
                        <a:rPr b="1" lang="en-US" sz="1200">
                          <a:solidFill>
                            <a:srgbClr val="0000FF"/>
                          </a:solidFill>
                        </a:rPr>
                        <a:t>är, mittlere Peripherie</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762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r>
            </a:tbl>
          </a:graphicData>
        </a:graphic>
      </p:graphicFrame>
      <p:sp>
        <p:nvSpPr>
          <p:cNvPr id="484" name="Google Shape;484;p31"/>
          <p:cNvSpPr txBox="1"/>
          <p:nvPr>
            <p:ph idx="12" type="sldNum"/>
          </p:nvPr>
        </p:nvSpPr>
        <p:spPr>
          <a:xfrm>
            <a:off x="7010400" y="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485" name="Google Shape;485;p31"/>
          <p:cNvSpPr txBox="1"/>
          <p:nvPr/>
        </p:nvSpPr>
        <p:spPr>
          <a:xfrm>
            <a:off x="2971800" y="3505200"/>
            <a:ext cx="6019800" cy="579900"/>
          </a:xfrm>
          <a:prstGeom prst="rect">
            <a:avLst/>
          </a:prstGeom>
          <a:solidFill>
            <a:srgbClr val="FF99FF"/>
          </a:solidFill>
          <a:ln>
            <a:noFill/>
          </a:ln>
        </p:spPr>
        <p:txBody>
          <a:bodyPr anchorCtr="0" anchor="t" bIns="12700" lIns="25400" spcFirstLastPara="1" rIns="25400" wrap="square" tIns="12700">
            <a:spAutoFit/>
          </a:bodyPr>
          <a:lstStyle/>
          <a:p>
            <a:pPr indent="0" lvl="0" marL="0" marR="0" rtl="0" algn="l">
              <a:spcBef>
                <a:spcPts val="0"/>
              </a:spcBef>
              <a:spcAft>
                <a:spcPts val="0"/>
              </a:spcAft>
              <a:buClr>
                <a:srgbClr val="0000FF"/>
              </a:buClr>
              <a:buSzPts val="1200"/>
              <a:buFont typeface="Noto Sans Symbols"/>
              <a:buNone/>
            </a:pPr>
            <a:r>
              <a:rPr i="1" lang="en-US" sz="1200">
                <a:solidFill>
                  <a:srgbClr val="0000FF"/>
                </a:solidFill>
                <a:latin typeface="Arial"/>
                <a:ea typeface="Arial"/>
                <a:cs typeface="Arial"/>
                <a:sym typeface="Arial"/>
              </a:rPr>
              <a:t>Welcher Mechanismus ist für die TID der Iris bei… verantwortlich?</a:t>
            </a:r>
            <a:endParaRPr/>
          </a:p>
          <a:p>
            <a:pPr indent="0" lvl="0" marL="0" marR="0" rtl="0" algn="l">
              <a:spcBef>
                <a:spcPts val="0"/>
              </a:spcBef>
              <a:spcAft>
                <a:spcPts val="0"/>
              </a:spcAft>
              <a:buClr>
                <a:srgbClr val="0000FF"/>
              </a:buClr>
              <a:buSzPts val="1200"/>
              <a:buFont typeface="Noto Sans Symbols"/>
              <a:buNone/>
            </a:pPr>
            <a:r>
              <a:rPr b="1" i="1" lang="en-US" sz="1200">
                <a:solidFill>
                  <a:srgbClr val="0000FF"/>
                </a:solidFill>
              </a:rPr>
              <a:t>PEX</a:t>
            </a:r>
            <a:r>
              <a:rPr b="1" i="1" lang="en-US" sz="1200">
                <a:solidFill>
                  <a:srgbClr val="0000FF"/>
                </a:solidFill>
                <a:latin typeface="Arial"/>
                <a:ea typeface="Arial"/>
                <a:cs typeface="Arial"/>
                <a:sym typeface="Arial"/>
              </a:rPr>
              <a:t>? </a:t>
            </a:r>
            <a:r>
              <a:rPr lang="en-US" sz="1200">
                <a:solidFill>
                  <a:srgbClr val="0000FF"/>
                </a:solidFill>
                <a:latin typeface="Arial"/>
                <a:ea typeface="Arial"/>
                <a:cs typeface="Arial"/>
                <a:sym typeface="Arial"/>
              </a:rPr>
              <a:t>In erster Linie ein </a:t>
            </a:r>
            <a:r>
              <a:rPr lang="en-US" sz="1200">
                <a:solidFill>
                  <a:srgbClr val="0000FF"/>
                </a:solidFill>
              </a:rPr>
              <a:t>Atrophie-</a:t>
            </a:r>
            <a:r>
              <a:rPr lang="en-US" sz="1200">
                <a:solidFill>
                  <a:srgbClr val="0000FF"/>
                </a:solidFill>
                <a:extLst>
                  <a:ext uri="http://customooxmlschemas.google.com/">
                    <go:slidesCustomData xmlns:go="http://customooxmlschemas.google.com/" textRoundtripDataId="12"/>
                  </a:ext>
                </a:extLst>
              </a:rPr>
              <a:t>Prozess</a:t>
            </a:r>
            <a:endParaRPr/>
          </a:p>
          <a:p>
            <a:pPr indent="0" lvl="0" marL="0" marR="0" rtl="0" algn="l">
              <a:spcBef>
                <a:spcPts val="0"/>
              </a:spcBef>
              <a:spcAft>
                <a:spcPts val="0"/>
              </a:spcAft>
              <a:buClr>
                <a:srgbClr val="0000FF"/>
              </a:buClr>
              <a:buSzPts val="1200"/>
              <a:buFont typeface="Noto Sans Symbols"/>
              <a:buNone/>
            </a:pPr>
            <a:r>
              <a:rPr b="1" i="1" lang="en-US" sz="1200">
                <a:solidFill>
                  <a:srgbClr val="0000FF"/>
                </a:solidFill>
                <a:latin typeface="Arial"/>
                <a:ea typeface="Arial"/>
                <a:cs typeface="Arial"/>
                <a:sym typeface="Arial"/>
              </a:rPr>
              <a:t>PG? </a:t>
            </a:r>
            <a:r>
              <a:rPr lang="en-US" sz="1200">
                <a:solidFill>
                  <a:srgbClr val="FF99FF"/>
                </a:solidFill>
                <a:latin typeface="Arial"/>
                <a:ea typeface="Arial"/>
                <a:cs typeface="Arial"/>
                <a:sym typeface="Arial"/>
              </a:rPr>
              <a:t>Mechanische Reibung der Zonulae an der Rückseite der Iris</a:t>
            </a:r>
            <a:endParaRPr/>
          </a:p>
        </p:txBody>
      </p:sp>
      <p:sp>
        <p:nvSpPr>
          <p:cNvPr id="486" name="Google Shape;486;p31"/>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Q</a:t>
            </a:r>
            <a:endParaRPr/>
          </a:p>
        </p:txBody>
      </p:sp>
      <p:sp>
        <p:nvSpPr>
          <p:cNvPr id="487" name="Google Shape;487;p31"/>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 </a:t>
            </a:r>
            <a:r>
              <a:rPr b="1" lang="en-US" sz="1200">
                <a:solidFill>
                  <a:schemeClr val="dk1"/>
                </a:solidFill>
                <a:latin typeface="Arial"/>
                <a:ea typeface="Arial"/>
                <a:cs typeface="Arial"/>
                <a:sym typeface="Arial"/>
              </a:rPr>
              <a:t>FITB</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2" name="Shape 492"/>
        <p:cNvGrpSpPr/>
        <p:nvPr/>
      </p:nvGrpSpPr>
      <p:grpSpPr>
        <a:xfrm>
          <a:off x="0" y="0"/>
          <a:ext cx="0" cy="0"/>
          <a:chOff x="0" y="0"/>
          <a:chExt cx="0" cy="0"/>
        </a:xfrm>
      </p:grpSpPr>
      <p:graphicFrame>
        <p:nvGraphicFramePr>
          <p:cNvPr id="493" name="Google Shape;493;p32"/>
          <p:cNvGraphicFramePr/>
          <p:nvPr/>
        </p:nvGraphicFramePr>
        <p:xfrm>
          <a:off x="457200" y="1676400"/>
          <a:ext cx="3000000" cy="3000000"/>
        </p:xfrm>
        <a:graphic>
          <a:graphicData uri="http://schemas.openxmlformats.org/drawingml/2006/table">
            <a:tbl>
              <a:tblPr>
                <a:noFill/>
                <a:tableStyleId>{02B07537-624C-4EAD-A9AA-E5A35CE8A65F}</a:tableStyleId>
              </a:tblPr>
              <a:tblGrid>
                <a:gridCol w="2743200"/>
                <a:gridCol w="2743200"/>
                <a:gridCol w="2743200"/>
              </a:tblGrid>
              <a:tr h="406400">
                <a:tc>
                  <a:txBody>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BFBFBF"/>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1"/>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PEX</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PDS/PG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Alter</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 &lt; 50 J, meist  &gt; 70 J</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20er – 40er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Geschlechtspräferenz</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F &gt; 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M &gt; F</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Kammerwinkelstatus</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Enger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Weit geöffnet</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i="1" lang="en-US" sz="1200">
                          <a:solidFill>
                            <a:schemeClr val="dk1"/>
                          </a:solidFill>
                        </a:rPr>
                        <a:t>Wo ist die Iris durchscheinend?</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Pupillensaum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Radiär, mittlere Peripherie</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762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r>
            </a:tbl>
          </a:graphicData>
        </a:graphic>
      </p:graphicFrame>
      <p:sp>
        <p:nvSpPr>
          <p:cNvPr id="494" name="Google Shape;494;p32"/>
          <p:cNvSpPr txBox="1"/>
          <p:nvPr>
            <p:ph idx="12" type="sldNum"/>
          </p:nvPr>
        </p:nvSpPr>
        <p:spPr>
          <a:xfrm>
            <a:off x="7010400" y="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495" name="Google Shape;495;p32"/>
          <p:cNvSpPr txBox="1"/>
          <p:nvPr/>
        </p:nvSpPr>
        <p:spPr>
          <a:xfrm>
            <a:off x="2971800" y="3505200"/>
            <a:ext cx="6019800" cy="579900"/>
          </a:xfrm>
          <a:prstGeom prst="rect">
            <a:avLst/>
          </a:prstGeom>
          <a:solidFill>
            <a:srgbClr val="FF99FF"/>
          </a:solidFill>
          <a:ln>
            <a:noFill/>
          </a:ln>
        </p:spPr>
        <p:txBody>
          <a:bodyPr anchorCtr="0" anchor="t" bIns="12700" lIns="25400" spcFirstLastPara="1" rIns="25400" wrap="square" tIns="12700">
            <a:spAutoFit/>
          </a:bodyPr>
          <a:lstStyle/>
          <a:p>
            <a:pPr indent="0" lvl="0" marL="0" marR="0" rtl="0" algn="l">
              <a:spcBef>
                <a:spcPts val="0"/>
              </a:spcBef>
              <a:spcAft>
                <a:spcPts val="0"/>
              </a:spcAft>
              <a:buClr>
                <a:srgbClr val="0000FF"/>
              </a:buClr>
              <a:buSzPts val="1200"/>
              <a:buFont typeface="Noto Sans Symbols"/>
              <a:buNone/>
            </a:pPr>
            <a:r>
              <a:rPr i="1" lang="en-US" sz="1200">
                <a:solidFill>
                  <a:srgbClr val="0000FF"/>
                </a:solidFill>
                <a:latin typeface="Arial"/>
                <a:ea typeface="Arial"/>
                <a:cs typeface="Arial"/>
                <a:sym typeface="Arial"/>
              </a:rPr>
              <a:t>Welcher Mechanismus ist für die TID der Iris bei… verantwortlich?</a:t>
            </a:r>
            <a:endParaRPr/>
          </a:p>
          <a:p>
            <a:pPr indent="0" lvl="0" marL="0" marR="0" rtl="0" algn="l">
              <a:spcBef>
                <a:spcPts val="0"/>
              </a:spcBef>
              <a:spcAft>
                <a:spcPts val="0"/>
              </a:spcAft>
              <a:buClr>
                <a:srgbClr val="0000FF"/>
              </a:buClr>
              <a:buSzPts val="1200"/>
              <a:buFont typeface="Noto Sans Symbols"/>
              <a:buNone/>
            </a:pPr>
            <a:r>
              <a:rPr b="1" i="1" lang="en-US" sz="1200">
                <a:solidFill>
                  <a:srgbClr val="0000FF"/>
                </a:solidFill>
              </a:rPr>
              <a:t>PEX</a:t>
            </a:r>
            <a:r>
              <a:rPr b="1" i="1" lang="en-US" sz="1200">
                <a:solidFill>
                  <a:srgbClr val="0000FF"/>
                </a:solidFill>
                <a:latin typeface="Arial"/>
                <a:ea typeface="Arial"/>
                <a:cs typeface="Arial"/>
                <a:sym typeface="Arial"/>
              </a:rPr>
              <a:t>? </a:t>
            </a:r>
            <a:r>
              <a:rPr lang="en-US" sz="1200">
                <a:solidFill>
                  <a:srgbClr val="0000FF"/>
                </a:solidFill>
                <a:latin typeface="Arial"/>
                <a:ea typeface="Arial"/>
                <a:cs typeface="Arial"/>
                <a:sym typeface="Arial"/>
              </a:rPr>
              <a:t>In erster Linie ein </a:t>
            </a:r>
            <a:r>
              <a:rPr lang="en-US" sz="1200">
                <a:solidFill>
                  <a:srgbClr val="0000FF"/>
                </a:solidFill>
              </a:rPr>
              <a:t>Atrophie-</a:t>
            </a:r>
            <a:r>
              <a:rPr lang="en-US" sz="1200">
                <a:solidFill>
                  <a:srgbClr val="0000FF"/>
                </a:solidFill>
                <a:extLst>
                  <a:ext uri="http://customooxmlschemas.google.com/">
                    <go:slidesCustomData xmlns:go="http://customooxmlschemas.google.com/" textRoundtripDataId="13"/>
                  </a:ext>
                </a:extLst>
              </a:rPr>
              <a:t>Prozess</a:t>
            </a:r>
            <a:endParaRPr/>
          </a:p>
          <a:p>
            <a:pPr indent="0" lvl="0" marL="0" marR="0" rtl="0" algn="l">
              <a:spcBef>
                <a:spcPts val="0"/>
              </a:spcBef>
              <a:spcAft>
                <a:spcPts val="0"/>
              </a:spcAft>
              <a:buClr>
                <a:srgbClr val="0000FF"/>
              </a:buClr>
              <a:buSzPts val="1200"/>
              <a:buFont typeface="Noto Sans Symbols"/>
              <a:buNone/>
            </a:pPr>
            <a:r>
              <a:rPr b="1" i="1" lang="en-US" sz="1200">
                <a:solidFill>
                  <a:srgbClr val="0000FF"/>
                </a:solidFill>
                <a:latin typeface="Arial"/>
                <a:ea typeface="Arial"/>
                <a:cs typeface="Arial"/>
                <a:sym typeface="Arial"/>
              </a:rPr>
              <a:t>PG? </a:t>
            </a:r>
            <a:r>
              <a:rPr lang="en-US" sz="1200">
                <a:solidFill>
                  <a:srgbClr val="0000FF"/>
                </a:solidFill>
                <a:latin typeface="Arial"/>
                <a:ea typeface="Arial"/>
                <a:cs typeface="Arial"/>
                <a:sym typeface="Arial"/>
              </a:rPr>
              <a:t>Mechanische Reibung der Zonulae an der Rückseite der Iris</a:t>
            </a:r>
            <a:endParaRPr/>
          </a:p>
        </p:txBody>
      </p:sp>
      <p:sp>
        <p:nvSpPr>
          <p:cNvPr id="496" name="Google Shape;496;p32"/>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A</a:t>
            </a:r>
            <a:endParaRPr/>
          </a:p>
        </p:txBody>
      </p:sp>
      <p:sp>
        <p:nvSpPr>
          <p:cNvPr id="497" name="Google Shape;497;p32"/>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 </a:t>
            </a:r>
            <a:r>
              <a:rPr b="1" lang="en-US" sz="1200">
                <a:solidFill>
                  <a:schemeClr val="dk1"/>
                </a:solidFill>
                <a:latin typeface="Arial"/>
                <a:ea typeface="Arial"/>
                <a:cs typeface="Arial"/>
                <a:sym typeface="Arial"/>
              </a:rPr>
              <a:t>FITB</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1" name="Shape 501"/>
        <p:cNvGrpSpPr/>
        <p:nvPr/>
      </p:nvGrpSpPr>
      <p:grpSpPr>
        <a:xfrm>
          <a:off x="0" y="0"/>
          <a:ext cx="0" cy="0"/>
          <a:chOff x="0" y="0"/>
          <a:chExt cx="0" cy="0"/>
        </a:xfrm>
      </p:grpSpPr>
      <p:graphicFrame>
        <p:nvGraphicFramePr>
          <p:cNvPr id="502" name="Google Shape;502;p33"/>
          <p:cNvGraphicFramePr/>
          <p:nvPr/>
        </p:nvGraphicFramePr>
        <p:xfrm>
          <a:off x="457200" y="1676400"/>
          <a:ext cx="3000000" cy="3000000"/>
        </p:xfrm>
        <a:graphic>
          <a:graphicData uri="http://schemas.openxmlformats.org/drawingml/2006/table">
            <a:tbl>
              <a:tblPr>
                <a:noFill/>
                <a:tableStyleId>{02B07537-624C-4EAD-A9AA-E5A35CE8A65F}</a:tableStyleId>
              </a:tblPr>
              <a:tblGrid>
                <a:gridCol w="2743200"/>
                <a:gridCol w="2743200"/>
                <a:gridCol w="2743200"/>
              </a:tblGrid>
              <a:tr h="406400">
                <a:tc>
                  <a:txBody>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1"/>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lang="en-US" sz="1200">
                          <a:solidFill>
                            <a:schemeClr val="dk1"/>
                          </a:solidFill>
                        </a:rPr>
                        <a:t>PEX</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i="0" lang="en-US" sz="1200" u="none" cap="none" strike="noStrike">
                          <a:solidFill>
                            <a:schemeClr val="dk1"/>
                          </a:solidFill>
                          <a:latin typeface="Arial"/>
                          <a:ea typeface="Arial"/>
                          <a:cs typeface="Arial"/>
                          <a:sym typeface="Arial"/>
                        </a:rPr>
                        <a:t>PDS/PG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Alter</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Selten &lt; 50 J, meist  &gt; 70 J</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20 – 50 J</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Geschlechtspräferenz</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M&gt;F</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M &gt; F</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i="1" lang="en-US" sz="1200">
                          <a:solidFill>
                            <a:schemeClr val="dk1"/>
                          </a:solidFill>
                        </a:rPr>
                        <a:t>Kammerwinkelstatus</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Enger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Weit geöffnet</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i="1" lang="en-US" sz="1200">
                          <a:solidFill>
                            <a:schemeClr val="dk1"/>
                          </a:solidFill>
                        </a:rPr>
                        <a:t>Wo ist die Iris durchscheinend?</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Pupillensaum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Radiär, mittlere Peripherie</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Krukenberg-Spindel – 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762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r>
            </a:tbl>
          </a:graphicData>
        </a:graphic>
      </p:graphicFrame>
      <p:sp>
        <p:nvSpPr>
          <p:cNvPr id="503" name="Google Shape;503;p33"/>
          <p:cNvSpPr txBox="1"/>
          <p:nvPr>
            <p:ph idx="12" type="sldNum"/>
          </p:nvPr>
        </p:nvSpPr>
        <p:spPr>
          <a:xfrm>
            <a:off x="7010400" y="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504" name="Google Shape;504;p33"/>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Q</a:t>
            </a:r>
            <a:endParaRPr/>
          </a:p>
        </p:txBody>
      </p:sp>
      <p:sp>
        <p:nvSpPr>
          <p:cNvPr id="505" name="Google Shape;505;p33"/>
          <p:cNvSpPr txBox="1"/>
          <p:nvPr/>
        </p:nvSpPr>
        <p:spPr>
          <a:xfrm>
            <a:off x="4419600" y="3429000"/>
            <a:ext cx="3089307" cy="338554"/>
          </a:xfrm>
          <a:prstGeom prst="rect">
            <a:avLst/>
          </a:prstGeom>
          <a:no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i="1" lang="en-US" sz="1200">
                <a:solidFill>
                  <a:srgbClr val="0000FF"/>
                </a:solidFill>
                <a:latin typeface="Arial"/>
                <a:ea typeface="Arial"/>
                <a:cs typeface="Arial"/>
                <a:sym typeface="Arial"/>
              </a:rPr>
              <a:t>?                                              ?</a:t>
            </a:r>
            <a:endParaRPr/>
          </a:p>
        </p:txBody>
      </p:sp>
      <p:sp>
        <p:nvSpPr>
          <p:cNvPr id="506" name="Google Shape;506;p33"/>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 </a:t>
            </a:r>
            <a:r>
              <a:rPr b="1" lang="en-US" sz="1200">
                <a:solidFill>
                  <a:schemeClr val="dk1"/>
                </a:solidFill>
                <a:latin typeface="Arial"/>
                <a:ea typeface="Arial"/>
                <a:cs typeface="Arial"/>
                <a:sym typeface="Arial"/>
              </a:rPr>
              <a:t>FITB</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1" name="Shape 511"/>
        <p:cNvGrpSpPr/>
        <p:nvPr/>
      </p:nvGrpSpPr>
      <p:grpSpPr>
        <a:xfrm>
          <a:off x="0" y="0"/>
          <a:ext cx="0" cy="0"/>
          <a:chOff x="0" y="0"/>
          <a:chExt cx="0" cy="0"/>
        </a:xfrm>
      </p:grpSpPr>
      <p:graphicFrame>
        <p:nvGraphicFramePr>
          <p:cNvPr id="512" name="Google Shape;512;p34"/>
          <p:cNvGraphicFramePr/>
          <p:nvPr/>
        </p:nvGraphicFramePr>
        <p:xfrm>
          <a:off x="457200" y="1676400"/>
          <a:ext cx="3000000" cy="3000000"/>
        </p:xfrm>
        <a:graphic>
          <a:graphicData uri="http://schemas.openxmlformats.org/drawingml/2006/table">
            <a:tbl>
              <a:tblPr>
                <a:noFill/>
                <a:tableStyleId>{02B07537-624C-4EAD-A9AA-E5A35CE8A65F}</a:tableStyleId>
              </a:tblPr>
              <a:tblGrid>
                <a:gridCol w="2743200"/>
                <a:gridCol w="2743200"/>
                <a:gridCol w="2743200"/>
              </a:tblGrid>
              <a:tr h="406400">
                <a:tc>
                  <a:txBody>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1"/>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lang="en-US" sz="1200">
                          <a:solidFill>
                            <a:schemeClr val="dk1"/>
                          </a:solidFill>
                        </a:rPr>
                        <a:t>PEX</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i="0" lang="en-US" sz="1200" u="none" cap="none" strike="noStrike">
                          <a:solidFill>
                            <a:schemeClr val="dk1"/>
                          </a:solidFill>
                          <a:latin typeface="Arial"/>
                          <a:ea typeface="Arial"/>
                          <a:cs typeface="Arial"/>
                          <a:sym typeface="Arial"/>
                        </a:rPr>
                        <a:t>PDS/PG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Alter</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Selten &lt; 50 J, meist  &gt; 70 J</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20 – 50 J</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Geschlechtspräferenz</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M&gt;F</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M &gt; F</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i="1" lang="en-US" sz="1200">
                          <a:solidFill>
                            <a:schemeClr val="dk1"/>
                          </a:solidFill>
                        </a:rPr>
                        <a:t>Kammerwinkelstatus</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Enger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Weit geöffnet</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i="1" lang="en-US" sz="1200">
                          <a:solidFill>
                            <a:schemeClr val="dk1"/>
                          </a:solidFill>
                        </a:rPr>
                        <a:t>Wo ist die Iris durchscheinend?</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Pupillensaum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Radiär, mittlere Peripherie</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Krukenberg-Spindel – 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extLst>
                            <a:ext uri="http://customooxmlschemas.google.com/">
                              <go:slidesCustomData xmlns:go="http://customooxmlschemas.google.com/" textRoundtripDataId="14"/>
                            </a:ext>
                          </a:extLst>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762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r>
            </a:tbl>
          </a:graphicData>
        </a:graphic>
      </p:graphicFrame>
      <p:sp>
        <p:nvSpPr>
          <p:cNvPr id="513" name="Google Shape;513;p34"/>
          <p:cNvSpPr txBox="1"/>
          <p:nvPr>
            <p:ph idx="12" type="sldNum"/>
          </p:nvPr>
        </p:nvSpPr>
        <p:spPr>
          <a:xfrm>
            <a:off x="7010400" y="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514" name="Google Shape;514;p34"/>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A</a:t>
            </a:r>
            <a:endParaRPr/>
          </a:p>
        </p:txBody>
      </p:sp>
      <p:sp>
        <p:nvSpPr>
          <p:cNvPr id="515" name="Google Shape;515;p34"/>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 </a:t>
            </a:r>
            <a:r>
              <a:rPr b="1" lang="en-US" sz="1200">
                <a:solidFill>
                  <a:schemeClr val="dk1"/>
                </a:solidFill>
                <a:latin typeface="Arial"/>
                <a:ea typeface="Arial"/>
                <a:cs typeface="Arial"/>
                <a:sym typeface="Arial"/>
              </a:rPr>
              <a:t>FITB</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0" name="Shape 520"/>
        <p:cNvGrpSpPr/>
        <p:nvPr/>
      </p:nvGrpSpPr>
      <p:grpSpPr>
        <a:xfrm>
          <a:off x="0" y="0"/>
          <a:ext cx="0" cy="0"/>
          <a:chOff x="0" y="0"/>
          <a:chExt cx="0" cy="0"/>
        </a:xfrm>
      </p:grpSpPr>
      <p:graphicFrame>
        <p:nvGraphicFramePr>
          <p:cNvPr id="521" name="Google Shape;521;p35"/>
          <p:cNvGraphicFramePr/>
          <p:nvPr/>
        </p:nvGraphicFramePr>
        <p:xfrm>
          <a:off x="457200" y="1676400"/>
          <a:ext cx="3000000" cy="3000000"/>
        </p:xfrm>
        <a:graphic>
          <a:graphicData uri="http://schemas.openxmlformats.org/drawingml/2006/table">
            <a:tbl>
              <a:tblPr>
                <a:noFill/>
                <a:tableStyleId>{02B07537-624C-4EAD-A9AA-E5A35CE8A65F}</a:tableStyleId>
              </a:tblPr>
              <a:tblGrid>
                <a:gridCol w="2743200"/>
                <a:gridCol w="2743200"/>
                <a:gridCol w="2743200"/>
              </a:tblGrid>
              <a:tr h="406400">
                <a:tc>
                  <a:txBody>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BFBFBF"/>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1"/>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PEX</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PDS/PG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Alter</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 &lt; 50 J, meist  &gt; 70 J</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20er – 40er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Geschlechtspräferenz</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F &gt; 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M &gt; F</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Kammerwinkelstatus</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Enger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Weit geöffnet</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Wo ist die Iris durchscheinend?</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Pupillensaum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Radiär, mittlere Peripherie</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200"/>
                        <a:buFont typeface="Arial"/>
                        <a:buNone/>
                      </a:pPr>
                      <a:r>
                        <a:rPr b="1" i="1" lang="en-US" sz="1200" u="none" cap="none" strike="noStrike">
                          <a:solidFill>
                            <a:schemeClr val="dk1"/>
                          </a:solidFill>
                          <a:latin typeface="Arial"/>
                          <a:ea typeface="Arial"/>
                          <a:cs typeface="Arial"/>
                          <a:sym typeface="Arial"/>
                        </a:rPr>
                        <a:t>Krukenberg-Spindel – </a:t>
                      </a:r>
                      <a:r>
                        <a:rPr b="0" i="1" lang="en-US" sz="1200" u="none" cap="none" strike="noStrike">
                          <a:solidFill>
                            <a:srgbClr val="BFBFBF"/>
                          </a:solidFill>
                          <a:latin typeface="Arial"/>
                          <a:ea typeface="Arial"/>
                          <a:cs typeface="Arial"/>
                          <a:sym typeface="Arial"/>
                        </a:rPr>
                        <a:t>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762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r>
            </a:tbl>
          </a:graphicData>
        </a:graphic>
      </p:graphicFrame>
      <p:sp>
        <p:nvSpPr>
          <p:cNvPr id="522" name="Google Shape;522;p35"/>
          <p:cNvSpPr txBox="1"/>
          <p:nvPr>
            <p:ph idx="12" type="sldNum"/>
          </p:nvPr>
        </p:nvSpPr>
        <p:spPr>
          <a:xfrm>
            <a:off x="7010400" y="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523" name="Google Shape;523;p35"/>
          <p:cNvSpPr txBox="1"/>
          <p:nvPr/>
        </p:nvSpPr>
        <p:spPr>
          <a:xfrm>
            <a:off x="2387497" y="2296180"/>
            <a:ext cx="6383400" cy="3319500"/>
          </a:xfrm>
          <a:prstGeom prst="rect">
            <a:avLst/>
          </a:prstGeom>
          <a:solidFill>
            <a:srgbClr val="BAD2D2"/>
          </a:solidFill>
          <a:ln>
            <a:noFill/>
          </a:ln>
        </p:spPr>
        <p:txBody>
          <a:bodyPr anchorCtr="0" anchor="t" bIns="12700" lIns="25400" spcFirstLastPara="1" rIns="25400" wrap="square" tIns="12700">
            <a:spAutoFit/>
          </a:bodyPr>
          <a:lstStyle/>
          <a:p>
            <a:pPr indent="0" lvl="0" marL="0" marR="0" rtl="0" algn="l">
              <a:spcBef>
                <a:spcPts val="0"/>
              </a:spcBef>
              <a:spcAft>
                <a:spcPts val="0"/>
              </a:spcAft>
              <a:buClr>
                <a:schemeClr val="dk1"/>
              </a:buClr>
              <a:buSzPts val="1200"/>
              <a:buFont typeface="Noto Sans Symbols"/>
              <a:buNone/>
            </a:pPr>
            <a:r>
              <a:rPr i="1" lang="en-US" sz="1200">
                <a:solidFill>
                  <a:schemeClr val="dk1"/>
                </a:solidFill>
                <a:latin typeface="Arial"/>
                <a:ea typeface="Arial"/>
                <a:cs typeface="Arial"/>
                <a:sym typeface="Arial"/>
              </a:rPr>
              <a:t>Was ist ein </a:t>
            </a:r>
            <a:r>
              <a:rPr lang="en-US" sz="1200">
                <a:solidFill>
                  <a:schemeClr val="dk1"/>
                </a:solidFill>
                <a:latin typeface="Arial"/>
                <a:ea typeface="Arial"/>
                <a:cs typeface="Arial"/>
                <a:sym typeface="Arial"/>
              </a:rPr>
              <a:t>Krukenberg-Spindel?</a:t>
            </a:r>
            <a:endParaRPr sz="1400">
              <a:solidFill>
                <a:srgbClr val="BAD2D2"/>
              </a:solidFill>
              <a:latin typeface="Arial"/>
              <a:ea typeface="Arial"/>
              <a:cs typeface="Arial"/>
              <a:sym typeface="Arial"/>
            </a:endParaRPr>
          </a:p>
          <a:p>
            <a:pPr indent="0" lvl="0" marL="0" marR="0" rtl="0" algn="l">
              <a:spcBef>
                <a:spcPts val="0"/>
              </a:spcBef>
              <a:spcAft>
                <a:spcPts val="0"/>
              </a:spcAft>
              <a:buClr>
                <a:srgbClr val="BAD2D2"/>
              </a:buClr>
              <a:buSzPts val="1200"/>
              <a:buFont typeface="Noto Sans Symbols"/>
              <a:buNone/>
            </a:pPr>
            <a:r>
              <a:rPr lang="en-US" sz="1200">
                <a:solidFill>
                  <a:srgbClr val="BAD2D2"/>
                </a:solidFill>
                <a:latin typeface="Arial"/>
                <a:ea typeface="Arial"/>
                <a:cs typeface="Arial"/>
                <a:sym typeface="Arial"/>
              </a:rPr>
              <a:t>Eine vertikale Pigmentverteilung auf der </a:t>
            </a:r>
            <a:r>
              <a:rPr lang="en-US" sz="1200">
                <a:solidFill>
                  <a:srgbClr val="BAD2D2"/>
                </a:solidFill>
              </a:rPr>
              <a:t>Endothel der Hornhaut</a:t>
            </a:r>
            <a:r>
              <a:rPr lang="en-US" sz="1200">
                <a:solidFill>
                  <a:srgbClr val="BAD2D2"/>
                </a:solidFill>
                <a:latin typeface="Arial"/>
                <a:ea typeface="Arial"/>
                <a:cs typeface="Arial"/>
                <a:sym typeface="Arial"/>
              </a:rPr>
              <a:t> der Hornhaut</a:t>
            </a:r>
            <a:endParaRPr/>
          </a:p>
          <a:p>
            <a:pPr indent="0" lvl="0" marL="0" marR="0" rtl="0" algn="l">
              <a:spcBef>
                <a:spcPts val="0"/>
              </a:spcBef>
              <a:spcAft>
                <a:spcPts val="0"/>
              </a:spcAft>
              <a:buClr>
                <a:schemeClr val="dk1"/>
              </a:buClr>
              <a:buSzPts val="1400"/>
              <a:buFont typeface="Noto Sans Symbols"/>
              <a:buNone/>
            </a:pPr>
            <a:r>
              <a:t/>
            </a:r>
            <a:endParaRPr sz="1400">
              <a:solidFill>
                <a:srgbClr val="BAD2D2"/>
              </a:solidFill>
              <a:latin typeface="Arial"/>
              <a:ea typeface="Arial"/>
              <a:cs typeface="Arial"/>
              <a:sym typeface="Arial"/>
            </a:endParaRPr>
          </a:p>
          <a:p>
            <a:pPr indent="0" lvl="0" marL="0" marR="0" rtl="0" algn="l">
              <a:spcBef>
                <a:spcPts val="0"/>
              </a:spcBef>
              <a:spcAft>
                <a:spcPts val="0"/>
              </a:spcAft>
              <a:buClr>
                <a:srgbClr val="BAD2D2"/>
              </a:buClr>
              <a:buSzPts val="1200"/>
              <a:buFont typeface="Noto Sans Symbols"/>
              <a:buNone/>
            </a:pPr>
            <a:r>
              <a:rPr i="1" lang="en-US" sz="1200">
                <a:solidFill>
                  <a:srgbClr val="BAD2D2"/>
                </a:solidFill>
                <a:latin typeface="Arial"/>
                <a:ea typeface="Arial"/>
                <a:cs typeface="Arial"/>
                <a:sym typeface="Arial"/>
              </a:rPr>
              <a:t>Warum wird sie so genannt?</a:t>
            </a:r>
            <a:endParaRPr/>
          </a:p>
          <a:p>
            <a:pPr indent="0" lvl="0" marL="0" marR="0" rtl="0" algn="l">
              <a:spcBef>
                <a:spcPts val="0"/>
              </a:spcBef>
              <a:spcAft>
                <a:spcPts val="0"/>
              </a:spcAft>
              <a:buClr>
                <a:srgbClr val="BAD2D2"/>
              </a:buClr>
              <a:buSzPts val="1200"/>
              <a:buFont typeface="Noto Sans Symbols"/>
              <a:buNone/>
            </a:pPr>
            <a:r>
              <a:rPr lang="en-US" sz="1200">
                <a:solidFill>
                  <a:srgbClr val="BAD2D2"/>
                </a:solidFill>
              </a:rPr>
              <a:t>Weil die Erstbeschreibung auf Dr. Krukenberg zurückgeht.</a:t>
            </a:r>
            <a:endParaRPr/>
          </a:p>
          <a:p>
            <a:pPr indent="0" lvl="0" marL="0" marR="0" rtl="0" algn="l">
              <a:spcBef>
                <a:spcPts val="0"/>
              </a:spcBef>
              <a:spcAft>
                <a:spcPts val="0"/>
              </a:spcAft>
              <a:buClr>
                <a:schemeClr val="dk1"/>
              </a:buClr>
              <a:buSzPts val="1400"/>
              <a:buFont typeface="Noto Sans Symbols"/>
              <a:buNone/>
            </a:pPr>
            <a:r>
              <a:t/>
            </a:r>
            <a:endParaRPr sz="1400">
              <a:solidFill>
                <a:srgbClr val="BAD2D2"/>
              </a:solidFill>
              <a:latin typeface="Arial"/>
              <a:ea typeface="Arial"/>
              <a:cs typeface="Arial"/>
              <a:sym typeface="Arial"/>
            </a:endParaRPr>
          </a:p>
          <a:p>
            <a:pPr indent="0" lvl="0" marL="0" marR="0" rtl="0" algn="l">
              <a:spcBef>
                <a:spcPts val="0"/>
              </a:spcBef>
              <a:spcAft>
                <a:spcPts val="0"/>
              </a:spcAft>
              <a:buClr>
                <a:schemeClr val="dk1"/>
              </a:buClr>
              <a:buSzPts val="1400"/>
              <a:buFont typeface="Noto Sans Symbols"/>
              <a:buNone/>
            </a:pPr>
            <a:r>
              <a:t/>
            </a:r>
            <a:endParaRPr sz="1400">
              <a:solidFill>
                <a:srgbClr val="BAD2D2"/>
              </a:solidFill>
              <a:latin typeface="Arial"/>
              <a:ea typeface="Arial"/>
              <a:cs typeface="Arial"/>
              <a:sym typeface="Arial"/>
            </a:endParaRPr>
          </a:p>
          <a:p>
            <a:pPr indent="0" lvl="0" marL="0" marR="0" rtl="0" algn="l">
              <a:spcBef>
                <a:spcPts val="0"/>
              </a:spcBef>
              <a:spcAft>
                <a:spcPts val="0"/>
              </a:spcAft>
              <a:buClr>
                <a:srgbClr val="BAD2D2"/>
              </a:buClr>
              <a:buSzPts val="1200"/>
              <a:buFont typeface="Noto Sans Symbols"/>
              <a:buNone/>
            </a:pPr>
            <a:r>
              <a:rPr i="1" lang="en-US" sz="1200">
                <a:solidFill>
                  <a:srgbClr val="BAD2D2"/>
                </a:solidFill>
                <a:latin typeface="Arial"/>
                <a:ea typeface="Arial"/>
                <a:cs typeface="Arial"/>
                <a:sym typeface="Arial"/>
              </a:rPr>
              <a:t>Ich meinte den Teil mit dem „Spindel“. (Ich hatte bereits angenommen, dass es nach irgendeinem toten weißen Mann benannt wurde.) Was bedeutet es, wenn man sagt, etwas sei spindelförmig?</a:t>
            </a:r>
            <a:endParaRPr/>
          </a:p>
          <a:p>
            <a:pPr indent="0" lvl="0" marL="0" marR="0" rtl="0" algn="l">
              <a:spcBef>
                <a:spcPts val="0"/>
              </a:spcBef>
              <a:spcAft>
                <a:spcPts val="0"/>
              </a:spcAft>
              <a:buClr>
                <a:srgbClr val="BAD2D2"/>
              </a:buClr>
              <a:buSzPts val="1200"/>
              <a:buFont typeface="Noto Sans Symbols"/>
              <a:buNone/>
            </a:pPr>
            <a:r>
              <a:rPr lang="en-US" sz="1200">
                <a:solidFill>
                  <a:srgbClr val="BAD2D2"/>
                </a:solidFill>
                <a:latin typeface="Arial"/>
                <a:ea typeface="Arial"/>
                <a:cs typeface="Arial"/>
                <a:sym typeface="Arial"/>
              </a:rPr>
              <a:t>Es bedeutet, dass es länglich ist, in der Mitte dicker und zu den Enden hin verjüngt</a:t>
            </a:r>
            <a:endParaRPr/>
          </a:p>
          <a:p>
            <a:pPr indent="0" lvl="0" marL="0" marR="0" rtl="0" algn="l">
              <a:spcBef>
                <a:spcPts val="0"/>
              </a:spcBef>
              <a:spcAft>
                <a:spcPts val="0"/>
              </a:spcAft>
              <a:buClr>
                <a:schemeClr val="dk1"/>
              </a:buClr>
              <a:buSzPts val="1400"/>
              <a:buFont typeface="Noto Sans Symbols"/>
              <a:buNone/>
            </a:pPr>
            <a:r>
              <a:t/>
            </a:r>
            <a:endParaRPr sz="1400">
              <a:solidFill>
                <a:srgbClr val="BAD2D2"/>
              </a:solidFill>
              <a:latin typeface="Arial"/>
              <a:ea typeface="Arial"/>
              <a:cs typeface="Arial"/>
              <a:sym typeface="Arial"/>
            </a:endParaRPr>
          </a:p>
          <a:p>
            <a:pPr indent="0" lvl="0" marL="0" marR="0" rtl="0" algn="l">
              <a:spcBef>
                <a:spcPts val="0"/>
              </a:spcBef>
              <a:spcAft>
                <a:spcPts val="0"/>
              </a:spcAft>
              <a:buClr>
                <a:srgbClr val="BAD2D2"/>
              </a:buClr>
              <a:buSzPts val="1200"/>
              <a:buFont typeface="Noto Sans Symbols"/>
              <a:buNone/>
            </a:pPr>
            <a:r>
              <a:rPr i="1" lang="en-US" sz="1200">
                <a:solidFill>
                  <a:srgbClr val="BAD2D2"/>
                </a:solidFill>
                <a:latin typeface="Arial"/>
                <a:ea typeface="Arial"/>
                <a:cs typeface="Arial"/>
                <a:sym typeface="Arial"/>
              </a:rPr>
              <a:t>Woher stammt das Pigment der Spindel bei PDS/PG?</a:t>
            </a:r>
            <a:endParaRPr/>
          </a:p>
          <a:p>
            <a:pPr indent="0" lvl="0" marL="0" marR="0" rtl="0" algn="l">
              <a:spcBef>
                <a:spcPts val="0"/>
              </a:spcBef>
              <a:spcAft>
                <a:spcPts val="0"/>
              </a:spcAft>
              <a:buClr>
                <a:srgbClr val="BAD2D2"/>
              </a:buClr>
              <a:buSzPts val="1200"/>
              <a:buFont typeface="Noto Sans Symbols"/>
              <a:buNone/>
            </a:pPr>
            <a:r>
              <a:rPr lang="en-US" sz="1200">
                <a:solidFill>
                  <a:srgbClr val="BAD2D2"/>
                </a:solidFill>
              </a:rPr>
              <a:t>Es wird infolge der Reibung durch die Zonulafasern von der hinteren Irisoberfläche abgelöst.</a:t>
            </a:r>
            <a:endParaRPr sz="1400">
              <a:solidFill>
                <a:srgbClr val="BAD2D2"/>
              </a:solidFill>
              <a:latin typeface="Arial"/>
              <a:ea typeface="Arial"/>
              <a:cs typeface="Arial"/>
              <a:sym typeface="Arial"/>
            </a:endParaRPr>
          </a:p>
          <a:p>
            <a:pPr indent="0" lvl="0" marL="0" marR="0" rtl="0" algn="l">
              <a:spcBef>
                <a:spcPts val="0"/>
              </a:spcBef>
              <a:spcAft>
                <a:spcPts val="0"/>
              </a:spcAft>
              <a:buClr>
                <a:schemeClr val="dk1"/>
              </a:buClr>
              <a:buSzPts val="1400"/>
              <a:buFont typeface="Noto Sans Symbols"/>
              <a:buNone/>
            </a:pPr>
            <a:r>
              <a:t/>
            </a:r>
            <a:endParaRPr sz="1400">
              <a:solidFill>
                <a:srgbClr val="BAD2D2"/>
              </a:solidFill>
              <a:latin typeface="Arial"/>
              <a:ea typeface="Arial"/>
              <a:cs typeface="Arial"/>
              <a:sym typeface="Arial"/>
            </a:endParaRPr>
          </a:p>
          <a:p>
            <a:pPr indent="0" lvl="0" marL="0" marR="0" rtl="0" algn="l">
              <a:spcBef>
                <a:spcPts val="0"/>
              </a:spcBef>
              <a:spcAft>
                <a:spcPts val="0"/>
              </a:spcAft>
              <a:buClr>
                <a:srgbClr val="BAD2D2"/>
              </a:buClr>
              <a:buSzPts val="1200"/>
              <a:buFont typeface="Noto Sans Symbols"/>
              <a:buNone/>
            </a:pPr>
            <a:r>
              <a:rPr i="1" lang="en-US" sz="1200">
                <a:solidFill>
                  <a:srgbClr val="BAD2D2"/>
                </a:solidFill>
                <a:latin typeface="Arial"/>
                <a:ea typeface="Arial"/>
                <a:cs typeface="Arial"/>
                <a:sym typeface="Arial"/>
              </a:rPr>
              <a:t>Welche Faktoren bestimmen die Lage und Form der </a:t>
            </a:r>
            <a:r>
              <a:rPr i="1" lang="en-US" sz="1200">
                <a:solidFill>
                  <a:srgbClr val="BAD2D2"/>
                </a:solidFill>
              </a:rPr>
              <a:t>Krukenberg-Spindel</a:t>
            </a:r>
            <a:r>
              <a:rPr i="1" lang="en-US" sz="1200">
                <a:solidFill>
                  <a:srgbClr val="BAD2D2"/>
                </a:solidFill>
                <a:latin typeface="Arial"/>
                <a:ea typeface="Arial"/>
                <a:cs typeface="Arial"/>
                <a:sym typeface="Arial"/>
              </a:rPr>
              <a:t>?</a:t>
            </a:r>
            <a:endParaRPr/>
          </a:p>
          <a:p>
            <a:pPr indent="0" lvl="0" marL="0" marR="0" rtl="0" algn="l">
              <a:spcBef>
                <a:spcPts val="0"/>
              </a:spcBef>
              <a:spcAft>
                <a:spcPts val="0"/>
              </a:spcAft>
              <a:buClr>
                <a:srgbClr val="BAD2D2"/>
              </a:buClr>
              <a:buSzPts val="1200"/>
              <a:buFont typeface="Noto Sans Symbols"/>
              <a:buNone/>
            </a:pPr>
            <a:r>
              <a:rPr lang="en-US" sz="1200">
                <a:solidFill>
                  <a:srgbClr val="BAD2D2"/>
                </a:solidFill>
                <a:latin typeface="Arial"/>
                <a:ea typeface="Arial"/>
                <a:cs typeface="Arial"/>
                <a:sym typeface="Arial"/>
              </a:rPr>
              <a:t>Konvektionsströmungen innerhalb der Vorderkammer leiten Pigmente in diesen Bereich</a:t>
            </a:r>
            <a:endParaRPr/>
          </a:p>
        </p:txBody>
      </p:sp>
      <p:sp>
        <p:nvSpPr>
          <p:cNvPr id="524" name="Google Shape;524;p35"/>
          <p:cNvSpPr/>
          <p:nvPr/>
        </p:nvSpPr>
        <p:spPr>
          <a:xfrm>
            <a:off x="304800" y="3276600"/>
            <a:ext cx="2286000" cy="685800"/>
          </a:xfrm>
          <a:prstGeom prst="ellipse">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25" name="Google Shape;525;p35"/>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Q</a:t>
            </a:r>
            <a:endParaRPr/>
          </a:p>
        </p:txBody>
      </p:sp>
      <p:sp>
        <p:nvSpPr>
          <p:cNvPr id="526" name="Google Shape;526;p35"/>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 </a:t>
            </a:r>
            <a:r>
              <a:rPr b="1" lang="en-US" sz="1200">
                <a:solidFill>
                  <a:schemeClr val="dk1"/>
                </a:solidFill>
                <a:latin typeface="Arial"/>
                <a:ea typeface="Arial"/>
                <a:cs typeface="Arial"/>
                <a:sym typeface="Arial"/>
              </a:rPr>
              <a:t>FITB</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1" name="Shape 531"/>
        <p:cNvGrpSpPr/>
        <p:nvPr/>
      </p:nvGrpSpPr>
      <p:grpSpPr>
        <a:xfrm>
          <a:off x="0" y="0"/>
          <a:ext cx="0" cy="0"/>
          <a:chOff x="0" y="0"/>
          <a:chExt cx="0" cy="0"/>
        </a:xfrm>
      </p:grpSpPr>
      <p:graphicFrame>
        <p:nvGraphicFramePr>
          <p:cNvPr id="532" name="Google Shape;532;p36"/>
          <p:cNvGraphicFramePr/>
          <p:nvPr/>
        </p:nvGraphicFramePr>
        <p:xfrm>
          <a:off x="457200" y="1676400"/>
          <a:ext cx="3000000" cy="3000000"/>
        </p:xfrm>
        <a:graphic>
          <a:graphicData uri="http://schemas.openxmlformats.org/drawingml/2006/table">
            <a:tbl>
              <a:tblPr>
                <a:noFill/>
                <a:tableStyleId>{02B07537-624C-4EAD-A9AA-E5A35CE8A65F}</a:tableStyleId>
              </a:tblPr>
              <a:tblGrid>
                <a:gridCol w="2743200"/>
                <a:gridCol w="2743200"/>
                <a:gridCol w="2743200"/>
              </a:tblGrid>
              <a:tr h="406400">
                <a:tc>
                  <a:txBody>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BFBFBF"/>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1"/>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PEX</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PDS/PG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Alter</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 &lt; 50 J, meist  &gt; 70 J</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20er – 40er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Geschlechtspräferenz</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F &gt; 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M &gt; F</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Kammerwinkelstatus</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Enger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Weit geöffnet</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Wo ist die Iris durchscheinend?</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Pupillensaum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Radiär, mittlere Peripherie</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200"/>
                        <a:buFont typeface="Arial"/>
                        <a:buNone/>
                      </a:pPr>
                      <a:r>
                        <a:rPr b="1" i="1" lang="en-US" sz="1200" u="none" cap="none" strike="noStrike">
                          <a:solidFill>
                            <a:schemeClr val="dk1"/>
                          </a:solidFill>
                          <a:latin typeface="Arial"/>
                          <a:ea typeface="Arial"/>
                          <a:cs typeface="Arial"/>
                          <a:sym typeface="Arial"/>
                        </a:rPr>
                        <a:t>Krukenberg-Spindel – </a:t>
                      </a:r>
                      <a:r>
                        <a:rPr b="0" i="1" lang="en-US" sz="1200" u="none" cap="none" strike="noStrike">
                          <a:solidFill>
                            <a:srgbClr val="BFBFBF"/>
                          </a:solidFill>
                          <a:latin typeface="Arial"/>
                          <a:ea typeface="Arial"/>
                          <a:cs typeface="Arial"/>
                          <a:sym typeface="Arial"/>
                        </a:rPr>
                        <a:t>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762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r>
            </a:tbl>
          </a:graphicData>
        </a:graphic>
      </p:graphicFrame>
      <p:sp>
        <p:nvSpPr>
          <p:cNvPr id="533" name="Google Shape;533;p36"/>
          <p:cNvSpPr txBox="1"/>
          <p:nvPr>
            <p:ph idx="12" type="sldNum"/>
          </p:nvPr>
        </p:nvSpPr>
        <p:spPr>
          <a:xfrm>
            <a:off x="7010400" y="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534" name="Google Shape;534;p36"/>
          <p:cNvSpPr txBox="1"/>
          <p:nvPr/>
        </p:nvSpPr>
        <p:spPr>
          <a:xfrm>
            <a:off x="2387497" y="2296180"/>
            <a:ext cx="6383400" cy="3319500"/>
          </a:xfrm>
          <a:prstGeom prst="rect">
            <a:avLst/>
          </a:prstGeom>
          <a:solidFill>
            <a:srgbClr val="BAD2D2"/>
          </a:solidFill>
          <a:ln>
            <a:noFill/>
          </a:ln>
        </p:spPr>
        <p:txBody>
          <a:bodyPr anchorCtr="0" anchor="t" bIns="12700" lIns="25400" spcFirstLastPara="1" rIns="25400" wrap="square" tIns="12700">
            <a:spAutoFit/>
          </a:bodyPr>
          <a:lstStyle/>
          <a:p>
            <a:pPr indent="0" lvl="0" marL="0" marR="0" rtl="0" algn="l">
              <a:spcBef>
                <a:spcPts val="0"/>
              </a:spcBef>
              <a:spcAft>
                <a:spcPts val="0"/>
              </a:spcAft>
              <a:buClr>
                <a:schemeClr val="dk1"/>
              </a:buClr>
              <a:buSzPts val="1200"/>
              <a:buFont typeface="Noto Sans Symbols"/>
              <a:buNone/>
            </a:pPr>
            <a:r>
              <a:rPr i="1" lang="en-US" sz="1200">
                <a:solidFill>
                  <a:schemeClr val="dk1"/>
                </a:solidFill>
                <a:latin typeface="Arial"/>
                <a:ea typeface="Arial"/>
                <a:cs typeface="Arial"/>
                <a:sym typeface="Arial"/>
              </a:rPr>
              <a:t>Was ist ein </a:t>
            </a:r>
            <a:r>
              <a:rPr lang="en-US" sz="1200">
                <a:solidFill>
                  <a:schemeClr val="dk1"/>
                </a:solidFill>
                <a:latin typeface="Arial"/>
                <a:ea typeface="Arial"/>
                <a:cs typeface="Arial"/>
                <a:sym typeface="Arial"/>
              </a:rPr>
              <a:t>Krukenberg-Spindel?</a:t>
            </a:r>
            <a:endParaRPr/>
          </a:p>
          <a:p>
            <a:pPr indent="0" lvl="0" marL="0" marR="0" rtl="0" algn="l">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Eine vertikale Pigmentverteilung auf der </a:t>
            </a:r>
            <a:r>
              <a:rPr lang="en-US" sz="1200">
                <a:solidFill>
                  <a:schemeClr val="dk1"/>
                </a:solidFill>
              </a:rPr>
              <a:t>Endothel der Hornhaut</a:t>
            </a:r>
            <a:r>
              <a:rPr lang="en-US" sz="1200">
                <a:solidFill>
                  <a:schemeClr val="dk1"/>
                </a:solidFill>
                <a:latin typeface="Arial"/>
                <a:ea typeface="Arial"/>
                <a:cs typeface="Arial"/>
                <a:sym typeface="Arial"/>
              </a:rPr>
              <a:t> der Hornhaut</a:t>
            </a:r>
            <a:endParaRPr sz="1400">
              <a:solidFill>
                <a:srgbClr val="BAD2D2"/>
              </a:solidFill>
              <a:latin typeface="Arial"/>
              <a:ea typeface="Arial"/>
              <a:cs typeface="Arial"/>
              <a:sym typeface="Arial"/>
            </a:endParaRPr>
          </a:p>
          <a:p>
            <a:pPr indent="0" lvl="0" marL="0" marR="0" rtl="0" algn="l">
              <a:spcBef>
                <a:spcPts val="0"/>
              </a:spcBef>
              <a:spcAft>
                <a:spcPts val="0"/>
              </a:spcAft>
              <a:buClr>
                <a:schemeClr val="dk1"/>
              </a:buClr>
              <a:buSzPts val="1400"/>
              <a:buFont typeface="Noto Sans Symbols"/>
              <a:buNone/>
            </a:pPr>
            <a:r>
              <a:t/>
            </a:r>
            <a:endParaRPr sz="1400">
              <a:solidFill>
                <a:srgbClr val="BAD2D2"/>
              </a:solidFill>
              <a:latin typeface="Arial"/>
              <a:ea typeface="Arial"/>
              <a:cs typeface="Arial"/>
              <a:sym typeface="Arial"/>
            </a:endParaRPr>
          </a:p>
          <a:p>
            <a:pPr indent="0" lvl="0" marL="0" marR="0" rtl="0" algn="l">
              <a:spcBef>
                <a:spcPts val="0"/>
              </a:spcBef>
              <a:spcAft>
                <a:spcPts val="0"/>
              </a:spcAft>
              <a:buClr>
                <a:srgbClr val="BAD2D2"/>
              </a:buClr>
              <a:buSzPts val="1200"/>
              <a:buFont typeface="Noto Sans Symbols"/>
              <a:buNone/>
            </a:pPr>
            <a:r>
              <a:rPr i="1" lang="en-US" sz="1200">
                <a:solidFill>
                  <a:srgbClr val="BAD2D2"/>
                </a:solidFill>
                <a:latin typeface="Arial"/>
                <a:ea typeface="Arial"/>
                <a:cs typeface="Arial"/>
                <a:sym typeface="Arial"/>
              </a:rPr>
              <a:t>Warum wird sie so genannt?</a:t>
            </a:r>
            <a:endParaRPr/>
          </a:p>
          <a:p>
            <a:pPr indent="0" lvl="0" marL="0" marR="0" rtl="0" algn="l">
              <a:spcBef>
                <a:spcPts val="0"/>
              </a:spcBef>
              <a:spcAft>
                <a:spcPts val="0"/>
              </a:spcAft>
              <a:buClr>
                <a:srgbClr val="BAD2D2"/>
              </a:buClr>
              <a:buSzPts val="1200"/>
              <a:buFont typeface="Noto Sans Symbols"/>
              <a:buNone/>
            </a:pPr>
            <a:r>
              <a:rPr lang="en-US" sz="1200">
                <a:solidFill>
                  <a:srgbClr val="BAD2D2"/>
                </a:solidFill>
              </a:rPr>
              <a:t>Weil die Erstbeschreibung auf Dr. Krukenberg zurückgeht.</a:t>
            </a:r>
            <a:endParaRPr/>
          </a:p>
          <a:p>
            <a:pPr indent="0" lvl="0" marL="0" marR="0" rtl="0" algn="l">
              <a:spcBef>
                <a:spcPts val="0"/>
              </a:spcBef>
              <a:spcAft>
                <a:spcPts val="0"/>
              </a:spcAft>
              <a:buClr>
                <a:schemeClr val="dk1"/>
              </a:buClr>
              <a:buSzPts val="1400"/>
              <a:buFont typeface="Noto Sans Symbols"/>
              <a:buNone/>
            </a:pPr>
            <a:r>
              <a:t/>
            </a:r>
            <a:endParaRPr sz="1400">
              <a:solidFill>
                <a:srgbClr val="BAD2D2"/>
              </a:solidFill>
              <a:latin typeface="Arial"/>
              <a:ea typeface="Arial"/>
              <a:cs typeface="Arial"/>
              <a:sym typeface="Arial"/>
            </a:endParaRPr>
          </a:p>
          <a:p>
            <a:pPr indent="0" lvl="0" marL="0" marR="0" rtl="0" algn="l">
              <a:spcBef>
                <a:spcPts val="0"/>
              </a:spcBef>
              <a:spcAft>
                <a:spcPts val="0"/>
              </a:spcAft>
              <a:buClr>
                <a:schemeClr val="dk1"/>
              </a:buClr>
              <a:buSzPts val="1400"/>
              <a:buFont typeface="Noto Sans Symbols"/>
              <a:buNone/>
            </a:pPr>
            <a:r>
              <a:t/>
            </a:r>
            <a:endParaRPr sz="1400">
              <a:solidFill>
                <a:srgbClr val="BAD2D2"/>
              </a:solidFill>
              <a:latin typeface="Arial"/>
              <a:ea typeface="Arial"/>
              <a:cs typeface="Arial"/>
              <a:sym typeface="Arial"/>
            </a:endParaRPr>
          </a:p>
          <a:p>
            <a:pPr indent="0" lvl="0" marL="0" marR="0" rtl="0" algn="l">
              <a:spcBef>
                <a:spcPts val="0"/>
              </a:spcBef>
              <a:spcAft>
                <a:spcPts val="0"/>
              </a:spcAft>
              <a:buClr>
                <a:srgbClr val="BAD2D2"/>
              </a:buClr>
              <a:buSzPts val="1200"/>
              <a:buFont typeface="Noto Sans Symbols"/>
              <a:buNone/>
            </a:pPr>
            <a:r>
              <a:rPr i="1" lang="en-US" sz="1200">
                <a:solidFill>
                  <a:srgbClr val="BAD2D2"/>
                </a:solidFill>
                <a:latin typeface="Arial"/>
                <a:ea typeface="Arial"/>
                <a:cs typeface="Arial"/>
                <a:sym typeface="Arial"/>
              </a:rPr>
              <a:t>Ich meinte den Teil mit dem „Spindel“. (Ich hatte bereits angenommen, dass es nach irgendeinem toten weißen Mann benannt wurde.) Was bedeutet es, wenn man sagt, etwas sei spindelförmig?</a:t>
            </a:r>
            <a:endParaRPr/>
          </a:p>
          <a:p>
            <a:pPr indent="0" lvl="0" marL="0" marR="0" rtl="0" algn="l">
              <a:spcBef>
                <a:spcPts val="0"/>
              </a:spcBef>
              <a:spcAft>
                <a:spcPts val="0"/>
              </a:spcAft>
              <a:buClr>
                <a:srgbClr val="BAD2D2"/>
              </a:buClr>
              <a:buSzPts val="1200"/>
              <a:buFont typeface="Noto Sans Symbols"/>
              <a:buNone/>
            </a:pPr>
            <a:r>
              <a:rPr lang="en-US" sz="1200">
                <a:solidFill>
                  <a:srgbClr val="BAD2D2"/>
                </a:solidFill>
                <a:latin typeface="Arial"/>
                <a:ea typeface="Arial"/>
                <a:cs typeface="Arial"/>
                <a:sym typeface="Arial"/>
              </a:rPr>
              <a:t>Es bedeutet, dass es länglich ist, in der Mitte dicker und zu den Enden hin verjüngt</a:t>
            </a:r>
            <a:endParaRPr/>
          </a:p>
          <a:p>
            <a:pPr indent="0" lvl="0" marL="0" marR="0" rtl="0" algn="l">
              <a:spcBef>
                <a:spcPts val="0"/>
              </a:spcBef>
              <a:spcAft>
                <a:spcPts val="0"/>
              </a:spcAft>
              <a:buClr>
                <a:schemeClr val="dk1"/>
              </a:buClr>
              <a:buSzPts val="1400"/>
              <a:buFont typeface="Noto Sans Symbols"/>
              <a:buNone/>
            </a:pPr>
            <a:r>
              <a:t/>
            </a:r>
            <a:endParaRPr sz="1400">
              <a:solidFill>
                <a:srgbClr val="BAD2D2"/>
              </a:solidFill>
              <a:latin typeface="Arial"/>
              <a:ea typeface="Arial"/>
              <a:cs typeface="Arial"/>
              <a:sym typeface="Arial"/>
            </a:endParaRPr>
          </a:p>
          <a:p>
            <a:pPr indent="0" lvl="0" marL="0" marR="0" rtl="0" algn="l">
              <a:spcBef>
                <a:spcPts val="0"/>
              </a:spcBef>
              <a:spcAft>
                <a:spcPts val="0"/>
              </a:spcAft>
              <a:buClr>
                <a:srgbClr val="BAD2D2"/>
              </a:buClr>
              <a:buSzPts val="1200"/>
              <a:buFont typeface="Noto Sans Symbols"/>
              <a:buNone/>
            </a:pPr>
            <a:r>
              <a:rPr i="1" lang="en-US" sz="1200">
                <a:solidFill>
                  <a:srgbClr val="BAD2D2"/>
                </a:solidFill>
                <a:latin typeface="Arial"/>
                <a:ea typeface="Arial"/>
                <a:cs typeface="Arial"/>
                <a:sym typeface="Arial"/>
              </a:rPr>
              <a:t>Woher stammt das Pigment der Spindel bei PDS/PG?</a:t>
            </a:r>
            <a:endParaRPr/>
          </a:p>
          <a:p>
            <a:pPr indent="0" lvl="0" marL="0" marR="0" rtl="0" algn="l">
              <a:spcBef>
                <a:spcPts val="0"/>
              </a:spcBef>
              <a:spcAft>
                <a:spcPts val="0"/>
              </a:spcAft>
              <a:buClr>
                <a:srgbClr val="BAD2D2"/>
              </a:buClr>
              <a:buSzPts val="1200"/>
              <a:buFont typeface="Noto Sans Symbols"/>
              <a:buNone/>
            </a:pPr>
            <a:r>
              <a:rPr lang="en-US" sz="1200">
                <a:solidFill>
                  <a:srgbClr val="BAD2D2"/>
                </a:solidFill>
              </a:rPr>
              <a:t>Es wird infolge der Reibung durch die Zonulafasern von der hinteren Irisoberfläche abgelöst.</a:t>
            </a:r>
            <a:endParaRPr sz="1400">
              <a:solidFill>
                <a:srgbClr val="BAD2D2"/>
              </a:solidFill>
              <a:latin typeface="Arial"/>
              <a:ea typeface="Arial"/>
              <a:cs typeface="Arial"/>
              <a:sym typeface="Arial"/>
            </a:endParaRPr>
          </a:p>
          <a:p>
            <a:pPr indent="0" lvl="0" marL="0" marR="0" rtl="0" algn="l">
              <a:spcBef>
                <a:spcPts val="0"/>
              </a:spcBef>
              <a:spcAft>
                <a:spcPts val="0"/>
              </a:spcAft>
              <a:buClr>
                <a:schemeClr val="dk1"/>
              </a:buClr>
              <a:buSzPts val="1400"/>
              <a:buFont typeface="Noto Sans Symbols"/>
              <a:buNone/>
            </a:pPr>
            <a:r>
              <a:t/>
            </a:r>
            <a:endParaRPr sz="1400">
              <a:solidFill>
                <a:srgbClr val="BAD2D2"/>
              </a:solidFill>
              <a:latin typeface="Arial"/>
              <a:ea typeface="Arial"/>
              <a:cs typeface="Arial"/>
              <a:sym typeface="Arial"/>
            </a:endParaRPr>
          </a:p>
          <a:p>
            <a:pPr indent="0" lvl="0" marL="0" marR="0" rtl="0" algn="l">
              <a:spcBef>
                <a:spcPts val="0"/>
              </a:spcBef>
              <a:spcAft>
                <a:spcPts val="0"/>
              </a:spcAft>
              <a:buClr>
                <a:srgbClr val="BAD2D2"/>
              </a:buClr>
              <a:buSzPts val="1200"/>
              <a:buFont typeface="Noto Sans Symbols"/>
              <a:buNone/>
            </a:pPr>
            <a:r>
              <a:rPr i="1" lang="en-US" sz="1200">
                <a:solidFill>
                  <a:srgbClr val="BAD2D2"/>
                </a:solidFill>
                <a:latin typeface="Arial"/>
                <a:ea typeface="Arial"/>
                <a:cs typeface="Arial"/>
                <a:sym typeface="Arial"/>
              </a:rPr>
              <a:t>Welche Faktoren bestimmen die Lage und Form der </a:t>
            </a:r>
            <a:r>
              <a:rPr i="1" lang="en-US" sz="1200">
                <a:solidFill>
                  <a:srgbClr val="BAD2D2"/>
                </a:solidFill>
              </a:rPr>
              <a:t>Krukenberg-Spindel</a:t>
            </a:r>
            <a:r>
              <a:rPr i="1" lang="en-US" sz="1200">
                <a:solidFill>
                  <a:srgbClr val="BAD2D2"/>
                </a:solidFill>
                <a:latin typeface="Arial"/>
                <a:ea typeface="Arial"/>
                <a:cs typeface="Arial"/>
                <a:sym typeface="Arial"/>
              </a:rPr>
              <a:t>?</a:t>
            </a:r>
            <a:endParaRPr/>
          </a:p>
          <a:p>
            <a:pPr indent="0" lvl="0" marL="0" marR="0" rtl="0" algn="l">
              <a:spcBef>
                <a:spcPts val="0"/>
              </a:spcBef>
              <a:spcAft>
                <a:spcPts val="0"/>
              </a:spcAft>
              <a:buClr>
                <a:srgbClr val="BAD2D2"/>
              </a:buClr>
              <a:buSzPts val="1200"/>
              <a:buFont typeface="Noto Sans Symbols"/>
              <a:buNone/>
            </a:pPr>
            <a:r>
              <a:rPr lang="en-US" sz="1200">
                <a:solidFill>
                  <a:srgbClr val="BAD2D2"/>
                </a:solidFill>
                <a:latin typeface="Arial"/>
                <a:ea typeface="Arial"/>
                <a:cs typeface="Arial"/>
                <a:sym typeface="Arial"/>
              </a:rPr>
              <a:t>Konvektionsströmungen innerhalb der Vorderkammer leiten Pigment in diesen Bereich</a:t>
            </a:r>
            <a:endParaRPr/>
          </a:p>
        </p:txBody>
      </p:sp>
      <p:sp>
        <p:nvSpPr>
          <p:cNvPr id="535" name="Google Shape;535;p36"/>
          <p:cNvSpPr/>
          <p:nvPr/>
        </p:nvSpPr>
        <p:spPr>
          <a:xfrm>
            <a:off x="304800" y="3276600"/>
            <a:ext cx="2286000" cy="685800"/>
          </a:xfrm>
          <a:prstGeom prst="ellipse">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36" name="Google Shape;536;p36"/>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A</a:t>
            </a:r>
            <a:endParaRPr/>
          </a:p>
        </p:txBody>
      </p:sp>
      <p:sp>
        <p:nvSpPr>
          <p:cNvPr id="537" name="Google Shape;537;p36"/>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 </a:t>
            </a:r>
            <a:r>
              <a:rPr b="1" lang="en-US" sz="1200">
                <a:solidFill>
                  <a:schemeClr val="dk1"/>
                </a:solidFill>
                <a:latin typeface="Arial"/>
                <a:ea typeface="Arial"/>
                <a:cs typeface="Arial"/>
                <a:sym typeface="Arial"/>
              </a:rPr>
              <a:t>FITB</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2" name="Shape 542"/>
        <p:cNvGrpSpPr/>
        <p:nvPr/>
      </p:nvGrpSpPr>
      <p:grpSpPr>
        <a:xfrm>
          <a:off x="0" y="0"/>
          <a:ext cx="0" cy="0"/>
          <a:chOff x="0" y="0"/>
          <a:chExt cx="0" cy="0"/>
        </a:xfrm>
      </p:grpSpPr>
      <p:sp>
        <p:nvSpPr>
          <p:cNvPr id="543" name="Google Shape;543;p37"/>
          <p:cNvSpPr txBox="1"/>
          <p:nvPr>
            <p:ph idx="12" type="sldNum"/>
          </p:nvPr>
        </p:nvSpPr>
        <p:spPr>
          <a:xfrm>
            <a:off x="7010400" y="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544" name="Google Shape;544;p37"/>
          <p:cNvSpPr txBox="1"/>
          <p:nvPr/>
        </p:nvSpPr>
        <p:spPr>
          <a:xfrm>
            <a:off x="3447710" y="6031468"/>
            <a:ext cx="2172390" cy="369332"/>
          </a:xfrm>
          <a:prstGeom prst="rect">
            <a:avLst/>
          </a:prstGeom>
          <a:noFill/>
          <a:ln>
            <a:noFill/>
          </a:ln>
        </p:spPr>
        <p:txBody>
          <a:bodyPr anchorCtr="0" anchor="t" bIns="12700" lIns="25400" spcFirstLastPara="1" rIns="25400" wrap="square" tIns="12700">
            <a:spAutoFit/>
          </a:bodyPr>
          <a:lstStyle/>
          <a:p>
            <a:pPr indent="0" lvl="0" marL="0" marR="0" rtl="0" algn="ctr">
              <a:spcBef>
                <a:spcPts val="0"/>
              </a:spcBef>
              <a:spcAft>
                <a:spcPts val="0"/>
              </a:spcAft>
              <a:buNone/>
            </a:pPr>
            <a:r>
              <a:rPr lang="en-US" sz="1200">
                <a:solidFill>
                  <a:schemeClr val="dk1"/>
                </a:solidFill>
                <a:latin typeface="Arial"/>
                <a:ea typeface="Arial"/>
                <a:cs typeface="Arial"/>
                <a:sym typeface="Arial"/>
              </a:rPr>
              <a:t>Krukenberg-Spindel</a:t>
            </a:r>
            <a:endParaRPr/>
          </a:p>
        </p:txBody>
      </p:sp>
      <p:sp>
        <p:nvSpPr>
          <p:cNvPr id="545" name="Google Shape;545;p37"/>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 </a:t>
            </a:r>
            <a:r>
              <a:rPr b="1" lang="en-US" sz="1200">
                <a:solidFill>
                  <a:schemeClr val="dk1"/>
                </a:solidFill>
                <a:latin typeface="Arial"/>
                <a:ea typeface="Arial"/>
                <a:cs typeface="Arial"/>
                <a:sym typeface="Arial"/>
              </a:rPr>
              <a:t>FITB</a:t>
            </a:r>
            <a:endParaRPr/>
          </a:p>
        </p:txBody>
      </p:sp>
      <p:pic>
        <p:nvPicPr>
          <p:cNvPr id="546" name="Google Shape;546;p37"/>
          <p:cNvPicPr preferRelativeResize="0"/>
          <p:nvPr/>
        </p:nvPicPr>
        <p:blipFill rotWithShape="1">
          <a:blip r:embed="rId3">
            <a:alphaModFix/>
          </a:blip>
          <a:srcRect b="0" l="0" r="0" t="0"/>
          <a:stretch/>
        </p:blipFill>
        <p:spPr>
          <a:xfrm>
            <a:off x="2052286" y="1647576"/>
            <a:ext cx="5039428" cy="3562847"/>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1" name="Shape 551"/>
        <p:cNvGrpSpPr/>
        <p:nvPr/>
      </p:nvGrpSpPr>
      <p:grpSpPr>
        <a:xfrm>
          <a:off x="0" y="0"/>
          <a:ext cx="0" cy="0"/>
          <a:chOff x="0" y="0"/>
          <a:chExt cx="0" cy="0"/>
        </a:xfrm>
      </p:grpSpPr>
      <p:graphicFrame>
        <p:nvGraphicFramePr>
          <p:cNvPr id="552" name="Google Shape;552;p38"/>
          <p:cNvGraphicFramePr/>
          <p:nvPr/>
        </p:nvGraphicFramePr>
        <p:xfrm>
          <a:off x="457200" y="1676400"/>
          <a:ext cx="3000000" cy="3000000"/>
        </p:xfrm>
        <a:graphic>
          <a:graphicData uri="http://schemas.openxmlformats.org/drawingml/2006/table">
            <a:tbl>
              <a:tblPr>
                <a:noFill/>
                <a:tableStyleId>{02B07537-624C-4EAD-A9AA-E5A35CE8A65F}</a:tableStyleId>
              </a:tblPr>
              <a:tblGrid>
                <a:gridCol w="2743200"/>
                <a:gridCol w="2743200"/>
                <a:gridCol w="2743200"/>
              </a:tblGrid>
              <a:tr h="406400">
                <a:tc>
                  <a:txBody>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BFBFBF"/>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1"/>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PEX</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PDS/PG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Alter</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 &lt; 50 J, meist  &gt; 70 J</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20er – 40er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Geschlechtspräferenz</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F &gt; 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M &gt; F</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Kammerwinkelstatus</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Enger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Weit geöffnet</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Wo ist die Iris durchscheinend?</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Pupillensaum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Radiär, mittlere Peripherie</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200"/>
                        <a:buFont typeface="Arial"/>
                        <a:buNone/>
                      </a:pPr>
                      <a:r>
                        <a:rPr b="1" i="1" lang="en-US" sz="1200" u="none" cap="none" strike="noStrike">
                          <a:solidFill>
                            <a:schemeClr val="dk1"/>
                          </a:solidFill>
                          <a:latin typeface="Arial"/>
                          <a:ea typeface="Arial"/>
                          <a:cs typeface="Arial"/>
                          <a:sym typeface="Arial"/>
                        </a:rPr>
                        <a:t>Krukenberg-Spindel – </a:t>
                      </a:r>
                      <a:r>
                        <a:rPr b="0" i="1" lang="en-US" sz="1200" u="none" cap="none" strike="noStrike">
                          <a:solidFill>
                            <a:srgbClr val="BFBFBF"/>
                          </a:solidFill>
                          <a:latin typeface="Arial"/>
                          <a:ea typeface="Arial"/>
                          <a:cs typeface="Arial"/>
                          <a:sym typeface="Arial"/>
                        </a:rPr>
                        <a:t>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762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r>
            </a:tbl>
          </a:graphicData>
        </a:graphic>
      </p:graphicFrame>
      <p:sp>
        <p:nvSpPr>
          <p:cNvPr id="553" name="Google Shape;553;p38"/>
          <p:cNvSpPr txBox="1"/>
          <p:nvPr>
            <p:ph idx="12" type="sldNum"/>
          </p:nvPr>
        </p:nvSpPr>
        <p:spPr>
          <a:xfrm>
            <a:off x="7010400" y="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554" name="Google Shape;554;p38"/>
          <p:cNvSpPr txBox="1"/>
          <p:nvPr/>
        </p:nvSpPr>
        <p:spPr>
          <a:xfrm>
            <a:off x="2387497" y="2296180"/>
            <a:ext cx="6383400" cy="3319500"/>
          </a:xfrm>
          <a:prstGeom prst="rect">
            <a:avLst/>
          </a:prstGeom>
          <a:solidFill>
            <a:srgbClr val="BAD2D2"/>
          </a:solidFill>
          <a:ln>
            <a:noFill/>
          </a:ln>
        </p:spPr>
        <p:txBody>
          <a:bodyPr anchorCtr="0" anchor="t" bIns="12700" lIns="25400" spcFirstLastPara="1" rIns="25400" wrap="square" tIns="12700">
            <a:spAutoFit/>
          </a:bodyPr>
          <a:lstStyle/>
          <a:p>
            <a:pPr indent="0" lvl="0" marL="0" marR="0" rtl="0" algn="l">
              <a:spcBef>
                <a:spcPts val="0"/>
              </a:spcBef>
              <a:spcAft>
                <a:spcPts val="0"/>
              </a:spcAft>
              <a:buClr>
                <a:schemeClr val="dk1"/>
              </a:buClr>
              <a:buSzPts val="1200"/>
              <a:buFont typeface="Noto Sans Symbols"/>
              <a:buNone/>
            </a:pPr>
            <a:r>
              <a:rPr i="1" lang="en-US" sz="1200">
                <a:solidFill>
                  <a:schemeClr val="dk1"/>
                </a:solidFill>
                <a:latin typeface="Arial"/>
                <a:ea typeface="Arial"/>
                <a:cs typeface="Arial"/>
                <a:sym typeface="Arial"/>
              </a:rPr>
              <a:t>Was ist ein </a:t>
            </a:r>
            <a:r>
              <a:rPr lang="en-US" sz="1200">
                <a:solidFill>
                  <a:schemeClr val="dk1"/>
                </a:solidFill>
                <a:latin typeface="Arial"/>
                <a:ea typeface="Arial"/>
                <a:cs typeface="Arial"/>
                <a:sym typeface="Arial"/>
              </a:rPr>
              <a:t>Krukenberg-Spindel?</a:t>
            </a:r>
            <a:endParaRPr/>
          </a:p>
          <a:p>
            <a:pPr indent="0" lvl="0" marL="0" marR="0" rtl="0" algn="l">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Eine vertikale Pigmentverteilung auf der </a:t>
            </a:r>
            <a:r>
              <a:rPr lang="en-US" sz="1200">
                <a:solidFill>
                  <a:schemeClr val="dk1"/>
                </a:solidFill>
              </a:rPr>
              <a:t>Endothel der Hornhaut</a:t>
            </a:r>
            <a:r>
              <a:rPr lang="en-US" sz="1200">
                <a:solidFill>
                  <a:schemeClr val="dk1"/>
                </a:solidFill>
                <a:latin typeface="Arial"/>
                <a:ea typeface="Arial"/>
                <a:cs typeface="Arial"/>
                <a:sym typeface="Arial"/>
              </a:rPr>
              <a:t> der Hornhaut</a:t>
            </a:r>
            <a:endParaRPr/>
          </a:p>
          <a:p>
            <a:pPr indent="0" lvl="0" marL="0" marR="0" rtl="0" algn="l">
              <a:spcBef>
                <a:spcPts val="0"/>
              </a:spcBef>
              <a:spcAft>
                <a:spcPts val="0"/>
              </a:spcAft>
              <a:buClr>
                <a:schemeClr val="dk1"/>
              </a:buClr>
              <a:buSzPts val="1400"/>
              <a:buFont typeface="Noto Sans Symbols"/>
              <a:buNone/>
            </a:pPr>
            <a:r>
              <a:t/>
            </a:r>
            <a:endParaRPr sz="1400">
              <a:solidFill>
                <a:schemeClr val="dk1"/>
              </a:solidFill>
              <a:latin typeface="Arial"/>
              <a:ea typeface="Arial"/>
              <a:cs typeface="Arial"/>
              <a:sym typeface="Arial"/>
            </a:endParaRPr>
          </a:p>
          <a:p>
            <a:pPr indent="0" lvl="0" marL="0" marR="0" rtl="0" algn="l">
              <a:spcBef>
                <a:spcPts val="0"/>
              </a:spcBef>
              <a:spcAft>
                <a:spcPts val="0"/>
              </a:spcAft>
              <a:buClr>
                <a:schemeClr val="dk1"/>
              </a:buClr>
              <a:buSzPts val="1200"/>
              <a:buFont typeface="Noto Sans Symbols"/>
              <a:buNone/>
            </a:pPr>
            <a:r>
              <a:rPr i="1" lang="en-US" sz="1200">
                <a:solidFill>
                  <a:schemeClr val="dk1"/>
                </a:solidFill>
                <a:latin typeface="Arial"/>
                <a:ea typeface="Arial"/>
                <a:cs typeface="Arial"/>
                <a:sym typeface="Arial"/>
              </a:rPr>
              <a:t>Warum wird sie so genannt?</a:t>
            </a:r>
            <a:endParaRPr i="1" sz="1400">
              <a:solidFill>
                <a:srgbClr val="BAD2D2"/>
              </a:solidFill>
              <a:latin typeface="Arial"/>
              <a:ea typeface="Arial"/>
              <a:cs typeface="Arial"/>
              <a:sym typeface="Arial"/>
            </a:endParaRPr>
          </a:p>
          <a:p>
            <a:pPr indent="0" lvl="0" marL="0" marR="0" rtl="0" algn="l">
              <a:spcBef>
                <a:spcPts val="0"/>
              </a:spcBef>
              <a:spcAft>
                <a:spcPts val="0"/>
              </a:spcAft>
              <a:buClr>
                <a:srgbClr val="BAD2D2"/>
              </a:buClr>
              <a:buSzPts val="1200"/>
              <a:buFont typeface="Noto Sans Symbols"/>
              <a:buNone/>
            </a:pPr>
            <a:r>
              <a:rPr lang="en-US" sz="1200">
                <a:solidFill>
                  <a:srgbClr val="BAD2D2"/>
                </a:solidFill>
              </a:rPr>
              <a:t>Weil die Erstbeschreibung auf Dr. Krukenberg zurückgeht.</a:t>
            </a:r>
            <a:endParaRPr/>
          </a:p>
          <a:p>
            <a:pPr indent="0" lvl="0" marL="0" marR="0" rtl="0" algn="l">
              <a:spcBef>
                <a:spcPts val="0"/>
              </a:spcBef>
              <a:spcAft>
                <a:spcPts val="0"/>
              </a:spcAft>
              <a:buClr>
                <a:schemeClr val="dk1"/>
              </a:buClr>
              <a:buSzPts val="1400"/>
              <a:buFont typeface="Noto Sans Symbols"/>
              <a:buNone/>
            </a:pPr>
            <a:r>
              <a:t/>
            </a:r>
            <a:endParaRPr sz="1400">
              <a:solidFill>
                <a:srgbClr val="BAD2D2"/>
              </a:solidFill>
              <a:latin typeface="Arial"/>
              <a:ea typeface="Arial"/>
              <a:cs typeface="Arial"/>
              <a:sym typeface="Arial"/>
            </a:endParaRPr>
          </a:p>
          <a:p>
            <a:pPr indent="0" lvl="0" marL="0" marR="0" rtl="0" algn="l">
              <a:spcBef>
                <a:spcPts val="0"/>
              </a:spcBef>
              <a:spcAft>
                <a:spcPts val="0"/>
              </a:spcAft>
              <a:buClr>
                <a:schemeClr val="dk1"/>
              </a:buClr>
              <a:buSzPts val="1400"/>
              <a:buFont typeface="Noto Sans Symbols"/>
              <a:buNone/>
            </a:pPr>
            <a:r>
              <a:t/>
            </a:r>
            <a:endParaRPr sz="1400">
              <a:solidFill>
                <a:srgbClr val="BAD2D2"/>
              </a:solidFill>
              <a:latin typeface="Arial"/>
              <a:ea typeface="Arial"/>
              <a:cs typeface="Arial"/>
              <a:sym typeface="Arial"/>
            </a:endParaRPr>
          </a:p>
          <a:p>
            <a:pPr indent="0" lvl="0" marL="0" marR="0" rtl="0" algn="l">
              <a:spcBef>
                <a:spcPts val="0"/>
              </a:spcBef>
              <a:spcAft>
                <a:spcPts val="0"/>
              </a:spcAft>
              <a:buClr>
                <a:srgbClr val="BAD2D2"/>
              </a:buClr>
              <a:buSzPts val="1200"/>
              <a:buFont typeface="Noto Sans Symbols"/>
              <a:buNone/>
            </a:pPr>
            <a:r>
              <a:rPr i="1" lang="en-US" sz="1200">
                <a:solidFill>
                  <a:srgbClr val="BAD2D2"/>
                </a:solidFill>
                <a:latin typeface="Arial"/>
                <a:ea typeface="Arial"/>
                <a:cs typeface="Arial"/>
                <a:sym typeface="Arial"/>
              </a:rPr>
              <a:t>Ich meinte den Teil mit dem „Spindel“. (Ich hatte bereits angenommen, dass es nach irgendeinem toten weißen Mann benannt wurde.) Was bedeutet es, wenn man sagt, etwas sei spindelförmig?</a:t>
            </a:r>
            <a:endParaRPr/>
          </a:p>
          <a:p>
            <a:pPr indent="0" lvl="0" marL="0" marR="0" rtl="0" algn="l">
              <a:spcBef>
                <a:spcPts val="0"/>
              </a:spcBef>
              <a:spcAft>
                <a:spcPts val="0"/>
              </a:spcAft>
              <a:buClr>
                <a:srgbClr val="BAD2D2"/>
              </a:buClr>
              <a:buSzPts val="1200"/>
              <a:buFont typeface="Noto Sans Symbols"/>
              <a:buNone/>
            </a:pPr>
            <a:r>
              <a:rPr lang="en-US" sz="1200">
                <a:solidFill>
                  <a:srgbClr val="BAD2D2"/>
                </a:solidFill>
                <a:latin typeface="Arial"/>
                <a:ea typeface="Arial"/>
                <a:cs typeface="Arial"/>
                <a:sym typeface="Arial"/>
              </a:rPr>
              <a:t>Es bedeutet, dass es länglich ist, in der Mitte dicker und zu den Enden hin verjüngt</a:t>
            </a:r>
            <a:endParaRPr/>
          </a:p>
          <a:p>
            <a:pPr indent="0" lvl="0" marL="0" marR="0" rtl="0" algn="l">
              <a:spcBef>
                <a:spcPts val="0"/>
              </a:spcBef>
              <a:spcAft>
                <a:spcPts val="0"/>
              </a:spcAft>
              <a:buClr>
                <a:schemeClr val="dk1"/>
              </a:buClr>
              <a:buSzPts val="1400"/>
              <a:buFont typeface="Noto Sans Symbols"/>
              <a:buNone/>
            </a:pPr>
            <a:r>
              <a:t/>
            </a:r>
            <a:endParaRPr sz="1400">
              <a:solidFill>
                <a:srgbClr val="BAD2D2"/>
              </a:solidFill>
              <a:latin typeface="Arial"/>
              <a:ea typeface="Arial"/>
              <a:cs typeface="Arial"/>
              <a:sym typeface="Arial"/>
            </a:endParaRPr>
          </a:p>
          <a:p>
            <a:pPr indent="0" lvl="0" marL="0" marR="0" rtl="0" algn="l">
              <a:spcBef>
                <a:spcPts val="0"/>
              </a:spcBef>
              <a:spcAft>
                <a:spcPts val="0"/>
              </a:spcAft>
              <a:buClr>
                <a:srgbClr val="BAD2D2"/>
              </a:buClr>
              <a:buSzPts val="1200"/>
              <a:buFont typeface="Noto Sans Symbols"/>
              <a:buNone/>
            </a:pPr>
            <a:r>
              <a:rPr i="1" lang="en-US" sz="1200">
                <a:solidFill>
                  <a:srgbClr val="BAD2D2"/>
                </a:solidFill>
                <a:latin typeface="Arial"/>
                <a:ea typeface="Arial"/>
                <a:cs typeface="Arial"/>
                <a:sym typeface="Arial"/>
              </a:rPr>
              <a:t>Woher stammt das Pigment der Spindel bei PDS/PG?</a:t>
            </a:r>
            <a:endParaRPr/>
          </a:p>
          <a:p>
            <a:pPr indent="0" lvl="0" marL="0" marR="0" rtl="0" algn="l">
              <a:spcBef>
                <a:spcPts val="0"/>
              </a:spcBef>
              <a:spcAft>
                <a:spcPts val="0"/>
              </a:spcAft>
              <a:buClr>
                <a:srgbClr val="BAD2D2"/>
              </a:buClr>
              <a:buSzPts val="1200"/>
              <a:buFont typeface="Noto Sans Symbols"/>
              <a:buNone/>
            </a:pPr>
            <a:r>
              <a:rPr lang="en-US" sz="1200">
                <a:solidFill>
                  <a:srgbClr val="BAD2D2"/>
                </a:solidFill>
              </a:rPr>
              <a:t>Es wird infolge der Reibung durch die Zonulafasern von der hinteren Irisoberfläche abgelöst.</a:t>
            </a:r>
            <a:endParaRPr sz="1400">
              <a:solidFill>
                <a:srgbClr val="BAD2D2"/>
              </a:solidFill>
              <a:latin typeface="Arial"/>
              <a:ea typeface="Arial"/>
              <a:cs typeface="Arial"/>
              <a:sym typeface="Arial"/>
            </a:endParaRPr>
          </a:p>
          <a:p>
            <a:pPr indent="0" lvl="0" marL="0" marR="0" rtl="0" algn="l">
              <a:spcBef>
                <a:spcPts val="0"/>
              </a:spcBef>
              <a:spcAft>
                <a:spcPts val="0"/>
              </a:spcAft>
              <a:buClr>
                <a:schemeClr val="dk1"/>
              </a:buClr>
              <a:buSzPts val="1400"/>
              <a:buFont typeface="Noto Sans Symbols"/>
              <a:buNone/>
            </a:pPr>
            <a:r>
              <a:t/>
            </a:r>
            <a:endParaRPr sz="1400">
              <a:solidFill>
                <a:srgbClr val="BAD2D2"/>
              </a:solidFill>
              <a:latin typeface="Arial"/>
              <a:ea typeface="Arial"/>
              <a:cs typeface="Arial"/>
              <a:sym typeface="Arial"/>
            </a:endParaRPr>
          </a:p>
          <a:p>
            <a:pPr indent="0" lvl="0" marL="0" marR="0" rtl="0" algn="l">
              <a:spcBef>
                <a:spcPts val="0"/>
              </a:spcBef>
              <a:spcAft>
                <a:spcPts val="0"/>
              </a:spcAft>
              <a:buClr>
                <a:srgbClr val="BAD2D2"/>
              </a:buClr>
              <a:buSzPts val="1200"/>
              <a:buFont typeface="Noto Sans Symbols"/>
              <a:buNone/>
            </a:pPr>
            <a:r>
              <a:rPr i="1" lang="en-US" sz="1200">
                <a:solidFill>
                  <a:srgbClr val="BAD2D2"/>
                </a:solidFill>
                <a:latin typeface="Arial"/>
                <a:ea typeface="Arial"/>
                <a:cs typeface="Arial"/>
                <a:sym typeface="Arial"/>
              </a:rPr>
              <a:t>Welche Faktoren bestimmen die Lage und Form der </a:t>
            </a:r>
            <a:r>
              <a:rPr i="1" lang="en-US" sz="1200">
                <a:solidFill>
                  <a:srgbClr val="BAD2D2"/>
                </a:solidFill>
              </a:rPr>
              <a:t>Krukenberg-Spindel</a:t>
            </a:r>
            <a:r>
              <a:rPr i="1" lang="en-US" sz="1200">
                <a:solidFill>
                  <a:srgbClr val="BAD2D2"/>
                </a:solidFill>
                <a:latin typeface="Arial"/>
                <a:ea typeface="Arial"/>
                <a:cs typeface="Arial"/>
                <a:sym typeface="Arial"/>
              </a:rPr>
              <a:t>?</a:t>
            </a:r>
            <a:endParaRPr/>
          </a:p>
          <a:p>
            <a:pPr indent="0" lvl="0" marL="0" marR="0" rtl="0" algn="l">
              <a:spcBef>
                <a:spcPts val="0"/>
              </a:spcBef>
              <a:spcAft>
                <a:spcPts val="0"/>
              </a:spcAft>
              <a:buClr>
                <a:srgbClr val="BAD2D2"/>
              </a:buClr>
              <a:buSzPts val="1200"/>
              <a:buFont typeface="Noto Sans Symbols"/>
              <a:buNone/>
            </a:pPr>
            <a:r>
              <a:rPr lang="en-US" sz="1200">
                <a:solidFill>
                  <a:srgbClr val="BAD2D2"/>
                </a:solidFill>
                <a:latin typeface="Arial"/>
                <a:ea typeface="Arial"/>
                <a:cs typeface="Arial"/>
                <a:sym typeface="Arial"/>
              </a:rPr>
              <a:t>Konvektionsströmungen innerhalb der Vorderkammer leiten Pigmente in diesen Bereich</a:t>
            </a:r>
            <a:endParaRPr/>
          </a:p>
        </p:txBody>
      </p:sp>
      <p:sp>
        <p:nvSpPr>
          <p:cNvPr id="555" name="Google Shape;555;p38"/>
          <p:cNvSpPr/>
          <p:nvPr/>
        </p:nvSpPr>
        <p:spPr>
          <a:xfrm>
            <a:off x="304800" y="3276600"/>
            <a:ext cx="2286000" cy="685800"/>
          </a:xfrm>
          <a:prstGeom prst="ellipse">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56" name="Google Shape;556;p38"/>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Q</a:t>
            </a:r>
            <a:endParaRPr/>
          </a:p>
        </p:txBody>
      </p:sp>
      <p:sp>
        <p:nvSpPr>
          <p:cNvPr id="557" name="Google Shape;557;p38"/>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 </a:t>
            </a:r>
            <a:r>
              <a:rPr b="1" lang="en-US" sz="1200">
                <a:solidFill>
                  <a:schemeClr val="dk1"/>
                </a:solidFill>
                <a:latin typeface="Arial"/>
                <a:ea typeface="Arial"/>
                <a:cs typeface="Arial"/>
                <a:sym typeface="Arial"/>
              </a:rPr>
              <a:t>FITB</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2" name="Shape 562"/>
        <p:cNvGrpSpPr/>
        <p:nvPr/>
      </p:nvGrpSpPr>
      <p:grpSpPr>
        <a:xfrm>
          <a:off x="0" y="0"/>
          <a:ext cx="0" cy="0"/>
          <a:chOff x="0" y="0"/>
          <a:chExt cx="0" cy="0"/>
        </a:xfrm>
      </p:grpSpPr>
      <p:graphicFrame>
        <p:nvGraphicFramePr>
          <p:cNvPr id="563" name="Google Shape;563;p39"/>
          <p:cNvGraphicFramePr/>
          <p:nvPr/>
        </p:nvGraphicFramePr>
        <p:xfrm>
          <a:off x="457200" y="1676400"/>
          <a:ext cx="3000000" cy="3000000"/>
        </p:xfrm>
        <a:graphic>
          <a:graphicData uri="http://schemas.openxmlformats.org/drawingml/2006/table">
            <a:tbl>
              <a:tblPr>
                <a:noFill/>
                <a:tableStyleId>{02B07537-624C-4EAD-A9AA-E5A35CE8A65F}</a:tableStyleId>
              </a:tblPr>
              <a:tblGrid>
                <a:gridCol w="2743200"/>
                <a:gridCol w="2743200"/>
                <a:gridCol w="2743200"/>
              </a:tblGrid>
              <a:tr h="406400">
                <a:tc>
                  <a:txBody>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BFBFBF"/>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1"/>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PEX</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PDS/PG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Alter</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 &lt; 50 J, meist  &gt; 70 J</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20er – 40er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Geschlechtspräferenz</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F &gt; 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M &gt; F</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Kammerwinkelstatus</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Enger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Weit geöffnet</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Wo ist die Iris durchscheinend?</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Pupillensaum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Radiär, mittlere Peripherie</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200"/>
                        <a:buFont typeface="Arial"/>
                        <a:buNone/>
                      </a:pPr>
                      <a:r>
                        <a:rPr b="1" i="1" lang="en-US" sz="1200" u="none" cap="none" strike="noStrike">
                          <a:solidFill>
                            <a:schemeClr val="dk1"/>
                          </a:solidFill>
                          <a:latin typeface="Arial"/>
                          <a:ea typeface="Arial"/>
                          <a:cs typeface="Arial"/>
                          <a:sym typeface="Arial"/>
                        </a:rPr>
                        <a:t>Krukenberg-Spindel – </a:t>
                      </a:r>
                      <a:r>
                        <a:rPr b="0" i="1" lang="en-US" sz="1200" u="none" cap="none" strike="noStrike">
                          <a:solidFill>
                            <a:srgbClr val="BFBFBF"/>
                          </a:solidFill>
                          <a:latin typeface="Arial"/>
                          <a:ea typeface="Arial"/>
                          <a:cs typeface="Arial"/>
                          <a:sym typeface="Arial"/>
                        </a:rPr>
                        <a:t>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762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r>
            </a:tbl>
          </a:graphicData>
        </a:graphic>
      </p:graphicFrame>
      <p:sp>
        <p:nvSpPr>
          <p:cNvPr id="564" name="Google Shape;564;p39"/>
          <p:cNvSpPr txBox="1"/>
          <p:nvPr>
            <p:ph idx="12" type="sldNum"/>
          </p:nvPr>
        </p:nvSpPr>
        <p:spPr>
          <a:xfrm>
            <a:off x="7010400" y="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565" name="Google Shape;565;p39"/>
          <p:cNvSpPr txBox="1"/>
          <p:nvPr/>
        </p:nvSpPr>
        <p:spPr>
          <a:xfrm>
            <a:off x="2387497" y="2296180"/>
            <a:ext cx="6383400" cy="3319500"/>
          </a:xfrm>
          <a:prstGeom prst="rect">
            <a:avLst/>
          </a:prstGeom>
          <a:solidFill>
            <a:srgbClr val="BAD2D2"/>
          </a:solidFill>
          <a:ln>
            <a:noFill/>
          </a:ln>
        </p:spPr>
        <p:txBody>
          <a:bodyPr anchorCtr="0" anchor="t" bIns="12700" lIns="25400" spcFirstLastPara="1" rIns="25400" wrap="square" tIns="12700">
            <a:spAutoFit/>
          </a:bodyPr>
          <a:lstStyle/>
          <a:p>
            <a:pPr indent="0" lvl="0" marL="0" marR="0" rtl="0" algn="l">
              <a:spcBef>
                <a:spcPts val="0"/>
              </a:spcBef>
              <a:spcAft>
                <a:spcPts val="0"/>
              </a:spcAft>
              <a:buClr>
                <a:schemeClr val="dk1"/>
              </a:buClr>
              <a:buSzPts val="1200"/>
              <a:buFont typeface="Noto Sans Symbols"/>
              <a:buNone/>
            </a:pPr>
            <a:r>
              <a:rPr i="1" lang="en-US" sz="1200">
                <a:solidFill>
                  <a:schemeClr val="dk1"/>
                </a:solidFill>
                <a:latin typeface="Arial"/>
                <a:ea typeface="Arial"/>
                <a:cs typeface="Arial"/>
                <a:sym typeface="Arial"/>
              </a:rPr>
              <a:t>Was ist ein </a:t>
            </a:r>
            <a:r>
              <a:rPr lang="en-US" sz="1200">
                <a:solidFill>
                  <a:schemeClr val="dk1"/>
                </a:solidFill>
                <a:latin typeface="Arial"/>
                <a:ea typeface="Arial"/>
                <a:cs typeface="Arial"/>
                <a:sym typeface="Arial"/>
              </a:rPr>
              <a:t>Krukenberg-Spindel?</a:t>
            </a:r>
            <a:endParaRPr/>
          </a:p>
          <a:p>
            <a:pPr indent="0" lvl="0" marL="0" marR="0" rtl="0" algn="l">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Eine vertikale Pigmentverteilung auf der </a:t>
            </a:r>
            <a:r>
              <a:rPr lang="en-US" sz="1200">
                <a:solidFill>
                  <a:schemeClr val="dk1"/>
                </a:solidFill>
              </a:rPr>
              <a:t>Endothel der Hornhaut</a:t>
            </a:r>
            <a:r>
              <a:rPr lang="en-US" sz="1200">
                <a:solidFill>
                  <a:schemeClr val="dk1"/>
                </a:solidFill>
                <a:latin typeface="Arial"/>
                <a:ea typeface="Arial"/>
                <a:cs typeface="Arial"/>
                <a:sym typeface="Arial"/>
              </a:rPr>
              <a:t> der Hornhaut</a:t>
            </a:r>
            <a:endParaRPr/>
          </a:p>
          <a:p>
            <a:pPr indent="0" lvl="0" marL="0" marR="0" rtl="0" algn="l">
              <a:spcBef>
                <a:spcPts val="0"/>
              </a:spcBef>
              <a:spcAft>
                <a:spcPts val="0"/>
              </a:spcAft>
              <a:buClr>
                <a:schemeClr val="dk1"/>
              </a:buClr>
              <a:buSzPts val="1400"/>
              <a:buFont typeface="Noto Sans Symbols"/>
              <a:buNone/>
            </a:pPr>
            <a:r>
              <a:t/>
            </a:r>
            <a:endParaRPr sz="1400">
              <a:solidFill>
                <a:schemeClr val="dk1"/>
              </a:solidFill>
              <a:latin typeface="Arial"/>
              <a:ea typeface="Arial"/>
              <a:cs typeface="Arial"/>
              <a:sym typeface="Arial"/>
            </a:endParaRPr>
          </a:p>
          <a:p>
            <a:pPr indent="0" lvl="0" marL="0" marR="0" rtl="0" algn="l">
              <a:spcBef>
                <a:spcPts val="0"/>
              </a:spcBef>
              <a:spcAft>
                <a:spcPts val="0"/>
              </a:spcAft>
              <a:buClr>
                <a:schemeClr val="dk1"/>
              </a:buClr>
              <a:buSzPts val="1200"/>
              <a:buFont typeface="Noto Sans Symbols"/>
              <a:buNone/>
            </a:pPr>
            <a:r>
              <a:rPr i="1" lang="en-US" sz="1200">
                <a:solidFill>
                  <a:schemeClr val="dk1"/>
                </a:solidFill>
                <a:latin typeface="Arial"/>
                <a:ea typeface="Arial"/>
                <a:cs typeface="Arial"/>
                <a:sym typeface="Arial"/>
              </a:rPr>
              <a:t>Warum wird sie so genannt?</a:t>
            </a:r>
            <a:endParaRPr/>
          </a:p>
          <a:p>
            <a:pPr indent="0" lvl="0" marL="0" marR="0" rtl="0" algn="l">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Weil die Erstbeschreibung </a:t>
            </a:r>
            <a:r>
              <a:rPr lang="en-US" sz="1200">
                <a:solidFill>
                  <a:schemeClr val="dk1"/>
                </a:solidFill>
              </a:rPr>
              <a:t>auf </a:t>
            </a:r>
            <a:r>
              <a:rPr lang="en-US" sz="1200">
                <a:solidFill>
                  <a:schemeClr val="dk1"/>
                </a:solidFill>
                <a:latin typeface="Arial"/>
                <a:ea typeface="Arial"/>
                <a:cs typeface="Arial"/>
                <a:sym typeface="Arial"/>
              </a:rPr>
              <a:t>Dr. Krukenberg </a:t>
            </a:r>
            <a:r>
              <a:rPr lang="en-US" sz="1200">
                <a:solidFill>
                  <a:schemeClr val="dk1"/>
                </a:solidFill>
                <a:extLst>
                  <a:ext uri="http://customooxmlschemas.google.com/">
                    <go:slidesCustomData xmlns:go="http://customooxmlschemas.google.com/" textRoundtripDataId="15"/>
                  </a:ext>
                </a:extLst>
              </a:rPr>
              <a:t>zurückgeht</a:t>
            </a:r>
            <a:r>
              <a:rPr lang="en-US" sz="1200">
                <a:solidFill>
                  <a:schemeClr val="dk1"/>
                </a:solidFill>
              </a:rPr>
              <a:t>.</a:t>
            </a:r>
            <a:endParaRPr/>
          </a:p>
          <a:p>
            <a:pPr indent="0" lvl="0" marL="0" marR="0" rtl="0" algn="l">
              <a:spcBef>
                <a:spcPts val="0"/>
              </a:spcBef>
              <a:spcAft>
                <a:spcPts val="0"/>
              </a:spcAft>
              <a:buClr>
                <a:schemeClr val="dk1"/>
              </a:buClr>
              <a:buSzPts val="1400"/>
              <a:buFont typeface="Noto Sans Symbols"/>
              <a:buNone/>
            </a:pPr>
            <a:r>
              <a:t/>
            </a:r>
            <a:endParaRPr sz="1400">
              <a:solidFill>
                <a:schemeClr val="dk1"/>
              </a:solidFill>
              <a:latin typeface="Arial"/>
              <a:ea typeface="Arial"/>
              <a:cs typeface="Arial"/>
              <a:sym typeface="Arial"/>
            </a:endParaRPr>
          </a:p>
          <a:p>
            <a:pPr indent="0" lvl="0" marL="0" marR="0" rtl="0" algn="l">
              <a:spcBef>
                <a:spcPts val="0"/>
              </a:spcBef>
              <a:spcAft>
                <a:spcPts val="0"/>
              </a:spcAft>
              <a:buClr>
                <a:schemeClr val="dk1"/>
              </a:buClr>
              <a:buSzPts val="1400"/>
              <a:buFont typeface="Noto Sans Symbols"/>
              <a:buNone/>
            </a:pPr>
            <a:r>
              <a:t/>
            </a:r>
            <a:endParaRPr sz="1400">
              <a:solidFill>
                <a:srgbClr val="BAD2D2"/>
              </a:solidFill>
              <a:latin typeface="Arial"/>
              <a:ea typeface="Arial"/>
              <a:cs typeface="Arial"/>
              <a:sym typeface="Arial"/>
            </a:endParaRPr>
          </a:p>
          <a:p>
            <a:pPr indent="0" lvl="0" marL="0" marR="0" rtl="0" algn="l">
              <a:spcBef>
                <a:spcPts val="0"/>
              </a:spcBef>
              <a:spcAft>
                <a:spcPts val="0"/>
              </a:spcAft>
              <a:buClr>
                <a:srgbClr val="BAD2D2"/>
              </a:buClr>
              <a:buSzPts val="1200"/>
              <a:buFont typeface="Noto Sans Symbols"/>
              <a:buNone/>
            </a:pPr>
            <a:r>
              <a:rPr i="1" lang="en-US" sz="1200">
                <a:solidFill>
                  <a:srgbClr val="BAD2D2"/>
                </a:solidFill>
                <a:latin typeface="Arial"/>
                <a:ea typeface="Arial"/>
                <a:cs typeface="Arial"/>
                <a:sym typeface="Arial"/>
              </a:rPr>
              <a:t>Ich meinte den Teil mit dem „Spindel“. (Ich hatte bereits angenommen, dass es nach irgendeinem toten weißen Mann benannt wurde.) Was bedeutet es, wenn man sagt, etwas sei spindelförmig?</a:t>
            </a:r>
            <a:endParaRPr/>
          </a:p>
          <a:p>
            <a:pPr indent="0" lvl="0" marL="0" marR="0" rtl="0" algn="l">
              <a:spcBef>
                <a:spcPts val="0"/>
              </a:spcBef>
              <a:spcAft>
                <a:spcPts val="0"/>
              </a:spcAft>
              <a:buClr>
                <a:srgbClr val="BAD2D2"/>
              </a:buClr>
              <a:buSzPts val="1200"/>
              <a:buFont typeface="Noto Sans Symbols"/>
              <a:buNone/>
            </a:pPr>
            <a:r>
              <a:rPr lang="en-US" sz="1200">
                <a:solidFill>
                  <a:srgbClr val="BAD2D2"/>
                </a:solidFill>
                <a:latin typeface="Arial"/>
                <a:ea typeface="Arial"/>
                <a:cs typeface="Arial"/>
                <a:sym typeface="Arial"/>
              </a:rPr>
              <a:t>Es bedeutet, dass es länglich ist, in der Mitte dicker und zu den Enden hin verjüngt</a:t>
            </a:r>
            <a:endParaRPr/>
          </a:p>
          <a:p>
            <a:pPr indent="0" lvl="0" marL="0" marR="0" rtl="0" algn="l">
              <a:spcBef>
                <a:spcPts val="0"/>
              </a:spcBef>
              <a:spcAft>
                <a:spcPts val="0"/>
              </a:spcAft>
              <a:buClr>
                <a:schemeClr val="dk1"/>
              </a:buClr>
              <a:buSzPts val="1400"/>
              <a:buFont typeface="Noto Sans Symbols"/>
              <a:buNone/>
            </a:pPr>
            <a:r>
              <a:t/>
            </a:r>
            <a:endParaRPr sz="1400">
              <a:solidFill>
                <a:srgbClr val="BAD2D2"/>
              </a:solidFill>
              <a:latin typeface="Arial"/>
              <a:ea typeface="Arial"/>
              <a:cs typeface="Arial"/>
              <a:sym typeface="Arial"/>
            </a:endParaRPr>
          </a:p>
          <a:p>
            <a:pPr indent="0" lvl="0" marL="0" marR="0" rtl="0" algn="l">
              <a:spcBef>
                <a:spcPts val="0"/>
              </a:spcBef>
              <a:spcAft>
                <a:spcPts val="0"/>
              </a:spcAft>
              <a:buClr>
                <a:srgbClr val="BAD2D2"/>
              </a:buClr>
              <a:buSzPts val="1200"/>
              <a:buFont typeface="Noto Sans Symbols"/>
              <a:buNone/>
            </a:pPr>
            <a:r>
              <a:rPr i="1" lang="en-US" sz="1200">
                <a:solidFill>
                  <a:srgbClr val="BAD2D2"/>
                </a:solidFill>
                <a:latin typeface="Arial"/>
                <a:ea typeface="Arial"/>
                <a:cs typeface="Arial"/>
                <a:sym typeface="Arial"/>
              </a:rPr>
              <a:t>Woher stammt das Pigment der Spindel bei PDS/PG?</a:t>
            </a:r>
            <a:endParaRPr/>
          </a:p>
          <a:p>
            <a:pPr indent="0" lvl="0" marL="0" marR="0" rtl="0" algn="l">
              <a:spcBef>
                <a:spcPts val="0"/>
              </a:spcBef>
              <a:spcAft>
                <a:spcPts val="0"/>
              </a:spcAft>
              <a:buClr>
                <a:srgbClr val="BAD2D2"/>
              </a:buClr>
              <a:buSzPts val="1200"/>
              <a:buFont typeface="Noto Sans Symbols"/>
              <a:buNone/>
            </a:pPr>
            <a:r>
              <a:rPr lang="en-US" sz="1200">
                <a:solidFill>
                  <a:srgbClr val="BAD2D2"/>
                </a:solidFill>
              </a:rPr>
              <a:t>Es wird infolge der Reibung durch die Zonulafasern von der hinteren Irisoberfläche abgelöst.</a:t>
            </a:r>
            <a:endParaRPr sz="1400">
              <a:solidFill>
                <a:srgbClr val="BAD2D2"/>
              </a:solidFill>
              <a:latin typeface="Arial"/>
              <a:ea typeface="Arial"/>
              <a:cs typeface="Arial"/>
              <a:sym typeface="Arial"/>
            </a:endParaRPr>
          </a:p>
          <a:p>
            <a:pPr indent="0" lvl="0" marL="0" marR="0" rtl="0" algn="l">
              <a:spcBef>
                <a:spcPts val="0"/>
              </a:spcBef>
              <a:spcAft>
                <a:spcPts val="0"/>
              </a:spcAft>
              <a:buClr>
                <a:schemeClr val="dk1"/>
              </a:buClr>
              <a:buSzPts val="1400"/>
              <a:buFont typeface="Noto Sans Symbols"/>
              <a:buNone/>
            </a:pPr>
            <a:r>
              <a:t/>
            </a:r>
            <a:endParaRPr sz="1400">
              <a:solidFill>
                <a:srgbClr val="BAD2D2"/>
              </a:solidFill>
              <a:latin typeface="Arial"/>
              <a:ea typeface="Arial"/>
              <a:cs typeface="Arial"/>
              <a:sym typeface="Arial"/>
            </a:endParaRPr>
          </a:p>
          <a:p>
            <a:pPr indent="0" lvl="0" marL="0" marR="0" rtl="0" algn="l">
              <a:spcBef>
                <a:spcPts val="0"/>
              </a:spcBef>
              <a:spcAft>
                <a:spcPts val="0"/>
              </a:spcAft>
              <a:buClr>
                <a:srgbClr val="BAD2D2"/>
              </a:buClr>
              <a:buSzPts val="1200"/>
              <a:buFont typeface="Noto Sans Symbols"/>
              <a:buNone/>
            </a:pPr>
            <a:r>
              <a:rPr i="1" lang="en-US" sz="1200">
                <a:solidFill>
                  <a:srgbClr val="BAD2D2"/>
                </a:solidFill>
                <a:latin typeface="Arial"/>
                <a:ea typeface="Arial"/>
                <a:cs typeface="Arial"/>
                <a:sym typeface="Arial"/>
              </a:rPr>
              <a:t>Welche Faktoren bestimmen die Lage und Form der </a:t>
            </a:r>
            <a:r>
              <a:rPr i="1" lang="en-US" sz="1200">
                <a:solidFill>
                  <a:srgbClr val="BAD2D2"/>
                </a:solidFill>
              </a:rPr>
              <a:t>Krukenberg-Spindel</a:t>
            </a:r>
            <a:r>
              <a:rPr i="1" lang="en-US" sz="1200">
                <a:solidFill>
                  <a:srgbClr val="BAD2D2"/>
                </a:solidFill>
                <a:latin typeface="Arial"/>
                <a:ea typeface="Arial"/>
                <a:cs typeface="Arial"/>
                <a:sym typeface="Arial"/>
              </a:rPr>
              <a:t>?</a:t>
            </a:r>
            <a:endParaRPr/>
          </a:p>
          <a:p>
            <a:pPr indent="0" lvl="0" marL="0" marR="0" rtl="0" algn="l">
              <a:spcBef>
                <a:spcPts val="0"/>
              </a:spcBef>
              <a:spcAft>
                <a:spcPts val="0"/>
              </a:spcAft>
              <a:buClr>
                <a:srgbClr val="BAD2D2"/>
              </a:buClr>
              <a:buSzPts val="1200"/>
              <a:buFont typeface="Noto Sans Symbols"/>
              <a:buNone/>
            </a:pPr>
            <a:r>
              <a:rPr lang="en-US" sz="1200">
                <a:solidFill>
                  <a:srgbClr val="BAD2D2"/>
                </a:solidFill>
                <a:latin typeface="Arial"/>
                <a:ea typeface="Arial"/>
                <a:cs typeface="Arial"/>
                <a:sym typeface="Arial"/>
              </a:rPr>
              <a:t>Konvektionsströmungen innerhalb der Vorderkammer leiten Pigment in diesen Bereich</a:t>
            </a:r>
            <a:endParaRPr/>
          </a:p>
        </p:txBody>
      </p:sp>
      <p:sp>
        <p:nvSpPr>
          <p:cNvPr id="566" name="Google Shape;566;p39"/>
          <p:cNvSpPr/>
          <p:nvPr/>
        </p:nvSpPr>
        <p:spPr>
          <a:xfrm>
            <a:off x="304800" y="3276600"/>
            <a:ext cx="2286000" cy="685800"/>
          </a:xfrm>
          <a:prstGeom prst="ellipse">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67" name="Google Shape;567;p39"/>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A</a:t>
            </a:r>
            <a:endParaRPr/>
          </a:p>
        </p:txBody>
      </p:sp>
      <p:sp>
        <p:nvSpPr>
          <p:cNvPr id="568" name="Google Shape;568;p39"/>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 </a:t>
            </a:r>
            <a:r>
              <a:rPr b="1" lang="en-US" sz="1200">
                <a:solidFill>
                  <a:schemeClr val="dk1"/>
                </a:solidFill>
                <a:latin typeface="Arial"/>
                <a:ea typeface="Arial"/>
                <a:cs typeface="Arial"/>
                <a:sym typeface="Arial"/>
              </a:rPr>
              <a:t>FITB</a:t>
            </a:r>
            <a:endParaRPr/>
          </a:p>
        </p:txBody>
      </p:sp>
      <p:pic>
        <p:nvPicPr>
          <p:cNvPr id="569" name="Google Shape;569;p39"/>
          <p:cNvPicPr preferRelativeResize="0"/>
          <p:nvPr/>
        </p:nvPicPr>
        <p:blipFill rotWithShape="1">
          <a:blip r:embed="rId3">
            <a:alphaModFix/>
          </a:blip>
          <a:srcRect b="0" l="0" r="0" t="0"/>
          <a:stretch/>
        </p:blipFill>
        <p:spPr>
          <a:xfrm>
            <a:off x="4666787" y="3624422"/>
            <a:ext cx="1855235" cy="2690370"/>
          </a:xfrm>
          <a:prstGeom prst="rect">
            <a:avLst/>
          </a:prstGeom>
          <a:noFill/>
          <a:ln>
            <a:noFill/>
          </a:ln>
        </p:spPr>
      </p:pic>
      <p:sp>
        <p:nvSpPr>
          <p:cNvPr id="570" name="Google Shape;570;p39"/>
          <p:cNvSpPr txBox="1"/>
          <p:nvPr/>
        </p:nvSpPr>
        <p:spPr>
          <a:xfrm>
            <a:off x="4658141" y="5842990"/>
            <a:ext cx="1878496" cy="523220"/>
          </a:xfrm>
          <a:prstGeom prst="rect">
            <a:avLst/>
          </a:prstGeom>
          <a:noFill/>
          <a:ln>
            <a:noFill/>
          </a:ln>
        </p:spPr>
        <p:txBody>
          <a:bodyPr anchorCtr="0" anchor="t" bIns="12700" lIns="25400" spcFirstLastPara="1" rIns="25400" wrap="square" tIns="12700">
            <a:spAutoFit/>
          </a:bodyPr>
          <a:lstStyle/>
          <a:p>
            <a:pPr indent="0" lvl="0" marL="0" marR="0" rtl="0" algn="ctr">
              <a:spcBef>
                <a:spcPts val="0"/>
              </a:spcBef>
              <a:spcAft>
                <a:spcPts val="0"/>
              </a:spcAft>
              <a:buNone/>
            </a:pPr>
            <a:r>
              <a:rPr b="0" i="0" lang="en-US" sz="1200">
                <a:solidFill>
                  <a:schemeClr val="lt1"/>
                </a:solidFill>
                <a:latin typeface="Arial"/>
                <a:ea typeface="Arial"/>
                <a:cs typeface="Arial"/>
                <a:sym typeface="Arial"/>
              </a:rPr>
              <a:t>Friedrich Krukenberg</a:t>
            </a:r>
            <a:endParaRPr b="0" i="0" sz="1400">
              <a:solidFill>
                <a:schemeClr val="lt1"/>
              </a:solidFill>
              <a:latin typeface="Arial"/>
              <a:ea typeface="Arial"/>
              <a:cs typeface="Arial"/>
              <a:sym typeface="Arial"/>
            </a:endParaRPr>
          </a:p>
          <a:p>
            <a:pPr indent="0" lvl="0" marL="0" marR="0" rtl="0" algn="ctr">
              <a:spcBef>
                <a:spcPts val="0"/>
              </a:spcBef>
              <a:spcAft>
                <a:spcPts val="0"/>
              </a:spcAft>
              <a:buNone/>
            </a:pPr>
            <a:r>
              <a:rPr lang="en-US" sz="1200">
                <a:solidFill>
                  <a:schemeClr val="lt1"/>
                </a:solidFill>
                <a:latin typeface="Arial"/>
                <a:ea typeface="Arial"/>
                <a:cs typeface="Arial"/>
                <a:sym typeface="Arial"/>
              </a:rPr>
              <a:t>1871–1946</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 name="Shape 184"/>
        <p:cNvGrpSpPr/>
        <p:nvPr/>
      </p:nvGrpSpPr>
      <p:grpSpPr>
        <a:xfrm>
          <a:off x="0" y="0"/>
          <a:ext cx="0" cy="0"/>
          <a:chOff x="0" y="0"/>
          <a:chExt cx="0" cy="0"/>
        </a:xfrm>
      </p:grpSpPr>
      <p:graphicFrame>
        <p:nvGraphicFramePr>
          <p:cNvPr id="185" name="Google Shape;185;p4"/>
          <p:cNvGraphicFramePr/>
          <p:nvPr/>
        </p:nvGraphicFramePr>
        <p:xfrm>
          <a:off x="457200" y="1676400"/>
          <a:ext cx="3000000" cy="3000000"/>
        </p:xfrm>
        <a:graphic>
          <a:graphicData uri="http://schemas.openxmlformats.org/drawingml/2006/table">
            <a:tbl>
              <a:tblPr>
                <a:noFill/>
                <a:tableStyleId>{02B07537-624C-4EAD-A9AA-E5A35CE8A65F}</a:tableStyleId>
              </a:tblPr>
              <a:tblGrid>
                <a:gridCol w="2743200"/>
                <a:gridCol w="2743200"/>
                <a:gridCol w="2743200"/>
              </a:tblGrid>
              <a:tr h="406400">
                <a:tc>
                  <a:txBody>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1"/>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lang="en-US" sz="1200">
                          <a:solidFill>
                            <a:schemeClr val="dk1"/>
                          </a:solidFill>
                        </a:rPr>
                        <a:t>PEX</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i="0" lang="en-US" sz="1200" u="none" cap="none" strike="noStrike">
                          <a:solidFill>
                            <a:schemeClr val="dk1"/>
                          </a:solidFill>
                          <a:latin typeface="Arial"/>
                          <a:ea typeface="Arial"/>
                          <a:cs typeface="Arial"/>
                          <a:sym typeface="Arial"/>
                        </a:rPr>
                        <a:t>PDS/PG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Alter (Jahre)</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Selten &lt; 50 J, meist  &gt; 70 J</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20 – 50 J</a:t>
                      </a:r>
                      <a:r>
                        <a:rPr b="1" i="0" lang="en-US" sz="1200" u="none" cap="none" strike="noStrike">
                          <a:solidFill>
                            <a:srgbClr val="0000FF"/>
                          </a:solidFill>
                          <a:latin typeface="Arial"/>
                          <a:ea typeface="Arial"/>
                          <a:cs typeface="Arial"/>
                          <a:sym typeface="Arial"/>
                        </a:rPr>
                        <a:t> </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762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r>
            </a:tbl>
          </a:graphicData>
        </a:graphic>
      </p:graphicFrame>
      <p:sp>
        <p:nvSpPr>
          <p:cNvPr id="186" name="Google Shape;186;p4"/>
          <p:cNvSpPr txBox="1"/>
          <p:nvPr>
            <p:ph idx="12" type="sldNum"/>
          </p:nvPr>
        </p:nvSpPr>
        <p:spPr>
          <a:xfrm>
            <a:off x="7010400" y="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187" name="Google Shape;187;p4"/>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A</a:t>
            </a:r>
            <a:endParaRPr/>
          </a:p>
        </p:txBody>
      </p:sp>
      <p:sp>
        <p:nvSpPr>
          <p:cNvPr id="188" name="Google Shape;188;p4"/>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 </a:t>
            </a:r>
            <a:r>
              <a:rPr b="1" lang="en-US" sz="1200">
                <a:solidFill>
                  <a:schemeClr val="dk1"/>
                </a:solidFill>
                <a:latin typeface="Arial"/>
                <a:ea typeface="Arial"/>
                <a:cs typeface="Arial"/>
                <a:sym typeface="Arial"/>
              </a:rPr>
              <a:t>FITB</a:t>
            </a:r>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5" name="Shape 575"/>
        <p:cNvGrpSpPr/>
        <p:nvPr/>
      </p:nvGrpSpPr>
      <p:grpSpPr>
        <a:xfrm>
          <a:off x="0" y="0"/>
          <a:ext cx="0" cy="0"/>
          <a:chOff x="0" y="0"/>
          <a:chExt cx="0" cy="0"/>
        </a:xfrm>
      </p:grpSpPr>
      <p:graphicFrame>
        <p:nvGraphicFramePr>
          <p:cNvPr id="576" name="Google Shape;576;p40"/>
          <p:cNvGraphicFramePr/>
          <p:nvPr/>
        </p:nvGraphicFramePr>
        <p:xfrm>
          <a:off x="457200" y="1676400"/>
          <a:ext cx="3000000" cy="3000000"/>
        </p:xfrm>
        <a:graphic>
          <a:graphicData uri="http://schemas.openxmlformats.org/drawingml/2006/table">
            <a:tbl>
              <a:tblPr>
                <a:noFill/>
                <a:tableStyleId>{02B07537-624C-4EAD-A9AA-E5A35CE8A65F}</a:tableStyleId>
              </a:tblPr>
              <a:tblGrid>
                <a:gridCol w="2743200"/>
                <a:gridCol w="2743200"/>
                <a:gridCol w="2743200"/>
              </a:tblGrid>
              <a:tr h="406400">
                <a:tc>
                  <a:txBody>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BFBFBF"/>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1"/>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PEX</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PDS/PG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Alter</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 &lt; 50 J, meist  &gt; 70 J</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20er – 40er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Geschlechtspräferenz</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F &gt; 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M &gt; F</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Kammerwinkelstatus</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Enger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Weit geöffnet</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Wo ist die Iris durchscheinend?</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Pupillensaum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Radiär, mittlere Peripherie</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200"/>
                        <a:buFont typeface="Arial"/>
                        <a:buNone/>
                      </a:pPr>
                      <a:r>
                        <a:rPr b="1" i="1" lang="en-US" sz="1200" u="none" cap="none" strike="noStrike">
                          <a:solidFill>
                            <a:schemeClr val="dk1"/>
                          </a:solidFill>
                          <a:latin typeface="Arial"/>
                          <a:ea typeface="Arial"/>
                          <a:cs typeface="Arial"/>
                          <a:sym typeface="Arial"/>
                        </a:rPr>
                        <a:t>Krukenberg-Spindel – </a:t>
                      </a:r>
                      <a:r>
                        <a:rPr b="0" i="1" lang="en-US" sz="1200" u="none" cap="none" strike="noStrike">
                          <a:solidFill>
                            <a:srgbClr val="BFBFBF"/>
                          </a:solidFill>
                          <a:latin typeface="Arial"/>
                          <a:ea typeface="Arial"/>
                          <a:cs typeface="Arial"/>
                          <a:sym typeface="Arial"/>
                        </a:rPr>
                        <a:t>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762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r>
            </a:tbl>
          </a:graphicData>
        </a:graphic>
      </p:graphicFrame>
      <p:sp>
        <p:nvSpPr>
          <p:cNvPr id="577" name="Google Shape;577;p40"/>
          <p:cNvSpPr txBox="1"/>
          <p:nvPr>
            <p:ph idx="12" type="sldNum"/>
          </p:nvPr>
        </p:nvSpPr>
        <p:spPr>
          <a:xfrm>
            <a:off x="7010400" y="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578" name="Google Shape;578;p40"/>
          <p:cNvSpPr txBox="1"/>
          <p:nvPr/>
        </p:nvSpPr>
        <p:spPr>
          <a:xfrm>
            <a:off x="2387497" y="2296180"/>
            <a:ext cx="6383400" cy="3319500"/>
          </a:xfrm>
          <a:prstGeom prst="rect">
            <a:avLst/>
          </a:prstGeom>
          <a:solidFill>
            <a:srgbClr val="BAD2D2"/>
          </a:solidFill>
          <a:ln>
            <a:noFill/>
          </a:ln>
        </p:spPr>
        <p:txBody>
          <a:bodyPr anchorCtr="0" anchor="t" bIns="12700" lIns="25400" spcFirstLastPara="1" rIns="25400" wrap="square" tIns="12700">
            <a:spAutoFit/>
          </a:bodyPr>
          <a:lstStyle/>
          <a:p>
            <a:pPr indent="0" lvl="0" marL="0" marR="0" rtl="0" algn="l">
              <a:spcBef>
                <a:spcPts val="0"/>
              </a:spcBef>
              <a:spcAft>
                <a:spcPts val="0"/>
              </a:spcAft>
              <a:buClr>
                <a:schemeClr val="dk1"/>
              </a:buClr>
              <a:buSzPts val="1200"/>
              <a:buFont typeface="Noto Sans Symbols"/>
              <a:buNone/>
            </a:pPr>
            <a:r>
              <a:rPr i="1" lang="en-US" sz="1200">
                <a:solidFill>
                  <a:schemeClr val="dk1"/>
                </a:solidFill>
                <a:latin typeface="Arial"/>
                <a:ea typeface="Arial"/>
                <a:cs typeface="Arial"/>
                <a:sym typeface="Arial"/>
              </a:rPr>
              <a:t>Was ist ein </a:t>
            </a:r>
            <a:r>
              <a:rPr lang="en-US" sz="1200">
                <a:solidFill>
                  <a:schemeClr val="dk1"/>
                </a:solidFill>
                <a:latin typeface="Arial"/>
                <a:ea typeface="Arial"/>
                <a:cs typeface="Arial"/>
                <a:sym typeface="Arial"/>
              </a:rPr>
              <a:t>Krukenberg-Spindel?</a:t>
            </a:r>
            <a:endParaRPr/>
          </a:p>
          <a:p>
            <a:pPr indent="0" lvl="0" marL="0" marR="0" rtl="0" algn="l">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Eine vertikale Pigmentverteilung auf der </a:t>
            </a:r>
            <a:r>
              <a:rPr lang="en-US" sz="1200">
                <a:solidFill>
                  <a:schemeClr val="dk1"/>
                </a:solidFill>
              </a:rPr>
              <a:t>Endothel der Hornhaut</a:t>
            </a:r>
            <a:r>
              <a:rPr lang="en-US" sz="1200">
                <a:solidFill>
                  <a:schemeClr val="dk1"/>
                </a:solidFill>
                <a:latin typeface="Arial"/>
                <a:ea typeface="Arial"/>
                <a:cs typeface="Arial"/>
                <a:sym typeface="Arial"/>
              </a:rPr>
              <a:t> der Hornhaut</a:t>
            </a:r>
            <a:endParaRPr/>
          </a:p>
          <a:p>
            <a:pPr indent="0" lvl="0" marL="0" marR="0" rtl="0" algn="l">
              <a:spcBef>
                <a:spcPts val="0"/>
              </a:spcBef>
              <a:spcAft>
                <a:spcPts val="0"/>
              </a:spcAft>
              <a:buClr>
                <a:schemeClr val="dk1"/>
              </a:buClr>
              <a:buSzPts val="1400"/>
              <a:buFont typeface="Noto Sans Symbols"/>
              <a:buNone/>
            </a:pPr>
            <a:r>
              <a:t/>
            </a:r>
            <a:endParaRPr sz="1400">
              <a:solidFill>
                <a:schemeClr val="dk1"/>
              </a:solidFill>
              <a:latin typeface="Arial"/>
              <a:ea typeface="Arial"/>
              <a:cs typeface="Arial"/>
              <a:sym typeface="Arial"/>
            </a:endParaRPr>
          </a:p>
          <a:p>
            <a:pPr indent="0" lvl="0" marL="0" marR="0" rtl="0" algn="l">
              <a:spcBef>
                <a:spcPts val="0"/>
              </a:spcBef>
              <a:spcAft>
                <a:spcPts val="0"/>
              </a:spcAft>
              <a:buClr>
                <a:schemeClr val="dk1"/>
              </a:buClr>
              <a:buSzPts val="1200"/>
              <a:buFont typeface="Noto Sans Symbols"/>
              <a:buNone/>
            </a:pPr>
            <a:r>
              <a:rPr i="1" lang="en-US" sz="1200">
                <a:solidFill>
                  <a:schemeClr val="dk1"/>
                </a:solidFill>
                <a:latin typeface="Arial"/>
                <a:ea typeface="Arial"/>
                <a:cs typeface="Arial"/>
                <a:sym typeface="Arial"/>
              </a:rPr>
              <a:t>Warum wird sie so genannt?</a:t>
            </a:r>
            <a:endParaRPr/>
          </a:p>
          <a:p>
            <a:pPr indent="0" lvl="0" marL="0" marR="0" rtl="0" algn="l">
              <a:spcBef>
                <a:spcPts val="0"/>
              </a:spcBef>
              <a:spcAft>
                <a:spcPts val="0"/>
              </a:spcAft>
              <a:buClr>
                <a:schemeClr val="dk1"/>
              </a:buClr>
              <a:buSzPts val="1200"/>
              <a:buFont typeface="Noto Sans Symbols"/>
              <a:buNone/>
            </a:pPr>
            <a:r>
              <a:rPr lang="en-US" sz="1200">
                <a:solidFill>
                  <a:schemeClr val="dk1"/>
                </a:solidFill>
              </a:rPr>
              <a:t>Weil die Erstbeschreibung auf Dr. Krukenberg zurückgeht.</a:t>
            </a:r>
            <a:endParaRPr/>
          </a:p>
          <a:p>
            <a:pPr indent="0" lvl="0" marL="0" marR="0" rtl="0" algn="l">
              <a:spcBef>
                <a:spcPts val="0"/>
              </a:spcBef>
              <a:spcAft>
                <a:spcPts val="0"/>
              </a:spcAft>
              <a:buClr>
                <a:schemeClr val="dk1"/>
              </a:buClr>
              <a:buSzPts val="1400"/>
              <a:buFont typeface="Noto Sans Symbols"/>
              <a:buNone/>
            </a:pPr>
            <a:r>
              <a:t/>
            </a:r>
            <a:endParaRPr sz="1400">
              <a:solidFill>
                <a:schemeClr val="dk1"/>
              </a:solidFill>
              <a:latin typeface="Arial"/>
              <a:ea typeface="Arial"/>
              <a:cs typeface="Arial"/>
              <a:sym typeface="Arial"/>
            </a:endParaRPr>
          </a:p>
          <a:p>
            <a:pPr indent="0" lvl="0" marL="0" marR="0" rtl="0" algn="l">
              <a:spcBef>
                <a:spcPts val="0"/>
              </a:spcBef>
              <a:spcAft>
                <a:spcPts val="0"/>
              </a:spcAft>
              <a:buClr>
                <a:schemeClr val="dk1"/>
              </a:buClr>
              <a:buSzPts val="1400"/>
              <a:buFont typeface="Noto Sans Symbols"/>
              <a:buNone/>
            </a:pPr>
            <a:r>
              <a:t/>
            </a:r>
            <a:endParaRPr sz="1400">
              <a:solidFill>
                <a:schemeClr val="dk1"/>
              </a:solidFill>
              <a:latin typeface="Arial"/>
              <a:ea typeface="Arial"/>
              <a:cs typeface="Arial"/>
              <a:sym typeface="Arial"/>
            </a:endParaRPr>
          </a:p>
          <a:p>
            <a:pPr indent="0" lvl="0" marL="0" marR="0" rtl="0" algn="l">
              <a:spcBef>
                <a:spcPts val="0"/>
              </a:spcBef>
              <a:spcAft>
                <a:spcPts val="0"/>
              </a:spcAft>
              <a:buClr>
                <a:schemeClr val="dk1"/>
              </a:buClr>
              <a:buSzPts val="1200"/>
              <a:buFont typeface="Noto Sans Symbols"/>
              <a:buNone/>
            </a:pPr>
            <a:r>
              <a:rPr i="1" lang="en-US" sz="1200">
                <a:solidFill>
                  <a:schemeClr val="dk1"/>
                </a:solidFill>
                <a:latin typeface="Arial"/>
                <a:ea typeface="Arial"/>
                <a:cs typeface="Arial"/>
                <a:sym typeface="Arial"/>
              </a:rPr>
              <a:t>Ich meinte den Teil mit dem „Spindel“. (</a:t>
            </a:r>
            <a:r>
              <a:rPr i="1" lang="en-US" sz="1200">
                <a:solidFill>
                  <a:schemeClr val="dk1"/>
                </a:solidFill>
              </a:rPr>
              <a:t>Ich bin davon </a:t>
            </a:r>
            <a:r>
              <a:rPr i="1" lang="en-US" sz="1200">
                <a:solidFill>
                  <a:schemeClr val="dk1"/>
                </a:solidFill>
                <a:extLst>
                  <a:ext uri="http://customooxmlschemas.google.com/">
                    <go:slidesCustomData xmlns:go="http://customooxmlschemas.google.com/" textRoundtripDataId="16"/>
                  </a:ext>
                </a:extLst>
              </a:rPr>
              <a:t>ausgegangen</a:t>
            </a:r>
            <a:r>
              <a:rPr i="1" lang="en-US" sz="1200">
                <a:solidFill>
                  <a:schemeClr val="dk1"/>
                </a:solidFill>
              </a:rPr>
              <a:t>, dass der Name auf einen verstorbenen weißen Mann zurückgeht.</a:t>
            </a:r>
            <a:r>
              <a:rPr i="1" lang="en-US" sz="1200">
                <a:solidFill>
                  <a:schemeClr val="dk1"/>
                </a:solidFill>
                <a:latin typeface="Arial"/>
                <a:ea typeface="Arial"/>
                <a:cs typeface="Arial"/>
                <a:sym typeface="Arial"/>
              </a:rPr>
              <a:t>) Was bedeutet es, wenn man sagt, etwas sei spindelförmig?</a:t>
            </a:r>
            <a:endParaRPr/>
          </a:p>
          <a:p>
            <a:pPr indent="0" lvl="0" marL="0" marR="0" rtl="0" algn="l">
              <a:spcBef>
                <a:spcPts val="0"/>
              </a:spcBef>
              <a:spcAft>
                <a:spcPts val="0"/>
              </a:spcAft>
              <a:buClr>
                <a:srgbClr val="BAD2D2"/>
              </a:buClr>
              <a:buSzPts val="1200"/>
              <a:buFont typeface="Noto Sans Symbols"/>
              <a:buNone/>
            </a:pPr>
            <a:r>
              <a:rPr lang="en-US" sz="1200">
                <a:solidFill>
                  <a:srgbClr val="BAD2D2"/>
                </a:solidFill>
                <a:latin typeface="Arial"/>
                <a:ea typeface="Arial"/>
                <a:cs typeface="Arial"/>
                <a:sym typeface="Arial"/>
              </a:rPr>
              <a:t>Es bedeutet, dass es länglich ist, in der Mitte dicker und zu den Enden hin verjüngt</a:t>
            </a:r>
            <a:endParaRPr/>
          </a:p>
          <a:p>
            <a:pPr indent="0" lvl="0" marL="0" marR="0" rtl="0" algn="l">
              <a:spcBef>
                <a:spcPts val="0"/>
              </a:spcBef>
              <a:spcAft>
                <a:spcPts val="0"/>
              </a:spcAft>
              <a:buClr>
                <a:schemeClr val="dk1"/>
              </a:buClr>
              <a:buSzPts val="1400"/>
              <a:buFont typeface="Noto Sans Symbols"/>
              <a:buNone/>
            </a:pPr>
            <a:r>
              <a:t/>
            </a:r>
            <a:endParaRPr sz="1400">
              <a:solidFill>
                <a:srgbClr val="BAD2D2"/>
              </a:solidFill>
              <a:latin typeface="Arial"/>
              <a:ea typeface="Arial"/>
              <a:cs typeface="Arial"/>
              <a:sym typeface="Arial"/>
            </a:endParaRPr>
          </a:p>
          <a:p>
            <a:pPr indent="0" lvl="0" marL="0" marR="0" rtl="0" algn="l">
              <a:spcBef>
                <a:spcPts val="0"/>
              </a:spcBef>
              <a:spcAft>
                <a:spcPts val="0"/>
              </a:spcAft>
              <a:buClr>
                <a:srgbClr val="BAD2D2"/>
              </a:buClr>
              <a:buSzPts val="1200"/>
              <a:buFont typeface="Noto Sans Symbols"/>
              <a:buNone/>
            </a:pPr>
            <a:r>
              <a:rPr i="1" lang="en-US" sz="1200">
                <a:solidFill>
                  <a:srgbClr val="BAD2D2"/>
                </a:solidFill>
                <a:latin typeface="Arial"/>
                <a:ea typeface="Arial"/>
                <a:cs typeface="Arial"/>
                <a:sym typeface="Arial"/>
              </a:rPr>
              <a:t>Woher stammt das Pigment der Spindel bei PDS/PG?</a:t>
            </a:r>
            <a:endParaRPr/>
          </a:p>
          <a:p>
            <a:pPr indent="0" lvl="0" marL="0" marR="0" rtl="0" algn="l">
              <a:spcBef>
                <a:spcPts val="0"/>
              </a:spcBef>
              <a:spcAft>
                <a:spcPts val="0"/>
              </a:spcAft>
              <a:buClr>
                <a:srgbClr val="BAD2D2"/>
              </a:buClr>
              <a:buSzPts val="1200"/>
              <a:buFont typeface="Noto Sans Symbols"/>
              <a:buNone/>
            </a:pPr>
            <a:r>
              <a:rPr lang="en-US" sz="1200">
                <a:solidFill>
                  <a:srgbClr val="BAD2D2"/>
                </a:solidFill>
              </a:rPr>
              <a:t>Es wird infolge der Reibung durch die Zonulafasern von der hinteren Irisoberfläche abgelöst.</a:t>
            </a:r>
            <a:endParaRPr sz="1400">
              <a:solidFill>
                <a:srgbClr val="BAD2D2"/>
              </a:solidFill>
              <a:latin typeface="Arial"/>
              <a:ea typeface="Arial"/>
              <a:cs typeface="Arial"/>
              <a:sym typeface="Arial"/>
            </a:endParaRPr>
          </a:p>
          <a:p>
            <a:pPr indent="0" lvl="0" marL="0" marR="0" rtl="0" algn="l">
              <a:spcBef>
                <a:spcPts val="0"/>
              </a:spcBef>
              <a:spcAft>
                <a:spcPts val="0"/>
              </a:spcAft>
              <a:buClr>
                <a:schemeClr val="dk1"/>
              </a:buClr>
              <a:buSzPts val="1400"/>
              <a:buFont typeface="Noto Sans Symbols"/>
              <a:buNone/>
            </a:pPr>
            <a:r>
              <a:t/>
            </a:r>
            <a:endParaRPr sz="1400">
              <a:solidFill>
                <a:srgbClr val="BAD2D2"/>
              </a:solidFill>
              <a:latin typeface="Arial"/>
              <a:ea typeface="Arial"/>
              <a:cs typeface="Arial"/>
              <a:sym typeface="Arial"/>
            </a:endParaRPr>
          </a:p>
          <a:p>
            <a:pPr indent="0" lvl="0" marL="0" marR="0" rtl="0" algn="l">
              <a:spcBef>
                <a:spcPts val="0"/>
              </a:spcBef>
              <a:spcAft>
                <a:spcPts val="0"/>
              </a:spcAft>
              <a:buClr>
                <a:srgbClr val="BAD2D2"/>
              </a:buClr>
              <a:buSzPts val="1200"/>
              <a:buFont typeface="Noto Sans Symbols"/>
              <a:buNone/>
            </a:pPr>
            <a:r>
              <a:rPr i="1" lang="en-US" sz="1200">
                <a:solidFill>
                  <a:srgbClr val="BAD2D2"/>
                </a:solidFill>
                <a:latin typeface="Arial"/>
                <a:ea typeface="Arial"/>
                <a:cs typeface="Arial"/>
                <a:sym typeface="Arial"/>
              </a:rPr>
              <a:t>Welche Faktoren bestimmen die Lage und Form der </a:t>
            </a:r>
            <a:r>
              <a:rPr i="1" lang="en-US" sz="1200">
                <a:solidFill>
                  <a:srgbClr val="BAD2D2"/>
                </a:solidFill>
              </a:rPr>
              <a:t>Krukenberg-Spindel</a:t>
            </a:r>
            <a:r>
              <a:rPr i="1" lang="en-US" sz="1200">
                <a:solidFill>
                  <a:srgbClr val="BAD2D2"/>
                </a:solidFill>
                <a:latin typeface="Arial"/>
                <a:ea typeface="Arial"/>
                <a:cs typeface="Arial"/>
                <a:sym typeface="Arial"/>
              </a:rPr>
              <a:t>?</a:t>
            </a:r>
            <a:endParaRPr/>
          </a:p>
          <a:p>
            <a:pPr indent="0" lvl="0" marL="0" marR="0" rtl="0" algn="l">
              <a:spcBef>
                <a:spcPts val="0"/>
              </a:spcBef>
              <a:spcAft>
                <a:spcPts val="0"/>
              </a:spcAft>
              <a:buClr>
                <a:srgbClr val="BAD2D2"/>
              </a:buClr>
              <a:buSzPts val="1200"/>
              <a:buFont typeface="Noto Sans Symbols"/>
              <a:buNone/>
            </a:pPr>
            <a:r>
              <a:rPr lang="en-US" sz="1200">
                <a:solidFill>
                  <a:srgbClr val="BAD2D2"/>
                </a:solidFill>
                <a:latin typeface="Arial"/>
                <a:ea typeface="Arial"/>
                <a:cs typeface="Arial"/>
                <a:sym typeface="Arial"/>
              </a:rPr>
              <a:t>Konvektionsströmungen innerhalb der Vorderkammer leiten Pigmente in diesen Bereich</a:t>
            </a:r>
            <a:endParaRPr/>
          </a:p>
        </p:txBody>
      </p:sp>
      <p:sp>
        <p:nvSpPr>
          <p:cNvPr id="579" name="Google Shape;579;p40"/>
          <p:cNvSpPr/>
          <p:nvPr/>
        </p:nvSpPr>
        <p:spPr>
          <a:xfrm>
            <a:off x="304800" y="3276600"/>
            <a:ext cx="2286000" cy="685800"/>
          </a:xfrm>
          <a:prstGeom prst="ellipse">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80" name="Google Shape;580;p40"/>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Q</a:t>
            </a:r>
            <a:endParaRPr/>
          </a:p>
        </p:txBody>
      </p:sp>
      <p:sp>
        <p:nvSpPr>
          <p:cNvPr id="581" name="Google Shape;581;p40"/>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 </a:t>
            </a:r>
            <a:r>
              <a:rPr b="1" lang="en-US" sz="1200">
                <a:solidFill>
                  <a:schemeClr val="dk1"/>
                </a:solidFill>
                <a:latin typeface="Arial"/>
                <a:ea typeface="Arial"/>
                <a:cs typeface="Arial"/>
                <a:sym typeface="Arial"/>
              </a:rPr>
              <a:t>FITB</a:t>
            </a:r>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6" name="Shape 586"/>
        <p:cNvGrpSpPr/>
        <p:nvPr/>
      </p:nvGrpSpPr>
      <p:grpSpPr>
        <a:xfrm>
          <a:off x="0" y="0"/>
          <a:ext cx="0" cy="0"/>
          <a:chOff x="0" y="0"/>
          <a:chExt cx="0" cy="0"/>
        </a:xfrm>
      </p:grpSpPr>
      <p:graphicFrame>
        <p:nvGraphicFramePr>
          <p:cNvPr id="587" name="Google Shape;587;p41"/>
          <p:cNvGraphicFramePr/>
          <p:nvPr/>
        </p:nvGraphicFramePr>
        <p:xfrm>
          <a:off x="457200" y="1676400"/>
          <a:ext cx="3000000" cy="3000000"/>
        </p:xfrm>
        <a:graphic>
          <a:graphicData uri="http://schemas.openxmlformats.org/drawingml/2006/table">
            <a:tbl>
              <a:tblPr>
                <a:noFill/>
                <a:tableStyleId>{02B07537-624C-4EAD-A9AA-E5A35CE8A65F}</a:tableStyleId>
              </a:tblPr>
              <a:tblGrid>
                <a:gridCol w="2743200"/>
                <a:gridCol w="2743200"/>
                <a:gridCol w="2743200"/>
              </a:tblGrid>
              <a:tr h="406400">
                <a:tc>
                  <a:txBody>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BFBFBF"/>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1"/>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PEX</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PDS/PG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Alter</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 &lt; 50 J, meist  &gt; 70 J</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20er – 40er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Geschlechtspräferenz</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F &gt; 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M &gt; F</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Kammerwinkelstatus</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Enger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Weit geöffnet</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Wo ist die Iris durchscheinend?</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Pupillensaum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Radiär, mittlere Peripherie</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200"/>
                        <a:buFont typeface="Arial"/>
                        <a:buNone/>
                      </a:pPr>
                      <a:r>
                        <a:rPr b="1" i="1" lang="en-US" sz="1200" u="none" cap="none" strike="noStrike">
                          <a:solidFill>
                            <a:schemeClr val="dk1"/>
                          </a:solidFill>
                          <a:latin typeface="Arial"/>
                          <a:ea typeface="Arial"/>
                          <a:cs typeface="Arial"/>
                          <a:sym typeface="Arial"/>
                        </a:rPr>
                        <a:t>Krukenberg-Spindel – </a:t>
                      </a:r>
                      <a:r>
                        <a:rPr b="0" i="1" lang="en-US" sz="1200" u="none" cap="none" strike="noStrike">
                          <a:solidFill>
                            <a:srgbClr val="BFBFBF"/>
                          </a:solidFill>
                          <a:latin typeface="Arial"/>
                          <a:ea typeface="Arial"/>
                          <a:cs typeface="Arial"/>
                          <a:sym typeface="Arial"/>
                        </a:rPr>
                        <a:t>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762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r>
            </a:tbl>
          </a:graphicData>
        </a:graphic>
      </p:graphicFrame>
      <p:sp>
        <p:nvSpPr>
          <p:cNvPr id="588" name="Google Shape;588;p41"/>
          <p:cNvSpPr txBox="1"/>
          <p:nvPr>
            <p:ph idx="12" type="sldNum"/>
          </p:nvPr>
        </p:nvSpPr>
        <p:spPr>
          <a:xfrm>
            <a:off x="7010400" y="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589" name="Google Shape;589;p41"/>
          <p:cNvSpPr txBox="1"/>
          <p:nvPr/>
        </p:nvSpPr>
        <p:spPr>
          <a:xfrm>
            <a:off x="2387497" y="2296180"/>
            <a:ext cx="6383400" cy="3504300"/>
          </a:xfrm>
          <a:prstGeom prst="rect">
            <a:avLst/>
          </a:prstGeom>
          <a:solidFill>
            <a:srgbClr val="BAD2D2"/>
          </a:solidFill>
          <a:ln>
            <a:noFill/>
          </a:ln>
        </p:spPr>
        <p:txBody>
          <a:bodyPr anchorCtr="0" anchor="t" bIns="12700" lIns="25400" spcFirstLastPara="1" rIns="25400" wrap="square" tIns="12700">
            <a:spAutoFit/>
          </a:bodyPr>
          <a:lstStyle/>
          <a:p>
            <a:pPr indent="0" lvl="0" marL="0" marR="0" rtl="0" algn="l">
              <a:spcBef>
                <a:spcPts val="0"/>
              </a:spcBef>
              <a:spcAft>
                <a:spcPts val="0"/>
              </a:spcAft>
              <a:buClr>
                <a:schemeClr val="dk1"/>
              </a:buClr>
              <a:buSzPts val="1200"/>
              <a:buFont typeface="Noto Sans Symbols"/>
              <a:buNone/>
            </a:pPr>
            <a:r>
              <a:rPr i="1" lang="en-US" sz="1200">
                <a:solidFill>
                  <a:schemeClr val="dk1"/>
                </a:solidFill>
                <a:latin typeface="Arial"/>
                <a:ea typeface="Arial"/>
                <a:cs typeface="Arial"/>
                <a:sym typeface="Arial"/>
              </a:rPr>
              <a:t>Was ist ein </a:t>
            </a:r>
            <a:r>
              <a:rPr lang="en-US" sz="1200">
                <a:solidFill>
                  <a:schemeClr val="dk1"/>
                </a:solidFill>
                <a:latin typeface="Arial"/>
                <a:ea typeface="Arial"/>
                <a:cs typeface="Arial"/>
                <a:sym typeface="Arial"/>
              </a:rPr>
              <a:t>Krukenberg-Spindel?</a:t>
            </a:r>
            <a:endParaRPr/>
          </a:p>
          <a:p>
            <a:pPr indent="0" lvl="0" marL="0" marR="0" rtl="0" algn="l">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Eine vertikale Pigmentverteilung auf der </a:t>
            </a:r>
            <a:r>
              <a:rPr lang="en-US" sz="1200">
                <a:solidFill>
                  <a:schemeClr val="dk1"/>
                </a:solidFill>
              </a:rPr>
              <a:t>Endothel der Hornhaut</a:t>
            </a:r>
            <a:r>
              <a:rPr lang="en-US" sz="1200">
                <a:solidFill>
                  <a:schemeClr val="dk1"/>
                </a:solidFill>
                <a:latin typeface="Arial"/>
                <a:ea typeface="Arial"/>
                <a:cs typeface="Arial"/>
                <a:sym typeface="Arial"/>
              </a:rPr>
              <a:t> der Hornhaut</a:t>
            </a:r>
            <a:endParaRPr/>
          </a:p>
          <a:p>
            <a:pPr indent="0" lvl="0" marL="0" marR="0" rtl="0" algn="l">
              <a:spcBef>
                <a:spcPts val="0"/>
              </a:spcBef>
              <a:spcAft>
                <a:spcPts val="0"/>
              </a:spcAft>
              <a:buClr>
                <a:schemeClr val="dk1"/>
              </a:buClr>
              <a:buSzPts val="1400"/>
              <a:buFont typeface="Noto Sans Symbols"/>
              <a:buNone/>
            </a:pPr>
            <a:r>
              <a:t/>
            </a:r>
            <a:endParaRPr sz="1400">
              <a:solidFill>
                <a:schemeClr val="dk1"/>
              </a:solidFill>
              <a:latin typeface="Arial"/>
              <a:ea typeface="Arial"/>
              <a:cs typeface="Arial"/>
              <a:sym typeface="Arial"/>
            </a:endParaRPr>
          </a:p>
          <a:p>
            <a:pPr indent="0" lvl="0" marL="0" marR="0" rtl="0" algn="l">
              <a:spcBef>
                <a:spcPts val="0"/>
              </a:spcBef>
              <a:spcAft>
                <a:spcPts val="0"/>
              </a:spcAft>
              <a:buClr>
                <a:schemeClr val="dk1"/>
              </a:buClr>
              <a:buSzPts val="1200"/>
              <a:buFont typeface="Noto Sans Symbols"/>
              <a:buNone/>
            </a:pPr>
            <a:r>
              <a:rPr i="1" lang="en-US" sz="1200">
                <a:solidFill>
                  <a:schemeClr val="dk1"/>
                </a:solidFill>
                <a:latin typeface="Arial"/>
                <a:ea typeface="Arial"/>
                <a:cs typeface="Arial"/>
                <a:sym typeface="Arial"/>
              </a:rPr>
              <a:t>Warum wird sie so genannt?</a:t>
            </a:r>
            <a:endParaRPr/>
          </a:p>
          <a:p>
            <a:pPr indent="0" lvl="0" marL="0" marR="0" rtl="0" algn="l">
              <a:spcBef>
                <a:spcPts val="0"/>
              </a:spcBef>
              <a:spcAft>
                <a:spcPts val="0"/>
              </a:spcAft>
              <a:buClr>
                <a:schemeClr val="dk1"/>
              </a:buClr>
              <a:buSzPts val="1200"/>
              <a:buFont typeface="Noto Sans Symbols"/>
              <a:buNone/>
            </a:pPr>
            <a:r>
              <a:rPr lang="en-US" sz="1200">
                <a:solidFill>
                  <a:schemeClr val="dk1"/>
                </a:solidFill>
              </a:rPr>
              <a:t>Weil die Erstbeschreibung auf Dr. Krukenberg zurückgeht.</a:t>
            </a:r>
            <a:endParaRPr/>
          </a:p>
          <a:p>
            <a:pPr indent="0" lvl="0" marL="0" marR="0" rtl="0" algn="l">
              <a:spcBef>
                <a:spcPts val="0"/>
              </a:spcBef>
              <a:spcAft>
                <a:spcPts val="0"/>
              </a:spcAft>
              <a:buClr>
                <a:schemeClr val="dk1"/>
              </a:buClr>
              <a:buSzPts val="1400"/>
              <a:buFont typeface="Noto Sans Symbols"/>
              <a:buNone/>
            </a:pPr>
            <a:r>
              <a:t/>
            </a:r>
            <a:endParaRPr sz="1400">
              <a:solidFill>
                <a:schemeClr val="dk1"/>
              </a:solidFill>
              <a:latin typeface="Arial"/>
              <a:ea typeface="Arial"/>
              <a:cs typeface="Arial"/>
              <a:sym typeface="Arial"/>
            </a:endParaRPr>
          </a:p>
          <a:p>
            <a:pPr indent="0" lvl="0" marL="0" marR="0" rtl="0" algn="l">
              <a:spcBef>
                <a:spcPts val="0"/>
              </a:spcBef>
              <a:spcAft>
                <a:spcPts val="0"/>
              </a:spcAft>
              <a:buClr>
                <a:schemeClr val="dk1"/>
              </a:buClr>
              <a:buSzPts val="1400"/>
              <a:buFont typeface="Noto Sans Symbols"/>
              <a:buNone/>
            </a:pPr>
            <a:r>
              <a:t/>
            </a:r>
            <a:endParaRPr sz="1400">
              <a:solidFill>
                <a:schemeClr val="dk1"/>
              </a:solidFill>
              <a:latin typeface="Arial"/>
              <a:ea typeface="Arial"/>
              <a:cs typeface="Arial"/>
              <a:sym typeface="Arial"/>
            </a:endParaRPr>
          </a:p>
          <a:p>
            <a:pPr indent="0" lvl="0" marL="0" marR="0" rtl="0" algn="l">
              <a:spcBef>
                <a:spcPts val="0"/>
              </a:spcBef>
              <a:spcAft>
                <a:spcPts val="0"/>
              </a:spcAft>
              <a:buClr>
                <a:schemeClr val="dk1"/>
              </a:buClr>
              <a:buSzPts val="1200"/>
              <a:buFont typeface="Noto Sans Symbols"/>
              <a:buNone/>
            </a:pPr>
            <a:r>
              <a:rPr i="1" lang="en-US" sz="1200">
                <a:solidFill>
                  <a:schemeClr val="dk1"/>
                </a:solidFill>
                <a:latin typeface="Arial"/>
                <a:ea typeface="Arial"/>
                <a:cs typeface="Arial"/>
                <a:sym typeface="Arial"/>
              </a:rPr>
              <a:t>Ich meinte den Teil mit dem „Spindel“. (</a:t>
            </a:r>
            <a:r>
              <a:rPr i="1" lang="en-US" sz="1200">
                <a:solidFill>
                  <a:schemeClr val="dk1"/>
                </a:solidFill>
              </a:rPr>
              <a:t>Ich bin davon ausgegangen, dass der Name auf einen verstorbenen weißen Mann zurückgeht.</a:t>
            </a:r>
            <a:r>
              <a:rPr i="1" lang="en-US" sz="1200">
                <a:solidFill>
                  <a:schemeClr val="dk1"/>
                </a:solidFill>
                <a:latin typeface="Arial"/>
                <a:ea typeface="Arial"/>
                <a:cs typeface="Arial"/>
                <a:sym typeface="Arial"/>
              </a:rPr>
              <a:t>) Was bedeutet es, wenn man sagt, etwas sei spindelförmig?</a:t>
            </a:r>
            <a:endParaRPr/>
          </a:p>
          <a:p>
            <a:pPr indent="0" lvl="0" marL="0" marR="0" rtl="0" algn="l">
              <a:spcBef>
                <a:spcPts val="0"/>
              </a:spcBef>
              <a:spcAft>
                <a:spcPts val="0"/>
              </a:spcAft>
              <a:buClr>
                <a:schemeClr val="dk1"/>
              </a:buClr>
              <a:buSzPts val="1200"/>
              <a:buFont typeface="Noto Sans Symbols"/>
              <a:buNone/>
            </a:pPr>
            <a:r>
              <a:rPr lang="en-US" sz="1200">
                <a:solidFill>
                  <a:schemeClr val="dk1"/>
                </a:solidFill>
              </a:rPr>
              <a:t>Es bedeutet, dass es eine längliche Form hat, in der Mitte breiter </a:t>
            </a:r>
            <a:r>
              <a:rPr lang="en-US" sz="1200">
                <a:solidFill>
                  <a:schemeClr val="dk1"/>
                </a:solidFill>
                <a:extLst>
                  <a:ext uri="http://customooxmlschemas.google.com/">
                    <go:slidesCustomData xmlns:go="http://customooxmlschemas.google.com/" textRoundtripDataId="17"/>
                  </a:ext>
                </a:extLst>
              </a:rPr>
              <a:t>ist</a:t>
            </a:r>
            <a:r>
              <a:rPr lang="en-US" sz="1200">
                <a:solidFill>
                  <a:schemeClr val="dk1"/>
                </a:solidFill>
              </a:rPr>
              <a:t> und zu den Enden hin </a:t>
            </a:r>
            <a:r>
              <a:rPr lang="en-US" sz="1200">
                <a:solidFill>
                  <a:schemeClr val="dk1"/>
                </a:solidFill>
              </a:rPr>
              <a:t>Enger</a:t>
            </a:r>
            <a:r>
              <a:rPr lang="en-US" sz="1200">
                <a:solidFill>
                  <a:schemeClr val="dk1"/>
                </a:solidFill>
              </a:rPr>
              <a:t>er wird.</a:t>
            </a:r>
            <a:endParaRPr sz="1400">
              <a:solidFill>
                <a:srgbClr val="BAD2D2"/>
              </a:solidFill>
              <a:latin typeface="Arial"/>
              <a:ea typeface="Arial"/>
              <a:cs typeface="Arial"/>
              <a:sym typeface="Arial"/>
            </a:endParaRPr>
          </a:p>
          <a:p>
            <a:pPr indent="0" lvl="0" marL="0" marR="0" rtl="0" algn="l">
              <a:spcBef>
                <a:spcPts val="0"/>
              </a:spcBef>
              <a:spcAft>
                <a:spcPts val="0"/>
              </a:spcAft>
              <a:buClr>
                <a:schemeClr val="dk1"/>
              </a:buClr>
              <a:buSzPts val="1400"/>
              <a:buFont typeface="Noto Sans Symbols"/>
              <a:buNone/>
            </a:pPr>
            <a:r>
              <a:t/>
            </a:r>
            <a:endParaRPr sz="1400">
              <a:solidFill>
                <a:srgbClr val="BAD2D2"/>
              </a:solidFill>
              <a:latin typeface="Arial"/>
              <a:ea typeface="Arial"/>
              <a:cs typeface="Arial"/>
              <a:sym typeface="Arial"/>
            </a:endParaRPr>
          </a:p>
          <a:p>
            <a:pPr indent="0" lvl="0" marL="0" marR="0" rtl="0" algn="l">
              <a:spcBef>
                <a:spcPts val="0"/>
              </a:spcBef>
              <a:spcAft>
                <a:spcPts val="0"/>
              </a:spcAft>
              <a:buClr>
                <a:srgbClr val="BAD2D2"/>
              </a:buClr>
              <a:buSzPts val="1200"/>
              <a:buFont typeface="Noto Sans Symbols"/>
              <a:buNone/>
            </a:pPr>
            <a:r>
              <a:rPr i="1" lang="en-US" sz="1200">
                <a:solidFill>
                  <a:srgbClr val="BAD2D2"/>
                </a:solidFill>
                <a:latin typeface="Arial"/>
                <a:ea typeface="Arial"/>
                <a:cs typeface="Arial"/>
                <a:sym typeface="Arial"/>
              </a:rPr>
              <a:t>Woher stammt das Pigment der Spindel bei PDS/PG?</a:t>
            </a:r>
            <a:endParaRPr/>
          </a:p>
          <a:p>
            <a:pPr indent="0" lvl="0" marL="0" marR="0" rtl="0" algn="l">
              <a:spcBef>
                <a:spcPts val="0"/>
              </a:spcBef>
              <a:spcAft>
                <a:spcPts val="0"/>
              </a:spcAft>
              <a:buClr>
                <a:srgbClr val="BAD2D2"/>
              </a:buClr>
              <a:buSzPts val="1200"/>
              <a:buFont typeface="Noto Sans Symbols"/>
              <a:buNone/>
            </a:pPr>
            <a:r>
              <a:rPr lang="en-US" sz="1200">
                <a:solidFill>
                  <a:srgbClr val="BAD2D2"/>
                </a:solidFill>
              </a:rPr>
              <a:t>Es wird infolge der Reibung durch die Zonulafasern von der hinteren Irisoberfläche abgelöst.</a:t>
            </a:r>
            <a:endParaRPr sz="1400">
              <a:solidFill>
                <a:srgbClr val="BAD2D2"/>
              </a:solidFill>
              <a:latin typeface="Arial"/>
              <a:ea typeface="Arial"/>
              <a:cs typeface="Arial"/>
              <a:sym typeface="Arial"/>
            </a:endParaRPr>
          </a:p>
          <a:p>
            <a:pPr indent="0" lvl="0" marL="0" marR="0" rtl="0" algn="l">
              <a:spcBef>
                <a:spcPts val="0"/>
              </a:spcBef>
              <a:spcAft>
                <a:spcPts val="0"/>
              </a:spcAft>
              <a:buClr>
                <a:schemeClr val="dk1"/>
              </a:buClr>
              <a:buSzPts val="1400"/>
              <a:buFont typeface="Noto Sans Symbols"/>
              <a:buNone/>
            </a:pPr>
            <a:r>
              <a:t/>
            </a:r>
            <a:endParaRPr sz="1400">
              <a:solidFill>
                <a:srgbClr val="BAD2D2"/>
              </a:solidFill>
              <a:latin typeface="Arial"/>
              <a:ea typeface="Arial"/>
              <a:cs typeface="Arial"/>
              <a:sym typeface="Arial"/>
            </a:endParaRPr>
          </a:p>
          <a:p>
            <a:pPr indent="0" lvl="0" marL="0" marR="0" rtl="0" algn="l">
              <a:spcBef>
                <a:spcPts val="0"/>
              </a:spcBef>
              <a:spcAft>
                <a:spcPts val="0"/>
              </a:spcAft>
              <a:buClr>
                <a:srgbClr val="BAD2D2"/>
              </a:buClr>
              <a:buSzPts val="1200"/>
              <a:buFont typeface="Noto Sans Symbols"/>
              <a:buNone/>
            </a:pPr>
            <a:r>
              <a:rPr i="1" lang="en-US" sz="1200">
                <a:solidFill>
                  <a:srgbClr val="BAD2D2"/>
                </a:solidFill>
                <a:latin typeface="Arial"/>
                <a:ea typeface="Arial"/>
                <a:cs typeface="Arial"/>
                <a:sym typeface="Arial"/>
              </a:rPr>
              <a:t>Welche Faktoren bestimmen die Lage und Form der </a:t>
            </a:r>
            <a:r>
              <a:rPr i="1" lang="en-US" sz="1200">
                <a:solidFill>
                  <a:srgbClr val="BAD2D2"/>
                </a:solidFill>
              </a:rPr>
              <a:t>Krukenberg-Spindel</a:t>
            </a:r>
            <a:r>
              <a:rPr i="1" lang="en-US" sz="1200">
                <a:solidFill>
                  <a:srgbClr val="BAD2D2"/>
                </a:solidFill>
                <a:latin typeface="Arial"/>
                <a:ea typeface="Arial"/>
                <a:cs typeface="Arial"/>
                <a:sym typeface="Arial"/>
              </a:rPr>
              <a:t>?</a:t>
            </a:r>
            <a:endParaRPr/>
          </a:p>
          <a:p>
            <a:pPr indent="0" lvl="0" marL="0" marR="0" rtl="0" algn="l">
              <a:spcBef>
                <a:spcPts val="0"/>
              </a:spcBef>
              <a:spcAft>
                <a:spcPts val="0"/>
              </a:spcAft>
              <a:buClr>
                <a:srgbClr val="BAD2D2"/>
              </a:buClr>
              <a:buSzPts val="1200"/>
              <a:buFont typeface="Noto Sans Symbols"/>
              <a:buNone/>
            </a:pPr>
            <a:r>
              <a:rPr lang="en-US" sz="1200">
                <a:solidFill>
                  <a:srgbClr val="BAD2D2"/>
                </a:solidFill>
                <a:latin typeface="Arial"/>
                <a:ea typeface="Arial"/>
                <a:cs typeface="Arial"/>
                <a:sym typeface="Arial"/>
              </a:rPr>
              <a:t>Konvektionsströmungen innerhalb der Vorderkammer leiten Pigment in diesen Bereich</a:t>
            </a:r>
            <a:endParaRPr/>
          </a:p>
        </p:txBody>
      </p:sp>
      <p:sp>
        <p:nvSpPr>
          <p:cNvPr id="590" name="Google Shape;590;p41"/>
          <p:cNvSpPr/>
          <p:nvPr/>
        </p:nvSpPr>
        <p:spPr>
          <a:xfrm>
            <a:off x="304800" y="3276600"/>
            <a:ext cx="2286000" cy="685800"/>
          </a:xfrm>
          <a:prstGeom prst="ellipse">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91" name="Google Shape;591;p41"/>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A</a:t>
            </a:r>
            <a:endParaRPr/>
          </a:p>
        </p:txBody>
      </p:sp>
      <p:sp>
        <p:nvSpPr>
          <p:cNvPr id="592" name="Google Shape;592;p41"/>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 </a:t>
            </a:r>
            <a:r>
              <a:rPr b="1" lang="en-US" sz="1200">
                <a:solidFill>
                  <a:schemeClr val="dk1"/>
                </a:solidFill>
                <a:latin typeface="Arial"/>
                <a:ea typeface="Arial"/>
                <a:cs typeface="Arial"/>
                <a:sym typeface="Arial"/>
              </a:rPr>
              <a:t>FITB</a:t>
            </a:r>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7" name="Shape 597"/>
        <p:cNvGrpSpPr/>
        <p:nvPr/>
      </p:nvGrpSpPr>
      <p:grpSpPr>
        <a:xfrm>
          <a:off x="0" y="0"/>
          <a:ext cx="0" cy="0"/>
          <a:chOff x="0" y="0"/>
          <a:chExt cx="0" cy="0"/>
        </a:xfrm>
      </p:grpSpPr>
      <p:sp>
        <p:nvSpPr>
          <p:cNvPr id="598" name="Google Shape;598;p42"/>
          <p:cNvSpPr txBox="1"/>
          <p:nvPr>
            <p:ph idx="12" type="sldNum"/>
          </p:nvPr>
        </p:nvSpPr>
        <p:spPr>
          <a:xfrm>
            <a:off x="7010400" y="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599" name="Google Shape;599;p42"/>
          <p:cNvSpPr txBox="1"/>
          <p:nvPr/>
        </p:nvSpPr>
        <p:spPr>
          <a:xfrm>
            <a:off x="2146335" y="5955268"/>
            <a:ext cx="2172390" cy="369332"/>
          </a:xfrm>
          <a:prstGeom prst="rect">
            <a:avLst/>
          </a:prstGeom>
          <a:noFill/>
          <a:ln>
            <a:noFill/>
          </a:ln>
        </p:spPr>
        <p:txBody>
          <a:bodyPr anchorCtr="0" anchor="t" bIns="12700" lIns="25400" spcFirstLastPara="1" rIns="25400" wrap="square" tIns="12700">
            <a:spAutoFit/>
          </a:bodyPr>
          <a:lstStyle/>
          <a:p>
            <a:pPr indent="0" lvl="0" marL="0" marR="0" rtl="0" algn="ctr">
              <a:spcBef>
                <a:spcPts val="0"/>
              </a:spcBef>
              <a:spcAft>
                <a:spcPts val="0"/>
              </a:spcAft>
              <a:buNone/>
            </a:pPr>
            <a:r>
              <a:rPr lang="en-US" sz="1200">
                <a:solidFill>
                  <a:schemeClr val="dk1"/>
                </a:solidFill>
                <a:latin typeface="Arial"/>
                <a:ea typeface="Arial"/>
                <a:cs typeface="Arial"/>
                <a:sym typeface="Arial"/>
              </a:rPr>
              <a:t>Krukenberg-Spindel</a:t>
            </a:r>
            <a:endParaRPr/>
          </a:p>
        </p:txBody>
      </p:sp>
      <p:sp>
        <p:nvSpPr>
          <p:cNvPr id="600" name="Google Shape;600;p42"/>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 </a:t>
            </a:r>
            <a:r>
              <a:rPr b="1" lang="en-US" sz="1200">
                <a:solidFill>
                  <a:schemeClr val="dk1"/>
                </a:solidFill>
                <a:latin typeface="Arial"/>
                <a:ea typeface="Arial"/>
                <a:cs typeface="Arial"/>
                <a:sym typeface="Arial"/>
              </a:rPr>
              <a:t>FITB</a:t>
            </a:r>
            <a:endParaRPr/>
          </a:p>
        </p:txBody>
      </p:sp>
      <p:pic>
        <p:nvPicPr>
          <p:cNvPr id="601" name="Google Shape;601;p42"/>
          <p:cNvPicPr preferRelativeResize="0"/>
          <p:nvPr/>
        </p:nvPicPr>
        <p:blipFill rotWithShape="1">
          <a:blip r:embed="rId3">
            <a:alphaModFix/>
          </a:blip>
          <a:srcRect b="0" l="0" r="0" t="0"/>
          <a:stretch/>
        </p:blipFill>
        <p:spPr>
          <a:xfrm>
            <a:off x="712816" y="2329933"/>
            <a:ext cx="5039428" cy="3562847"/>
          </a:xfrm>
          <a:prstGeom prst="rect">
            <a:avLst/>
          </a:prstGeom>
          <a:noFill/>
          <a:ln>
            <a:noFill/>
          </a:ln>
        </p:spPr>
      </p:pic>
      <p:pic>
        <p:nvPicPr>
          <p:cNvPr id="602" name="Google Shape;602;p42"/>
          <p:cNvPicPr preferRelativeResize="0"/>
          <p:nvPr/>
        </p:nvPicPr>
        <p:blipFill rotWithShape="1">
          <a:blip r:embed="rId4">
            <a:alphaModFix/>
          </a:blip>
          <a:srcRect b="0" l="0" r="0" t="0"/>
          <a:stretch/>
        </p:blipFill>
        <p:spPr>
          <a:xfrm rot="5400000">
            <a:off x="5086411" y="2876611"/>
            <a:ext cx="4648200" cy="1485777"/>
          </a:xfrm>
          <a:prstGeom prst="rect">
            <a:avLst/>
          </a:prstGeom>
          <a:noFill/>
          <a:ln>
            <a:noFill/>
          </a:ln>
        </p:spPr>
      </p:pic>
      <p:sp>
        <p:nvSpPr>
          <p:cNvPr id="603" name="Google Shape;603;p42"/>
          <p:cNvSpPr txBox="1"/>
          <p:nvPr/>
        </p:nvSpPr>
        <p:spPr>
          <a:xfrm>
            <a:off x="6535913" y="5955268"/>
            <a:ext cx="1749198" cy="369332"/>
          </a:xfrm>
          <a:prstGeom prst="rect">
            <a:avLst/>
          </a:prstGeom>
          <a:noFill/>
          <a:ln>
            <a:noFill/>
          </a:ln>
        </p:spPr>
        <p:txBody>
          <a:bodyPr anchorCtr="0" anchor="t" bIns="12700" lIns="25400" spcFirstLastPara="1" rIns="25400" wrap="square" tIns="12700">
            <a:spAutoFit/>
          </a:bodyPr>
          <a:lstStyle/>
          <a:p>
            <a:pPr indent="0" lvl="0" marL="0" marR="0" rtl="0" algn="ctr">
              <a:spcBef>
                <a:spcPts val="0"/>
              </a:spcBef>
              <a:spcAft>
                <a:spcPts val="0"/>
              </a:spcAft>
              <a:buNone/>
            </a:pPr>
            <a:r>
              <a:rPr lang="en-US" sz="1200">
                <a:solidFill>
                  <a:schemeClr val="dk1"/>
                </a:solidFill>
                <a:latin typeface="Arial"/>
                <a:ea typeface="Arial"/>
                <a:cs typeface="Arial"/>
                <a:sym typeface="Arial"/>
              </a:rPr>
              <a:t>Spindel</a:t>
            </a:r>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8" name="Shape 608"/>
        <p:cNvGrpSpPr/>
        <p:nvPr/>
      </p:nvGrpSpPr>
      <p:grpSpPr>
        <a:xfrm>
          <a:off x="0" y="0"/>
          <a:ext cx="0" cy="0"/>
          <a:chOff x="0" y="0"/>
          <a:chExt cx="0" cy="0"/>
        </a:xfrm>
      </p:grpSpPr>
      <p:graphicFrame>
        <p:nvGraphicFramePr>
          <p:cNvPr id="609" name="Google Shape;609;p43"/>
          <p:cNvGraphicFramePr/>
          <p:nvPr/>
        </p:nvGraphicFramePr>
        <p:xfrm>
          <a:off x="457200" y="1676400"/>
          <a:ext cx="3000000" cy="3000000"/>
        </p:xfrm>
        <a:graphic>
          <a:graphicData uri="http://schemas.openxmlformats.org/drawingml/2006/table">
            <a:tbl>
              <a:tblPr>
                <a:noFill/>
                <a:tableStyleId>{02B07537-624C-4EAD-A9AA-E5A35CE8A65F}</a:tableStyleId>
              </a:tblPr>
              <a:tblGrid>
                <a:gridCol w="2743200"/>
                <a:gridCol w="2743200"/>
                <a:gridCol w="2743200"/>
              </a:tblGrid>
              <a:tr h="406400">
                <a:tc>
                  <a:txBody>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BFBFBF"/>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1"/>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PEX</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PDS/PG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Alter</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 &lt; 50 J, meist  &gt; 70 J</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20er – 40er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Geschlechtspräferenz</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F &gt; 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M &gt; F</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Kammerwinkelstatus</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Enger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Weit geöffnet</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Wo ist die Iris durchscheinend?</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Pupillensaum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Radiär, mittlere Peripherie</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200"/>
                        <a:buFont typeface="Arial"/>
                        <a:buNone/>
                      </a:pPr>
                      <a:r>
                        <a:rPr b="1" i="1" lang="en-US" sz="1200" u="none" cap="none" strike="noStrike">
                          <a:solidFill>
                            <a:schemeClr val="dk1"/>
                          </a:solidFill>
                          <a:latin typeface="Arial"/>
                          <a:ea typeface="Arial"/>
                          <a:cs typeface="Arial"/>
                          <a:sym typeface="Arial"/>
                        </a:rPr>
                        <a:t>Krukenberg-Spindel – </a:t>
                      </a:r>
                      <a:r>
                        <a:rPr b="0" i="1" lang="en-US" sz="1200" u="none" cap="none" strike="noStrike">
                          <a:solidFill>
                            <a:srgbClr val="BFBFBF"/>
                          </a:solidFill>
                          <a:latin typeface="Arial"/>
                          <a:ea typeface="Arial"/>
                          <a:cs typeface="Arial"/>
                          <a:sym typeface="Arial"/>
                        </a:rPr>
                        <a:t>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762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r>
            </a:tbl>
          </a:graphicData>
        </a:graphic>
      </p:graphicFrame>
      <p:sp>
        <p:nvSpPr>
          <p:cNvPr id="610" name="Google Shape;610;p43"/>
          <p:cNvSpPr txBox="1"/>
          <p:nvPr>
            <p:ph idx="12" type="sldNum"/>
          </p:nvPr>
        </p:nvSpPr>
        <p:spPr>
          <a:xfrm>
            <a:off x="7010400" y="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611" name="Google Shape;611;p43"/>
          <p:cNvSpPr txBox="1"/>
          <p:nvPr/>
        </p:nvSpPr>
        <p:spPr>
          <a:xfrm>
            <a:off x="2387497" y="2296180"/>
            <a:ext cx="6383400" cy="3319500"/>
          </a:xfrm>
          <a:prstGeom prst="rect">
            <a:avLst/>
          </a:prstGeom>
          <a:solidFill>
            <a:srgbClr val="BAD2D2"/>
          </a:solidFill>
          <a:ln>
            <a:noFill/>
          </a:ln>
        </p:spPr>
        <p:txBody>
          <a:bodyPr anchorCtr="0" anchor="t" bIns="12700" lIns="25400" spcFirstLastPara="1" rIns="25400" wrap="square" tIns="12700">
            <a:spAutoFit/>
          </a:bodyPr>
          <a:lstStyle/>
          <a:p>
            <a:pPr indent="0" lvl="0" marL="0" marR="0" rtl="0" algn="l">
              <a:spcBef>
                <a:spcPts val="0"/>
              </a:spcBef>
              <a:spcAft>
                <a:spcPts val="0"/>
              </a:spcAft>
              <a:buClr>
                <a:schemeClr val="dk1"/>
              </a:buClr>
              <a:buSzPts val="1200"/>
              <a:buFont typeface="Noto Sans Symbols"/>
              <a:buNone/>
            </a:pPr>
            <a:r>
              <a:rPr i="1" lang="en-US" sz="1200">
                <a:solidFill>
                  <a:schemeClr val="dk1"/>
                </a:solidFill>
                <a:latin typeface="Arial"/>
                <a:ea typeface="Arial"/>
                <a:cs typeface="Arial"/>
                <a:sym typeface="Arial"/>
              </a:rPr>
              <a:t>Was ist ein </a:t>
            </a:r>
            <a:r>
              <a:rPr lang="en-US" sz="1200">
                <a:solidFill>
                  <a:schemeClr val="dk1"/>
                </a:solidFill>
                <a:latin typeface="Arial"/>
                <a:ea typeface="Arial"/>
                <a:cs typeface="Arial"/>
                <a:sym typeface="Arial"/>
              </a:rPr>
              <a:t>Krukenberg-Spindel?</a:t>
            </a:r>
            <a:endParaRPr/>
          </a:p>
          <a:p>
            <a:pPr indent="0" lvl="0" marL="0" marR="0" rtl="0" algn="l">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Eine vertikale Pigmentverteilung auf der </a:t>
            </a:r>
            <a:r>
              <a:rPr lang="en-US" sz="1200">
                <a:solidFill>
                  <a:schemeClr val="dk1"/>
                </a:solidFill>
              </a:rPr>
              <a:t>Endothel der Hornhaut</a:t>
            </a:r>
            <a:r>
              <a:rPr lang="en-US" sz="1200">
                <a:solidFill>
                  <a:schemeClr val="dk1"/>
                </a:solidFill>
                <a:latin typeface="Arial"/>
                <a:ea typeface="Arial"/>
                <a:cs typeface="Arial"/>
                <a:sym typeface="Arial"/>
              </a:rPr>
              <a:t> der Hornhaut</a:t>
            </a:r>
            <a:endParaRPr/>
          </a:p>
          <a:p>
            <a:pPr indent="0" lvl="0" marL="0" marR="0" rtl="0" algn="l">
              <a:spcBef>
                <a:spcPts val="0"/>
              </a:spcBef>
              <a:spcAft>
                <a:spcPts val="0"/>
              </a:spcAft>
              <a:buClr>
                <a:schemeClr val="dk1"/>
              </a:buClr>
              <a:buSzPts val="1400"/>
              <a:buFont typeface="Noto Sans Symbols"/>
              <a:buNone/>
            </a:pPr>
            <a:r>
              <a:t/>
            </a:r>
            <a:endParaRPr sz="1400">
              <a:solidFill>
                <a:schemeClr val="dk1"/>
              </a:solidFill>
              <a:latin typeface="Arial"/>
              <a:ea typeface="Arial"/>
              <a:cs typeface="Arial"/>
              <a:sym typeface="Arial"/>
            </a:endParaRPr>
          </a:p>
          <a:p>
            <a:pPr indent="0" lvl="0" marL="0" marR="0" rtl="0" algn="l">
              <a:spcBef>
                <a:spcPts val="0"/>
              </a:spcBef>
              <a:spcAft>
                <a:spcPts val="0"/>
              </a:spcAft>
              <a:buClr>
                <a:schemeClr val="dk1"/>
              </a:buClr>
              <a:buSzPts val="1200"/>
              <a:buFont typeface="Noto Sans Symbols"/>
              <a:buNone/>
            </a:pPr>
            <a:r>
              <a:rPr i="1" lang="en-US" sz="1200">
                <a:solidFill>
                  <a:schemeClr val="dk1"/>
                </a:solidFill>
                <a:latin typeface="Arial"/>
                <a:ea typeface="Arial"/>
                <a:cs typeface="Arial"/>
                <a:sym typeface="Arial"/>
              </a:rPr>
              <a:t>Warum wird sie so genannt?</a:t>
            </a:r>
            <a:endParaRPr/>
          </a:p>
          <a:p>
            <a:pPr indent="0" lvl="0" marL="0" marR="0" rtl="0" algn="l">
              <a:spcBef>
                <a:spcPts val="0"/>
              </a:spcBef>
              <a:spcAft>
                <a:spcPts val="0"/>
              </a:spcAft>
              <a:buClr>
                <a:schemeClr val="dk1"/>
              </a:buClr>
              <a:buSzPts val="1200"/>
              <a:buFont typeface="Noto Sans Symbols"/>
              <a:buNone/>
            </a:pPr>
            <a:r>
              <a:rPr lang="en-US" sz="1200">
                <a:solidFill>
                  <a:schemeClr val="dk1"/>
                </a:solidFill>
              </a:rPr>
              <a:t>Weil die Erstbeschreibung auf Dr. Krukenberg zurückgeht.</a:t>
            </a:r>
            <a:endParaRPr/>
          </a:p>
          <a:p>
            <a:pPr indent="0" lvl="0" marL="0" marR="0" rtl="0" algn="l">
              <a:spcBef>
                <a:spcPts val="0"/>
              </a:spcBef>
              <a:spcAft>
                <a:spcPts val="0"/>
              </a:spcAft>
              <a:buClr>
                <a:schemeClr val="dk1"/>
              </a:buClr>
              <a:buSzPts val="1400"/>
              <a:buFont typeface="Noto Sans Symbols"/>
              <a:buNone/>
            </a:pPr>
            <a:r>
              <a:t/>
            </a:r>
            <a:endParaRPr sz="1400">
              <a:solidFill>
                <a:schemeClr val="dk1"/>
              </a:solidFill>
              <a:latin typeface="Arial"/>
              <a:ea typeface="Arial"/>
              <a:cs typeface="Arial"/>
              <a:sym typeface="Arial"/>
            </a:endParaRPr>
          </a:p>
          <a:p>
            <a:pPr indent="0" lvl="0" marL="0" marR="0" rtl="0" algn="l">
              <a:spcBef>
                <a:spcPts val="0"/>
              </a:spcBef>
              <a:spcAft>
                <a:spcPts val="0"/>
              </a:spcAft>
              <a:buClr>
                <a:schemeClr val="dk1"/>
              </a:buClr>
              <a:buSzPts val="1400"/>
              <a:buFont typeface="Noto Sans Symbols"/>
              <a:buNone/>
            </a:pPr>
            <a:r>
              <a:t/>
            </a:r>
            <a:endParaRPr sz="1400">
              <a:solidFill>
                <a:schemeClr val="dk1"/>
              </a:solidFill>
              <a:latin typeface="Arial"/>
              <a:ea typeface="Arial"/>
              <a:cs typeface="Arial"/>
              <a:sym typeface="Arial"/>
            </a:endParaRPr>
          </a:p>
          <a:p>
            <a:pPr indent="0" lvl="0" marL="0" marR="0" rtl="0" algn="l">
              <a:spcBef>
                <a:spcPts val="0"/>
              </a:spcBef>
              <a:spcAft>
                <a:spcPts val="0"/>
              </a:spcAft>
              <a:buClr>
                <a:schemeClr val="dk1"/>
              </a:buClr>
              <a:buSzPts val="1200"/>
              <a:buFont typeface="Noto Sans Symbols"/>
              <a:buNone/>
            </a:pPr>
            <a:r>
              <a:rPr i="1" lang="en-US" sz="1200">
                <a:solidFill>
                  <a:schemeClr val="dk1"/>
                </a:solidFill>
                <a:latin typeface="Arial"/>
                <a:ea typeface="Arial"/>
                <a:cs typeface="Arial"/>
                <a:sym typeface="Arial"/>
              </a:rPr>
              <a:t>Ich meinte den Teil mit dem „Spindel“. (</a:t>
            </a:r>
            <a:r>
              <a:rPr i="1" lang="en-US" sz="1200">
                <a:solidFill>
                  <a:schemeClr val="dk1"/>
                </a:solidFill>
              </a:rPr>
              <a:t>Ich bin davon ausgegangen, dass der Name auf einen verstorbenen weißen Mann zurückgeht.</a:t>
            </a:r>
            <a:r>
              <a:rPr i="1" lang="en-US" sz="1200">
                <a:solidFill>
                  <a:schemeClr val="dk1"/>
                </a:solidFill>
                <a:latin typeface="Arial"/>
                <a:ea typeface="Arial"/>
                <a:cs typeface="Arial"/>
                <a:sym typeface="Arial"/>
              </a:rPr>
              <a:t>) Was bedeutet es, wenn man sagt, etwas sei spindelförmig?</a:t>
            </a:r>
            <a:endParaRPr/>
          </a:p>
          <a:p>
            <a:pPr indent="0" lvl="0" marL="0" marR="0" rtl="0" algn="l">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Es bedeutet, dass es länglich ist, in der Mitte dicker und zu den Enden hin verjüngt</a:t>
            </a:r>
            <a:endParaRPr/>
          </a:p>
          <a:p>
            <a:pPr indent="0" lvl="0" marL="0" marR="0" rtl="0" algn="l">
              <a:spcBef>
                <a:spcPts val="0"/>
              </a:spcBef>
              <a:spcAft>
                <a:spcPts val="0"/>
              </a:spcAft>
              <a:buClr>
                <a:schemeClr val="dk1"/>
              </a:buClr>
              <a:buSzPts val="1400"/>
              <a:buFont typeface="Noto Sans Symbols"/>
              <a:buNone/>
            </a:pPr>
            <a:r>
              <a:t/>
            </a:r>
            <a:endParaRPr sz="1400">
              <a:solidFill>
                <a:schemeClr val="dk1"/>
              </a:solidFill>
              <a:latin typeface="Arial"/>
              <a:ea typeface="Arial"/>
              <a:cs typeface="Arial"/>
              <a:sym typeface="Arial"/>
            </a:endParaRPr>
          </a:p>
          <a:p>
            <a:pPr indent="0" lvl="0" marL="0" marR="0" rtl="0" algn="l">
              <a:spcBef>
                <a:spcPts val="0"/>
              </a:spcBef>
              <a:spcAft>
                <a:spcPts val="0"/>
              </a:spcAft>
              <a:buClr>
                <a:schemeClr val="dk1"/>
              </a:buClr>
              <a:buSzPts val="1200"/>
              <a:buFont typeface="Noto Sans Symbols"/>
              <a:buNone/>
            </a:pPr>
            <a:r>
              <a:rPr i="1" lang="en-US" sz="1200">
                <a:solidFill>
                  <a:schemeClr val="dk1"/>
                </a:solidFill>
                <a:latin typeface="Arial"/>
                <a:ea typeface="Arial"/>
                <a:cs typeface="Arial"/>
                <a:sym typeface="Arial"/>
              </a:rPr>
              <a:t>Woher stammt das Pigment der Spindel bei PDS/PG?</a:t>
            </a:r>
            <a:endParaRPr/>
          </a:p>
          <a:p>
            <a:pPr indent="0" lvl="0" marL="0" marR="0" rtl="0" algn="l">
              <a:spcBef>
                <a:spcPts val="0"/>
              </a:spcBef>
              <a:spcAft>
                <a:spcPts val="0"/>
              </a:spcAft>
              <a:buClr>
                <a:schemeClr val="dk1"/>
              </a:buClr>
              <a:buSzPts val="1200"/>
              <a:buFont typeface="Noto Sans Symbols"/>
              <a:buNone/>
            </a:pPr>
            <a:r>
              <a:rPr lang="en-US" sz="1200">
                <a:solidFill>
                  <a:schemeClr val="dk1"/>
                </a:solidFill>
              </a:rPr>
              <a:t>Es wird infolge der Reibung durch die </a:t>
            </a:r>
            <a:r>
              <a:rPr lang="en-US" sz="1200">
                <a:solidFill>
                  <a:schemeClr val="dk1"/>
                </a:solidFill>
                <a:extLst>
                  <a:ext uri="http://customooxmlschemas.google.com/">
                    <go:slidesCustomData xmlns:go="http://customooxmlschemas.google.com/" textRoundtripDataId="18"/>
                  </a:ext>
                </a:extLst>
              </a:rPr>
              <a:t>Zonulafasern</a:t>
            </a:r>
            <a:r>
              <a:rPr lang="en-US" sz="1200">
                <a:solidFill>
                  <a:schemeClr val="dk1"/>
                </a:solidFill>
              </a:rPr>
              <a:t> von der hinteren Irisoberfläche abgelöst.</a:t>
            </a:r>
            <a:endParaRPr sz="1400">
              <a:solidFill>
                <a:schemeClr val="dk1"/>
              </a:solidFill>
              <a:latin typeface="Arial"/>
              <a:ea typeface="Arial"/>
              <a:cs typeface="Arial"/>
              <a:sym typeface="Arial"/>
            </a:endParaRPr>
          </a:p>
          <a:p>
            <a:pPr indent="0" lvl="0" marL="0" marR="0" rtl="0" algn="l">
              <a:spcBef>
                <a:spcPts val="0"/>
              </a:spcBef>
              <a:spcAft>
                <a:spcPts val="0"/>
              </a:spcAft>
              <a:buClr>
                <a:schemeClr val="dk1"/>
              </a:buClr>
              <a:buSzPts val="1400"/>
              <a:buFont typeface="Noto Sans Symbols"/>
              <a:buNone/>
            </a:pPr>
            <a:r>
              <a:t/>
            </a:r>
            <a:endParaRPr sz="1400">
              <a:solidFill>
                <a:schemeClr val="dk1"/>
              </a:solidFill>
              <a:latin typeface="Arial"/>
              <a:ea typeface="Arial"/>
              <a:cs typeface="Arial"/>
              <a:sym typeface="Arial"/>
            </a:endParaRPr>
          </a:p>
          <a:p>
            <a:pPr indent="0" lvl="0" marL="0" marR="0" rtl="0" algn="l">
              <a:spcBef>
                <a:spcPts val="0"/>
              </a:spcBef>
              <a:spcAft>
                <a:spcPts val="0"/>
              </a:spcAft>
              <a:buClr>
                <a:schemeClr val="dk1"/>
              </a:buClr>
              <a:buSzPts val="1200"/>
              <a:buFont typeface="Noto Sans Symbols"/>
              <a:buNone/>
            </a:pPr>
            <a:r>
              <a:rPr i="1" lang="en-US" sz="1200">
                <a:solidFill>
                  <a:schemeClr val="dk1"/>
                </a:solidFill>
                <a:latin typeface="Arial"/>
                <a:ea typeface="Arial"/>
                <a:cs typeface="Arial"/>
                <a:sym typeface="Arial"/>
              </a:rPr>
              <a:t>Welche Faktoren bestimmen die Lage und Form </a:t>
            </a:r>
            <a:r>
              <a:rPr i="1" lang="en-US" sz="1200">
                <a:solidFill>
                  <a:schemeClr val="dk1"/>
                </a:solidFill>
                <a:latin typeface="Arial"/>
                <a:ea typeface="Arial"/>
                <a:cs typeface="Arial"/>
                <a:sym typeface="Arial"/>
                <a:extLst>
                  <a:ext uri="http://customooxmlschemas.google.com/">
                    <go:slidesCustomData xmlns:go="http://customooxmlschemas.google.com/" textRoundtripDataId="19"/>
                  </a:ext>
                </a:extLst>
              </a:rPr>
              <a:t>der</a:t>
            </a:r>
            <a:r>
              <a:rPr i="1" lang="en-US" sz="1200">
                <a:solidFill>
                  <a:schemeClr val="dk1"/>
                </a:solidFill>
                <a:latin typeface="Arial"/>
                <a:ea typeface="Arial"/>
                <a:cs typeface="Arial"/>
                <a:sym typeface="Arial"/>
              </a:rPr>
              <a:t> Kruckenberg-Spindel?</a:t>
            </a:r>
            <a:endParaRPr i="1" sz="1400">
              <a:solidFill>
                <a:srgbClr val="FF99FF"/>
              </a:solidFill>
              <a:latin typeface="Arial"/>
              <a:ea typeface="Arial"/>
              <a:cs typeface="Arial"/>
              <a:sym typeface="Arial"/>
            </a:endParaRPr>
          </a:p>
          <a:p>
            <a:pPr indent="0" lvl="0" marL="0" marR="0" rtl="0" algn="l">
              <a:spcBef>
                <a:spcPts val="0"/>
              </a:spcBef>
              <a:spcAft>
                <a:spcPts val="0"/>
              </a:spcAft>
              <a:buClr>
                <a:srgbClr val="FF99FF"/>
              </a:buClr>
              <a:buSzPts val="1200"/>
              <a:buFont typeface="Noto Sans Symbols"/>
              <a:buNone/>
            </a:pPr>
            <a:r>
              <a:rPr lang="en-US" sz="1200">
                <a:solidFill>
                  <a:srgbClr val="FF99FF"/>
                </a:solidFill>
                <a:latin typeface="Arial"/>
                <a:ea typeface="Arial"/>
                <a:cs typeface="Arial"/>
                <a:sym typeface="Arial"/>
              </a:rPr>
              <a:t>Konvektionsströmungen innerhalb der Vorderkammer leiten Pigmente in diesen Bereich</a:t>
            </a:r>
            <a:endParaRPr/>
          </a:p>
        </p:txBody>
      </p:sp>
      <p:sp>
        <p:nvSpPr>
          <p:cNvPr id="612" name="Google Shape;612;p43"/>
          <p:cNvSpPr/>
          <p:nvPr/>
        </p:nvSpPr>
        <p:spPr>
          <a:xfrm>
            <a:off x="304800" y="3276600"/>
            <a:ext cx="2286000" cy="685800"/>
          </a:xfrm>
          <a:prstGeom prst="ellipse">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13" name="Google Shape;613;p43"/>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Q</a:t>
            </a:r>
            <a:endParaRPr/>
          </a:p>
        </p:txBody>
      </p:sp>
      <p:sp>
        <p:nvSpPr>
          <p:cNvPr id="614" name="Google Shape;614;p43"/>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 </a:t>
            </a:r>
            <a:r>
              <a:rPr b="1" lang="en-US" sz="1200">
                <a:solidFill>
                  <a:schemeClr val="dk1"/>
                </a:solidFill>
                <a:latin typeface="Arial"/>
                <a:ea typeface="Arial"/>
                <a:cs typeface="Arial"/>
                <a:sym typeface="Arial"/>
              </a:rPr>
              <a:t>FITB</a:t>
            </a:r>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9" name="Shape 619"/>
        <p:cNvGrpSpPr/>
        <p:nvPr/>
      </p:nvGrpSpPr>
      <p:grpSpPr>
        <a:xfrm>
          <a:off x="0" y="0"/>
          <a:ext cx="0" cy="0"/>
          <a:chOff x="0" y="0"/>
          <a:chExt cx="0" cy="0"/>
        </a:xfrm>
      </p:grpSpPr>
      <p:graphicFrame>
        <p:nvGraphicFramePr>
          <p:cNvPr id="620" name="Google Shape;620;p44"/>
          <p:cNvGraphicFramePr/>
          <p:nvPr/>
        </p:nvGraphicFramePr>
        <p:xfrm>
          <a:off x="457200" y="1676400"/>
          <a:ext cx="3000000" cy="3000000"/>
        </p:xfrm>
        <a:graphic>
          <a:graphicData uri="http://schemas.openxmlformats.org/drawingml/2006/table">
            <a:tbl>
              <a:tblPr>
                <a:noFill/>
                <a:tableStyleId>{02B07537-624C-4EAD-A9AA-E5A35CE8A65F}</a:tableStyleId>
              </a:tblPr>
              <a:tblGrid>
                <a:gridCol w="2743200"/>
                <a:gridCol w="2743200"/>
                <a:gridCol w="2743200"/>
              </a:tblGrid>
              <a:tr h="406400">
                <a:tc>
                  <a:txBody>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BFBFBF"/>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1"/>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PEX</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PDS/PG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Alter</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 &lt; 50 J, meist  &gt; 70 J</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20er – 40er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Geschlechtspräferenz</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F &gt; 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M &gt; F</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Kammerwinkelstatus</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Enger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Weit geöffnet</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Wo ist die Iris durchscheinend?</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Pupillensaum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Radiär, mittlere Peripherie</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200"/>
                        <a:buFont typeface="Arial"/>
                        <a:buNone/>
                      </a:pPr>
                      <a:r>
                        <a:rPr b="1" i="1" lang="en-US" sz="1200" u="none" cap="none" strike="noStrike">
                          <a:solidFill>
                            <a:schemeClr val="dk1"/>
                          </a:solidFill>
                          <a:latin typeface="Arial"/>
                          <a:ea typeface="Arial"/>
                          <a:cs typeface="Arial"/>
                          <a:sym typeface="Arial"/>
                        </a:rPr>
                        <a:t>Krukenberg-Spindel – </a:t>
                      </a:r>
                      <a:r>
                        <a:rPr b="0" i="1" lang="en-US" sz="1200" u="none" cap="none" strike="noStrike">
                          <a:solidFill>
                            <a:srgbClr val="BFBFBF"/>
                          </a:solidFill>
                          <a:latin typeface="Arial"/>
                          <a:ea typeface="Arial"/>
                          <a:cs typeface="Arial"/>
                          <a:sym typeface="Arial"/>
                        </a:rPr>
                        <a:t>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762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r>
            </a:tbl>
          </a:graphicData>
        </a:graphic>
      </p:graphicFrame>
      <p:sp>
        <p:nvSpPr>
          <p:cNvPr id="621" name="Google Shape;621;p44"/>
          <p:cNvSpPr txBox="1"/>
          <p:nvPr>
            <p:ph idx="12" type="sldNum"/>
          </p:nvPr>
        </p:nvSpPr>
        <p:spPr>
          <a:xfrm>
            <a:off x="7010400" y="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622" name="Google Shape;622;p44"/>
          <p:cNvSpPr txBox="1"/>
          <p:nvPr/>
        </p:nvSpPr>
        <p:spPr>
          <a:xfrm>
            <a:off x="2387497" y="2296180"/>
            <a:ext cx="6383400" cy="3504300"/>
          </a:xfrm>
          <a:prstGeom prst="rect">
            <a:avLst/>
          </a:prstGeom>
          <a:solidFill>
            <a:srgbClr val="BAD2D2"/>
          </a:solidFill>
          <a:ln>
            <a:noFill/>
          </a:ln>
        </p:spPr>
        <p:txBody>
          <a:bodyPr anchorCtr="0" anchor="t" bIns="12700" lIns="25400" spcFirstLastPara="1" rIns="25400" wrap="square" tIns="12700">
            <a:spAutoFit/>
          </a:bodyPr>
          <a:lstStyle/>
          <a:p>
            <a:pPr indent="0" lvl="0" marL="0" marR="0" rtl="0" algn="l">
              <a:spcBef>
                <a:spcPts val="0"/>
              </a:spcBef>
              <a:spcAft>
                <a:spcPts val="0"/>
              </a:spcAft>
              <a:buClr>
                <a:schemeClr val="dk1"/>
              </a:buClr>
              <a:buSzPts val="1200"/>
              <a:buFont typeface="Noto Sans Symbols"/>
              <a:buNone/>
            </a:pPr>
            <a:r>
              <a:rPr i="1" lang="en-US" sz="1200">
                <a:solidFill>
                  <a:schemeClr val="dk1"/>
                </a:solidFill>
                <a:latin typeface="Arial"/>
                <a:ea typeface="Arial"/>
                <a:cs typeface="Arial"/>
                <a:sym typeface="Arial"/>
              </a:rPr>
              <a:t>Was ist ein </a:t>
            </a:r>
            <a:r>
              <a:rPr lang="en-US" sz="1200">
                <a:solidFill>
                  <a:schemeClr val="dk1"/>
                </a:solidFill>
                <a:latin typeface="Arial"/>
                <a:ea typeface="Arial"/>
                <a:cs typeface="Arial"/>
                <a:sym typeface="Arial"/>
              </a:rPr>
              <a:t>Krukenberg-Spindel?</a:t>
            </a:r>
            <a:endParaRPr/>
          </a:p>
          <a:p>
            <a:pPr indent="0" lvl="0" marL="0" marR="0" rtl="0" algn="l">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Eine vertikale Pigmentverteilung auf der </a:t>
            </a:r>
            <a:r>
              <a:rPr lang="en-US" sz="1200">
                <a:solidFill>
                  <a:schemeClr val="dk1"/>
                </a:solidFill>
              </a:rPr>
              <a:t>Endothel der Hornhaut</a:t>
            </a:r>
            <a:r>
              <a:rPr lang="en-US" sz="1200">
                <a:solidFill>
                  <a:schemeClr val="dk1"/>
                </a:solidFill>
                <a:latin typeface="Arial"/>
                <a:ea typeface="Arial"/>
                <a:cs typeface="Arial"/>
                <a:sym typeface="Arial"/>
              </a:rPr>
              <a:t> der Hornhaut</a:t>
            </a:r>
            <a:endParaRPr/>
          </a:p>
          <a:p>
            <a:pPr indent="0" lvl="0" marL="0" marR="0" rtl="0" algn="l">
              <a:spcBef>
                <a:spcPts val="0"/>
              </a:spcBef>
              <a:spcAft>
                <a:spcPts val="0"/>
              </a:spcAft>
              <a:buClr>
                <a:schemeClr val="dk1"/>
              </a:buClr>
              <a:buSzPts val="1400"/>
              <a:buFont typeface="Noto Sans Symbols"/>
              <a:buNone/>
            </a:pPr>
            <a:r>
              <a:t/>
            </a:r>
            <a:endParaRPr sz="1400">
              <a:solidFill>
                <a:schemeClr val="dk1"/>
              </a:solidFill>
              <a:latin typeface="Arial"/>
              <a:ea typeface="Arial"/>
              <a:cs typeface="Arial"/>
              <a:sym typeface="Arial"/>
            </a:endParaRPr>
          </a:p>
          <a:p>
            <a:pPr indent="0" lvl="0" marL="0" marR="0" rtl="0" algn="l">
              <a:spcBef>
                <a:spcPts val="0"/>
              </a:spcBef>
              <a:spcAft>
                <a:spcPts val="0"/>
              </a:spcAft>
              <a:buClr>
                <a:schemeClr val="dk1"/>
              </a:buClr>
              <a:buSzPts val="1200"/>
              <a:buFont typeface="Noto Sans Symbols"/>
              <a:buNone/>
            </a:pPr>
            <a:r>
              <a:rPr i="1" lang="en-US" sz="1200">
                <a:solidFill>
                  <a:schemeClr val="dk1"/>
                </a:solidFill>
                <a:latin typeface="Arial"/>
                <a:ea typeface="Arial"/>
                <a:cs typeface="Arial"/>
                <a:sym typeface="Arial"/>
              </a:rPr>
              <a:t>Warum wird sie so genannt?</a:t>
            </a:r>
            <a:endParaRPr/>
          </a:p>
          <a:p>
            <a:pPr indent="0" lvl="0" marL="0" marR="0" rtl="0" algn="l">
              <a:spcBef>
                <a:spcPts val="0"/>
              </a:spcBef>
              <a:spcAft>
                <a:spcPts val="0"/>
              </a:spcAft>
              <a:buClr>
                <a:schemeClr val="dk1"/>
              </a:buClr>
              <a:buSzPts val="1200"/>
              <a:buFont typeface="Noto Sans Symbols"/>
              <a:buNone/>
            </a:pPr>
            <a:r>
              <a:rPr lang="en-US" sz="1200">
                <a:solidFill>
                  <a:schemeClr val="dk1"/>
                </a:solidFill>
              </a:rPr>
              <a:t>Weil die Erstbeschreibung auf Dr. Krukenberg zurückgeht.</a:t>
            </a:r>
            <a:endParaRPr/>
          </a:p>
          <a:p>
            <a:pPr indent="0" lvl="0" marL="0" marR="0" rtl="0" algn="l">
              <a:spcBef>
                <a:spcPts val="0"/>
              </a:spcBef>
              <a:spcAft>
                <a:spcPts val="0"/>
              </a:spcAft>
              <a:buClr>
                <a:schemeClr val="dk1"/>
              </a:buClr>
              <a:buSzPts val="1400"/>
              <a:buFont typeface="Noto Sans Symbols"/>
              <a:buNone/>
            </a:pPr>
            <a:r>
              <a:t/>
            </a:r>
            <a:endParaRPr sz="1400">
              <a:solidFill>
                <a:schemeClr val="dk1"/>
              </a:solidFill>
              <a:latin typeface="Arial"/>
              <a:ea typeface="Arial"/>
              <a:cs typeface="Arial"/>
              <a:sym typeface="Arial"/>
            </a:endParaRPr>
          </a:p>
          <a:p>
            <a:pPr indent="0" lvl="0" marL="0" marR="0" rtl="0" algn="l">
              <a:spcBef>
                <a:spcPts val="0"/>
              </a:spcBef>
              <a:spcAft>
                <a:spcPts val="0"/>
              </a:spcAft>
              <a:buClr>
                <a:schemeClr val="dk1"/>
              </a:buClr>
              <a:buSzPts val="1400"/>
              <a:buFont typeface="Noto Sans Symbols"/>
              <a:buNone/>
            </a:pPr>
            <a:r>
              <a:t/>
            </a:r>
            <a:endParaRPr sz="1400">
              <a:solidFill>
                <a:schemeClr val="dk1"/>
              </a:solidFill>
              <a:latin typeface="Arial"/>
              <a:ea typeface="Arial"/>
              <a:cs typeface="Arial"/>
              <a:sym typeface="Arial"/>
            </a:endParaRPr>
          </a:p>
          <a:p>
            <a:pPr indent="0" lvl="0" marL="0" marR="0" rtl="0" algn="l">
              <a:spcBef>
                <a:spcPts val="0"/>
              </a:spcBef>
              <a:spcAft>
                <a:spcPts val="0"/>
              </a:spcAft>
              <a:buClr>
                <a:schemeClr val="dk1"/>
              </a:buClr>
              <a:buSzPts val="1200"/>
              <a:buFont typeface="Noto Sans Symbols"/>
              <a:buNone/>
            </a:pPr>
            <a:r>
              <a:rPr i="1" lang="en-US" sz="1200">
                <a:solidFill>
                  <a:schemeClr val="dk1"/>
                </a:solidFill>
                <a:latin typeface="Arial"/>
                <a:ea typeface="Arial"/>
                <a:cs typeface="Arial"/>
                <a:sym typeface="Arial"/>
              </a:rPr>
              <a:t>Ich meinte den Teil mit dem „Spindel“. (</a:t>
            </a:r>
            <a:r>
              <a:rPr i="1" lang="en-US" sz="1200">
                <a:solidFill>
                  <a:schemeClr val="dk1"/>
                </a:solidFill>
              </a:rPr>
              <a:t>Ich bin davon ausgegangen, dass der Name auf einen verstorbenen weißen Mann zurückgeht</a:t>
            </a:r>
            <a:r>
              <a:rPr i="1" lang="en-US" sz="1200">
                <a:solidFill>
                  <a:schemeClr val="dk1"/>
                </a:solidFill>
                <a:latin typeface="Arial"/>
                <a:ea typeface="Arial"/>
                <a:cs typeface="Arial"/>
                <a:sym typeface="Arial"/>
              </a:rPr>
              <a:t>.) Was bedeutet es, wenn man sagt, etwas sei spindelförmig?</a:t>
            </a:r>
            <a:endParaRPr/>
          </a:p>
          <a:p>
            <a:pPr indent="0" lvl="0" marL="0" marR="0" rtl="0" algn="l">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Es bedeutet, dass es länglich ist, in der Mitte dicker und zu den Enden hin verjüngt</a:t>
            </a:r>
            <a:endParaRPr/>
          </a:p>
          <a:p>
            <a:pPr indent="0" lvl="0" marL="0" marR="0" rtl="0" algn="l">
              <a:spcBef>
                <a:spcPts val="0"/>
              </a:spcBef>
              <a:spcAft>
                <a:spcPts val="0"/>
              </a:spcAft>
              <a:buClr>
                <a:schemeClr val="dk1"/>
              </a:buClr>
              <a:buSzPts val="1400"/>
              <a:buFont typeface="Noto Sans Symbols"/>
              <a:buNone/>
            </a:pPr>
            <a:r>
              <a:t/>
            </a:r>
            <a:endParaRPr sz="1400">
              <a:solidFill>
                <a:schemeClr val="dk1"/>
              </a:solidFill>
              <a:latin typeface="Arial"/>
              <a:ea typeface="Arial"/>
              <a:cs typeface="Arial"/>
              <a:sym typeface="Arial"/>
            </a:endParaRPr>
          </a:p>
          <a:p>
            <a:pPr indent="0" lvl="0" marL="0" marR="0" rtl="0" algn="l">
              <a:spcBef>
                <a:spcPts val="0"/>
              </a:spcBef>
              <a:spcAft>
                <a:spcPts val="0"/>
              </a:spcAft>
              <a:buClr>
                <a:schemeClr val="dk1"/>
              </a:buClr>
              <a:buSzPts val="1200"/>
              <a:buFont typeface="Noto Sans Symbols"/>
              <a:buNone/>
            </a:pPr>
            <a:r>
              <a:rPr i="1" lang="en-US" sz="1200">
                <a:solidFill>
                  <a:schemeClr val="dk1"/>
                </a:solidFill>
                <a:latin typeface="Arial"/>
                <a:ea typeface="Arial"/>
                <a:cs typeface="Arial"/>
                <a:sym typeface="Arial"/>
              </a:rPr>
              <a:t>Woher stammt das Pigment der Spindel bei PDS/PG?</a:t>
            </a:r>
            <a:endParaRPr/>
          </a:p>
          <a:p>
            <a:pPr indent="0" lvl="0" marL="0" marR="0" rtl="0" algn="l">
              <a:spcBef>
                <a:spcPts val="0"/>
              </a:spcBef>
              <a:spcAft>
                <a:spcPts val="0"/>
              </a:spcAft>
              <a:buClr>
                <a:schemeClr val="dk1"/>
              </a:buClr>
              <a:buSzPts val="1200"/>
              <a:buFont typeface="Noto Sans Symbols"/>
              <a:buNone/>
            </a:pPr>
            <a:r>
              <a:rPr lang="en-US" sz="1200">
                <a:solidFill>
                  <a:schemeClr val="dk1"/>
                </a:solidFill>
              </a:rPr>
              <a:t>Es wird infolge der Reibung durch die Zonulafasern von der hinteren Irisoberfläche abgelöst.</a:t>
            </a:r>
            <a:endParaRPr sz="1400">
              <a:solidFill>
                <a:schemeClr val="dk1"/>
              </a:solidFill>
              <a:latin typeface="Arial"/>
              <a:ea typeface="Arial"/>
              <a:cs typeface="Arial"/>
              <a:sym typeface="Arial"/>
            </a:endParaRPr>
          </a:p>
          <a:p>
            <a:pPr indent="0" lvl="0" marL="0" marR="0" rtl="0" algn="l">
              <a:spcBef>
                <a:spcPts val="0"/>
              </a:spcBef>
              <a:spcAft>
                <a:spcPts val="0"/>
              </a:spcAft>
              <a:buClr>
                <a:schemeClr val="dk1"/>
              </a:buClr>
              <a:buSzPts val="1400"/>
              <a:buFont typeface="Noto Sans Symbols"/>
              <a:buNone/>
            </a:pPr>
            <a:r>
              <a:t/>
            </a:r>
            <a:endParaRPr sz="1400">
              <a:solidFill>
                <a:schemeClr val="dk1"/>
              </a:solidFill>
              <a:latin typeface="Arial"/>
              <a:ea typeface="Arial"/>
              <a:cs typeface="Arial"/>
              <a:sym typeface="Arial"/>
            </a:endParaRPr>
          </a:p>
          <a:p>
            <a:pPr indent="0" lvl="0" marL="0" marR="0" rtl="0" algn="l">
              <a:spcBef>
                <a:spcPts val="0"/>
              </a:spcBef>
              <a:spcAft>
                <a:spcPts val="0"/>
              </a:spcAft>
              <a:buClr>
                <a:schemeClr val="dk1"/>
              </a:buClr>
              <a:buSzPts val="1200"/>
              <a:buFont typeface="Noto Sans Symbols"/>
              <a:buNone/>
            </a:pPr>
            <a:r>
              <a:rPr i="1" lang="en-US" sz="1200">
                <a:solidFill>
                  <a:schemeClr val="dk1"/>
                </a:solidFill>
                <a:latin typeface="Arial"/>
                <a:ea typeface="Arial"/>
                <a:cs typeface="Arial"/>
                <a:sym typeface="Arial"/>
              </a:rPr>
              <a:t>Welche Faktoren bestimmen die Lage und Form der </a:t>
            </a:r>
            <a:r>
              <a:rPr i="1" lang="en-US" sz="1200">
                <a:solidFill>
                  <a:schemeClr val="dk1"/>
                </a:solidFill>
              </a:rPr>
              <a:t>Krukenberg-Spindel</a:t>
            </a:r>
            <a:r>
              <a:rPr i="1" lang="en-US" sz="1200">
                <a:solidFill>
                  <a:schemeClr val="dk1"/>
                </a:solidFill>
                <a:latin typeface="Arial"/>
                <a:ea typeface="Arial"/>
                <a:cs typeface="Arial"/>
                <a:sym typeface="Arial"/>
              </a:rPr>
              <a:t>?</a:t>
            </a:r>
            <a:endParaRPr/>
          </a:p>
          <a:p>
            <a:pPr indent="0" lvl="0" marL="0" marR="0" rtl="0" algn="l">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Konvektionsströmungen </a:t>
            </a:r>
            <a:r>
              <a:rPr lang="en-US" sz="1200">
                <a:solidFill>
                  <a:schemeClr val="dk1"/>
                </a:solidFill>
                <a:latin typeface="Arial"/>
                <a:ea typeface="Arial"/>
                <a:cs typeface="Arial"/>
                <a:sym typeface="Arial"/>
                <a:extLst>
                  <a:ext uri="http://customooxmlschemas.google.com/">
                    <go:slidesCustomData xmlns:go="http://customooxmlschemas.google.com/" textRoundtripDataId="20"/>
                  </a:ext>
                </a:extLst>
              </a:rPr>
              <a:t>innerhalb</a:t>
            </a:r>
            <a:r>
              <a:rPr lang="en-US" sz="1200">
                <a:solidFill>
                  <a:schemeClr val="dk1"/>
                </a:solidFill>
                <a:latin typeface="Arial"/>
                <a:ea typeface="Arial"/>
                <a:cs typeface="Arial"/>
                <a:sym typeface="Arial"/>
              </a:rPr>
              <a:t> der Vorderkammer </a:t>
            </a:r>
            <a:r>
              <a:rPr lang="en-US" sz="1200">
                <a:solidFill>
                  <a:schemeClr val="dk1"/>
                </a:solidFill>
              </a:rPr>
              <a:t>führen zu</a:t>
            </a:r>
            <a:r>
              <a:rPr lang="en-US" sz="1200">
                <a:solidFill>
                  <a:schemeClr val="dk1"/>
                </a:solidFill>
                <a:latin typeface="Arial"/>
                <a:ea typeface="Arial"/>
                <a:cs typeface="Arial"/>
                <a:sym typeface="Arial"/>
              </a:rPr>
              <a:t> Pigmentablagerungen in diesen Bereich.</a:t>
            </a:r>
            <a:endParaRPr/>
          </a:p>
        </p:txBody>
      </p:sp>
      <p:sp>
        <p:nvSpPr>
          <p:cNvPr id="623" name="Google Shape;623;p44"/>
          <p:cNvSpPr/>
          <p:nvPr/>
        </p:nvSpPr>
        <p:spPr>
          <a:xfrm>
            <a:off x="304800" y="3276600"/>
            <a:ext cx="2286000" cy="685800"/>
          </a:xfrm>
          <a:prstGeom prst="ellipse">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24" name="Google Shape;624;p44"/>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A</a:t>
            </a:r>
            <a:endParaRPr/>
          </a:p>
        </p:txBody>
      </p:sp>
      <p:sp>
        <p:nvSpPr>
          <p:cNvPr id="625" name="Google Shape;625;p44"/>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 </a:t>
            </a:r>
            <a:r>
              <a:rPr b="1" lang="en-US" sz="1200">
                <a:solidFill>
                  <a:schemeClr val="dk1"/>
                </a:solidFill>
                <a:latin typeface="Arial"/>
                <a:ea typeface="Arial"/>
                <a:cs typeface="Arial"/>
                <a:sym typeface="Arial"/>
              </a:rPr>
              <a:t>FITB</a:t>
            </a:r>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0" name="Shape 630"/>
        <p:cNvGrpSpPr/>
        <p:nvPr/>
      </p:nvGrpSpPr>
      <p:grpSpPr>
        <a:xfrm>
          <a:off x="0" y="0"/>
          <a:ext cx="0" cy="0"/>
          <a:chOff x="0" y="0"/>
          <a:chExt cx="0" cy="0"/>
        </a:xfrm>
      </p:grpSpPr>
      <p:graphicFrame>
        <p:nvGraphicFramePr>
          <p:cNvPr id="631" name="Google Shape;631;p45"/>
          <p:cNvGraphicFramePr/>
          <p:nvPr/>
        </p:nvGraphicFramePr>
        <p:xfrm>
          <a:off x="457200" y="1676400"/>
          <a:ext cx="3000000" cy="3000000"/>
        </p:xfrm>
        <a:graphic>
          <a:graphicData uri="http://schemas.openxmlformats.org/drawingml/2006/table">
            <a:tbl>
              <a:tblPr>
                <a:noFill/>
                <a:tableStyleId>{02B07537-624C-4EAD-A9AA-E5A35CE8A65F}</a:tableStyleId>
              </a:tblPr>
              <a:tblGrid>
                <a:gridCol w="2743200"/>
                <a:gridCol w="2743200"/>
                <a:gridCol w="2743200"/>
              </a:tblGrid>
              <a:tr h="406400">
                <a:tc>
                  <a:txBody>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BFBFBF"/>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1"/>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PEX</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PDS/PG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Alter</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 &lt; 50 J, meist  &gt; 70 J</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20er – 40er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Geschlechtspräferenz</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F &gt; 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M &gt; F</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Kammerwinkelstatus</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Enger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Weit geöffnet</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Wo ist die Iris durchscheinend?</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Pupillensaum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Radiär, mittlere Peripherie</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200"/>
                        <a:buFont typeface="Arial"/>
                        <a:buNone/>
                      </a:pPr>
                      <a:r>
                        <a:rPr b="1" i="1" lang="en-US" sz="1200" u="none" cap="none" strike="noStrike">
                          <a:solidFill>
                            <a:schemeClr val="dk1"/>
                          </a:solidFill>
                          <a:latin typeface="Arial"/>
                          <a:ea typeface="Arial"/>
                          <a:cs typeface="Arial"/>
                          <a:sym typeface="Arial"/>
                        </a:rPr>
                        <a:t>Krukenberg-Spindel – </a:t>
                      </a:r>
                      <a:r>
                        <a:rPr b="0" i="1" lang="en-US" sz="1200" u="none" cap="none" strike="noStrike">
                          <a:solidFill>
                            <a:srgbClr val="BFBFBF"/>
                          </a:solidFill>
                          <a:latin typeface="Arial"/>
                          <a:ea typeface="Arial"/>
                          <a:cs typeface="Arial"/>
                          <a:sym typeface="Arial"/>
                        </a:rPr>
                        <a:t>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762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r>
            </a:tbl>
          </a:graphicData>
        </a:graphic>
      </p:graphicFrame>
      <p:sp>
        <p:nvSpPr>
          <p:cNvPr id="632" name="Google Shape;632;p45"/>
          <p:cNvSpPr txBox="1"/>
          <p:nvPr>
            <p:ph idx="12" type="sldNum"/>
          </p:nvPr>
        </p:nvSpPr>
        <p:spPr>
          <a:xfrm>
            <a:off x="7010400" y="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633" name="Google Shape;633;p45"/>
          <p:cNvSpPr txBox="1"/>
          <p:nvPr/>
        </p:nvSpPr>
        <p:spPr>
          <a:xfrm>
            <a:off x="2387497" y="2296180"/>
            <a:ext cx="6383400" cy="3319500"/>
          </a:xfrm>
          <a:prstGeom prst="rect">
            <a:avLst/>
          </a:prstGeom>
          <a:solidFill>
            <a:srgbClr val="BAD2D2"/>
          </a:solidFill>
          <a:ln>
            <a:noFill/>
          </a:ln>
        </p:spPr>
        <p:txBody>
          <a:bodyPr anchorCtr="0" anchor="t" bIns="12700" lIns="25400" spcFirstLastPara="1" rIns="25400" wrap="square" tIns="12700">
            <a:spAutoFit/>
          </a:bodyPr>
          <a:lstStyle/>
          <a:p>
            <a:pPr indent="0" lvl="0" marL="0" marR="0" rtl="0" algn="l">
              <a:spcBef>
                <a:spcPts val="0"/>
              </a:spcBef>
              <a:spcAft>
                <a:spcPts val="0"/>
              </a:spcAft>
              <a:buClr>
                <a:srgbClr val="A5A5A5"/>
              </a:buClr>
              <a:buSzPts val="1200"/>
              <a:buFont typeface="Noto Sans Symbols"/>
              <a:buNone/>
            </a:pPr>
            <a:r>
              <a:rPr i="1" lang="en-US" sz="1200">
                <a:solidFill>
                  <a:srgbClr val="A5A5A5"/>
                </a:solidFill>
                <a:latin typeface="Arial"/>
                <a:ea typeface="Arial"/>
                <a:cs typeface="Arial"/>
                <a:sym typeface="Arial"/>
              </a:rPr>
              <a:t>Was ist ein </a:t>
            </a:r>
            <a:r>
              <a:rPr lang="en-US" sz="1200">
                <a:solidFill>
                  <a:srgbClr val="A5A5A5"/>
                </a:solidFill>
                <a:latin typeface="Arial"/>
                <a:ea typeface="Arial"/>
                <a:cs typeface="Arial"/>
                <a:sym typeface="Arial"/>
              </a:rPr>
              <a:t>Krukenberg-Spindel?</a:t>
            </a:r>
            <a:endParaRPr/>
          </a:p>
          <a:p>
            <a:pPr indent="0" lvl="0" marL="0" marR="0" rtl="0" algn="l">
              <a:spcBef>
                <a:spcPts val="0"/>
              </a:spcBef>
              <a:spcAft>
                <a:spcPts val="0"/>
              </a:spcAft>
              <a:buClr>
                <a:srgbClr val="A5A5A5"/>
              </a:buClr>
              <a:buSzPts val="1200"/>
              <a:buFont typeface="Noto Sans Symbols"/>
              <a:buNone/>
            </a:pPr>
            <a:r>
              <a:rPr lang="en-US" sz="1200">
                <a:solidFill>
                  <a:srgbClr val="A5A5A5"/>
                </a:solidFill>
                <a:latin typeface="Arial"/>
                <a:ea typeface="Arial"/>
                <a:cs typeface="Arial"/>
                <a:sym typeface="Arial"/>
              </a:rPr>
              <a:t>Eine vertikale Pigmentverteilung auf der </a:t>
            </a:r>
            <a:r>
              <a:rPr lang="en-US" sz="1200">
                <a:solidFill>
                  <a:srgbClr val="A5A5A5"/>
                </a:solidFill>
              </a:rPr>
              <a:t>Endothel der Hornhaut</a:t>
            </a:r>
            <a:r>
              <a:rPr lang="en-US" sz="1200">
                <a:solidFill>
                  <a:srgbClr val="A5A5A5"/>
                </a:solidFill>
                <a:latin typeface="Arial"/>
                <a:ea typeface="Arial"/>
                <a:cs typeface="Arial"/>
                <a:sym typeface="Arial"/>
              </a:rPr>
              <a:t> der Hornhaut</a:t>
            </a:r>
            <a:endParaRPr/>
          </a:p>
          <a:p>
            <a:pPr indent="0" lvl="0" marL="0" marR="0" rtl="0" algn="l">
              <a:spcBef>
                <a:spcPts val="0"/>
              </a:spcBef>
              <a:spcAft>
                <a:spcPts val="0"/>
              </a:spcAft>
              <a:buClr>
                <a:schemeClr val="dk1"/>
              </a:buClr>
              <a:buSzPts val="1400"/>
              <a:buFont typeface="Noto Sans Symbols"/>
              <a:buNone/>
            </a:pPr>
            <a:r>
              <a:t/>
            </a:r>
            <a:endParaRPr sz="1400">
              <a:solidFill>
                <a:srgbClr val="A5A5A5"/>
              </a:solidFill>
              <a:latin typeface="Arial"/>
              <a:ea typeface="Arial"/>
              <a:cs typeface="Arial"/>
              <a:sym typeface="Arial"/>
            </a:endParaRPr>
          </a:p>
          <a:p>
            <a:pPr indent="0" lvl="0" marL="0" marR="0" rtl="0" algn="l">
              <a:spcBef>
                <a:spcPts val="0"/>
              </a:spcBef>
              <a:spcAft>
                <a:spcPts val="0"/>
              </a:spcAft>
              <a:buClr>
                <a:srgbClr val="A5A5A5"/>
              </a:buClr>
              <a:buSzPts val="1200"/>
              <a:buFont typeface="Noto Sans Symbols"/>
              <a:buNone/>
            </a:pPr>
            <a:r>
              <a:rPr i="1" lang="en-US" sz="1200">
                <a:solidFill>
                  <a:srgbClr val="A5A5A5"/>
                </a:solidFill>
                <a:latin typeface="Arial"/>
                <a:ea typeface="Arial"/>
                <a:cs typeface="Arial"/>
                <a:sym typeface="Arial"/>
              </a:rPr>
              <a:t>Warum wird sie so genannt?</a:t>
            </a:r>
            <a:endParaRPr/>
          </a:p>
          <a:p>
            <a:pPr indent="0" lvl="0" marL="0" marR="0" rtl="0" algn="l">
              <a:spcBef>
                <a:spcPts val="0"/>
              </a:spcBef>
              <a:spcAft>
                <a:spcPts val="0"/>
              </a:spcAft>
              <a:buClr>
                <a:srgbClr val="A5A5A5"/>
              </a:buClr>
              <a:buSzPts val="1200"/>
              <a:buFont typeface="Noto Sans Symbols"/>
              <a:buNone/>
            </a:pPr>
            <a:r>
              <a:rPr lang="en-US" sz="1200">
                <a:solidFill>
                  <a:srgbClr val="A5A5A5"/>
                </a:solidFill>
              </a:rPr>
              <a:t>Weil die Erstbeschreibung auf Dr. Krukenberg zurückgeht.</a:t>
            </a:r>
            <a:endParaRPr/>
          </a:p>
          <a:p>
            <a:pPr indent="0" lvl="0" marL="0" marR="0" rtl="0" algn="l">
              <a:spcBef>
                <a:spcPts val="0"/>
              </a:spcBef>
              <a:spcAft>
                <a:spcPts val="0"/>
              </a:spcAft>
              <a:buClr>
                <a:schemeClr val="dk1"/>
              </a:buClr>
              <a:buSzPts val="1400"/>
              <a:buFont typeface="Noto Sans Symbols"/>
              <a:buNone/>
            </a:pPr>
            <a:r>
              <a:t/>
            </a:r>
            <a:endParaRPr sz="1400">
              <a:solidFill>
                <a:srgbClr val="A5A5A5"/>
              </a:solidFill>
              <a:latin typeface="Arial"/>
              <a:ea typeface="Arial"/>
              <a:cs typeface="Arial"/>
              <a:sym typeface="Arial"/>
            </a:endParaRPr>
          </a:p>
          <a:p>
            <a:pPr indent="0" lvl="0" marL="0" marR="0" rtl="0" algn="l">
              <a:spcBef>
                <a:spcPts val="0"/>
              </a:spcBef>
              <a:spcAft>
                <a:spcPts val="0"/>
              </a:spcAft>
              <a:buClr>
                <a:schemeClr val="dk1"/>
              </a:buClr>
              <a:buSzPts val="1400"/>
              <a:buFont typeface="Noto Sans Symbols"/>
              <a:buNone/>
            </a:pPr>
            <a:r>
              <a:t/>
            </a:r>
            <a:endParaRPr sz="1400">
              <a:solidFill>
                <a:srgbClr val="A5A5A5"/>
              </a:solidFill>
              <a:latin typeface="Arial"/>
              <a:ea typeface="Arial"/>
              <a:cs typeface="Arial"/>
              <a:sym typeface="Arial"/>
            </a:endParaRPr>
          </a:p>
          <a:p>
            <a:pPr indent="0" lvl="0" marL="0" marR="0" rtl="0" algn="l">
              <a:spcBef>
                <a:spcPts val="0"/>
              </a:spcBef>
              <a:spcAft>
                <a:spcPts val="0"/>
              </a:spcAft>
              <a:buClr>
                <a:srgbClr val="A5A5A5"/>
              </a:buClr>
              <a:buSzPts val="1200"/>
              <a:buFont typeface="Noto Sans Symbols"/>
              <a:buNone/>
            </a:pPr>
            <a:r>
              <a:rPr i="1" lang="en-US" sz="1200">
                <a:solidFill>
                  <a:srgbClr val="A5A5A5"/>
                </a:solidFill>
                <a:latin typeface="Arial"/>
                <a:ea typeface="Arial"/>
                <a:cs typeface="Arial"/>
                <a:sym typeface="Arial"/>
              </a:rPr>
              <a:t>Ich meinte den Teil mit dem „Spindel“. (Ich hatte bereits angenommen, dass es nach irgendeinem toten weißen Mann benannt wurde.) Was bedeutet es, wenn man sagt, etwas sei spindelförmig?</a:t>
            </a:r>
            <a:endParaRPr/>
          </a:p>
          <a:p>
            <a:pPr indent="0" lvl="0" marL="0" marR="0" rtl="0" algn="l">
              <a:spcBef>
                <a:spcPts val="0"/>
              </a:spcBef>
              <a:spcAft>
                <a:spcPts val="0"/>
              </a:spcAft>
              <a:buClr>
                <a:srgbClr val="A5A5A5"/>
              </a:buClr>
              <a:buSzPts val="1200"/>
              <a:buFont typeface="Noto Sans Symbols"/>
              <a:buNone/>
            </a:pPr>
            <a:r>
              <a:rPr lang="en-US" sz="1200">
                <a:solidFill>
                  <a:srgbClr val="A5A5A5"/>
                </a:solidFill>
                <a:latin typeface="Arial"/>
                <a:ea typeface="Arial"/>
                <a:cs typeface="Arial"/>
                <a:sym typeface="Arial"/>
              </a:rPr>
              <a:t>Es bedeutet, dass es länglich ist, in der Mitte dicker und zu den Enden hin verjüngt</a:t>
            </a:r>
            <a:endParaRPr/>
          </a:p>
          <a:p>
            <a:pPr indent="0" lvl="0" marL="0" marR="0" rtl="0" algn="l">
              <a:spcBef>
                <a:spcPts val="0"/>
              </a:spcBef>
              <a:spcAft>
                <a:spcPts val="0"/>
              </a:spcAft>
              <a:buClr>
                <a:schemeClr val="dk1"/>
              </a:buClr>
              <a:buSzPts val="1400"/>
              <a:buFont typeface="Noto Sans Symbols"/>
              <a:buNone/>
            </a:pPr>
            <a:r>
              <a:t/>
            </a:r>
            <a:endParaRPr sz="1400">
              <a:solidFill>
                <a:srgbClr val="A5A5A5"/>
              </a:solidFill>
              <a:latin typeface="Arial"/>
              <a:ea typeface="Arial"/>
              <a:cs typeface="Arial"/>
              <a:sym typeface="Arial"/>
            </a:endParaRPr>
          </a:p>
          <a:p>
            <a:pPr indent="0" lvl="0" marL="0" marR="0" rtl="0" algn="l">
              <a:spcBef>
                <a:spcPts val="0"/>
              </a:spcBef>
              <a:spcAft>
                <a:spcPts val="0"/>
              </a:spcAft>
              <a:buClr>
                <a:srgbClr val="A5A5A5"/>
              </a:buClr>
              <a:buSzPts val="1200"/>
              <a:buFont typeface="Noto Sans Symbols"/>
              <a:buNone/>
            </a:pPr>
            <a:r>
              <a:rPr i="1" lang="en-US" sz="1200">
                <a:solidFill>
                  <a:srgbClr val="A5A5A5"/>
                </a:solidFill>
                <a:latin typeface="Arial"/>
                <a:ea typeface="Arial"/>
                <a:cs typeface="Arial"/>
                <a:sym typeface="Arial"/>
              </a:rPr>
              <a:t>Woher stammt das Pigment der Spindel bei PDS/PG?</a:t>
            </a:r>
            <a:endParaRPr/>
          </a:p>
          <a:p>
            <a:pPr indent="0" lvl="0" marL="0" marR="0" rtl="0" algn="l">
              <a:spcBef>
                <a:spcPts val="0"/>
              </a:spcBef>
              <a:spcAft>
                <a:spcPts val="0"/>
              </a:spcAft>
              <a:buClr>
                <a:srgbClr val="A5A5A5"/>
              </a:buClr>
              <a:buSzPts val="1200"/>
              <a:buFont typeface="Noto Sans Symbols"/>
              <a:buNone/>
            </a:pPr>
            <a:r>
              <a:rPr lang="en-US" sz="1200">
                <a:solidFill>
                  <a:srgbClr val="A5A5A5"/>
                </a:solidFill>
              </a:rPr>
              <a:t>Es wird infolge der Reibung durch die Zonulafasern von der hinteren Irisoberfläche abgelöst.</a:t>
            </a:r>
            <a:endParaRPr sz="1400">
              <a:solidFill>
                <a:srgbClr val="A5A5A5"/>
              </a:solidFill>
              <a:latin typeface="Arial"/>
              <a:ea typeface="Arial"/>
              <a:cs typeface="Arial"/>
              <a:sym typeface="Arial"/>
            </a:endParaRPr>
          </a:p>
          <a:p>
            <a:pPr indent="0" lvl="0" marL="0" marR="0" rtl="0" algn="l">
              <a:spcBef>
                <a:spcPts val="0"/>
              </a:spcBef>
              <a:spcAft>
                <a:spcPts val="0"/>
              </a:spcAft>
              <a:buClr>
                <a:schemeClr val="dk1"/>
              </a:buClr>
              <a:buSzPts val="1400"/>
              <a:buFont typeface="Noto Sans Symbols"/>
              <a:buNone/>
            </a:pPr>
            <a:r>
              <a:t/>
            </a:r>
            <a:endParaRPr sz="1400">
              <a:solidFill>
                <a:srgbClr val="A5A5A5"/>
              </a:solidFill>
              <a:latin typeface="Arial"/>
              <a:ea typeface="Arial"/>
              <a:cs typeface="Arial"/>
              <a:sym typeface="Arial"/>
            </a:endParaRPr>
          </a:p>
          <a:p>
            <a:pPr indent="0" lvl="0" marL="0" marR="0" rtl="0" algn="l">
              <a:spcBef>
                <a:spcPts val="0"/>
              </a:spcBef>
              <a:spcAft>
                <a:spcPts val="0"/>
              </a:spcAft>
              <a:buClr>
                <a:srgbClr val="A5A5A5"/>
              </a:buClr>
              <a:buSzPts val="1200"/>
              <a:buFont typeface="Noto Sans Symbols"/>
              <a:buNone/>
            </a:pPr>
            <a:r>
              <a:rPr i="1" lang="en-US" sz="1200">
                <a:solidFill>
                  <a:srgbClr val="A5A5A5"/>
                </a:solidFill>
                <a:latin typeface="Arial"/>
                <a:ea typeface="Arial"/>
                <a:cs typeface="Arial"/>
                <a:sym typeface="Arial"/>
              </a:rPr>
              <a:t>Welche Faktoren bestimmen die Lage und Form der </a:t>
            </a:r>
            <a:r>
              <a:rPr i="1" lang="en-US" sz="1200">
                <a:solidFill>
                  <a:srgbClr val="A5A5A5"/>
                </a:solidFill>
              </a:rPr>
              <a:t>Krukenberg-Spindel</a:t>
            </a:r>
            <a:r>
              <a:rPr i="1" lang="en-US" sz="1200">
                <a:solidFill>
                  <a:srgbClr val="A5A5A5"/>
                </a:solidFill>
                <a:latin typeface="Arial"/>
                <a:ea typeface="Arial"/>
                <a:cs typeface="Arial"/>
                <a:sym typeface="Arial"/>
              </a:rPr>
              <a:t>?</a:t>
            </a:r>
            <a:endParaRPr/>
          </a:p>
          <a:p>
            <a:pPr indent="0" lvl="0" marL="0" marR="0" rtl="0" algn="l">
              <a:spcBef>
                <a:spcPts val="0"/>
              </a:spcBef>
              <a:spcAft>
                <a:spcPts val="0"/>
              </a:spcAft>
              <a:buClr>
                <a:srgbClr val="A5A5A5"/>
              </a:buClr>
              <a:buSzPts val="1200"/>
              <a:buFont typeface="Noto Sans Symbols"/>
              <a:buNone/>
            </a:pPr>
            <a:r>
              <a:rPr lang="en-US" sz="1200">
                <a:solidFill>
                  <a:srgbClr val="A5A5A5"/>
                </a:solidFill>
                <a:latin typeface="Arial"/>
                <a:ea typeface="Arial"/>
                <a:cs typeface="Arial"/>
                <a:sym typeface="Arial"/>
              </a:rPr>
              <a:t>Konvektionsströmungen innerhalb der Vorderkammer leiten Pigmente in diesen Bereich</a:t>
            </a:r>
            <a:endParaRPr/>
          </a:p>
        </p:txBody>
      </p:sp>
      <p:sp>
        <p:nvSpPr>
          <p:cNvPr id="634" name="Google Shape;634;p45"/>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Q</a:t>
            </a:r>
            <a:endParaRPr/>
          </a:p>
        </p:txBody>
      </p:sp>
      <p:sp>
        <p:nvSpPr>
          <p:cNvPr id="635" name="Google Shape;635;p45"/>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 </a:t>
            </a:r>
            <a:r>
              <a:rPr b="1" lang="en-US" sz="1200">
                <a:solidFill>
                  <a:schemeClr val="dk1"/>
                </a:solidFill>
                <a:latin typeface="Arial"/>
                <a:ea typeface="Arial"/>
                <a:cs typeface="Arial"/>
                <a:sym typeface="Arial"/>
              </a:rPr>
              <a:t>FITB</a:t>
            </a:r>
            <a:endParaRPr/>
          </a:p>
        </p:txBody>
      </p:sp>
      <p:sp>
        <p:nvSpPr>
          <p:cNvPr id="636" name="Google Shape;636;p45"/>
          <p:cNvSpPr txBox="1"/>
          <p:nvPr/>
        </p:nvSpPr>
        <p:spPr>
          <a:xfrm>
            <a:off x="2438400" y="3174593"/>
            <a:ext cx="4953000" cy="1010700"/>
          </a:xfrm>
          <a:prstGeom prst="rect">
            <a:avLst/>
          </a:prstGeom>
          <a:solidFill>
            <a:srgbClr val="92D050"/>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i="1" lang="en-US" sz="1200">
                <a:solidFill>
                  <a:schemeClr val="lt1"/>
                </a:solidFill>
                <a:latin typeface="Arial"/>
                <a:ea typeface="Arial"/>
                <a:cs typeface="Arial"/>
                <a:sym typeface="Arial"/>
              </a:rPr>
              <a:t>Ist die Krukenberg-Spindel pathognomonisch für PDS und/oder </a:t>
            </a:r>
            <a:r>
              <a:rPr i="1" lang="en-US" sz="1200">
                <a:solidFill>
                  <a:schemeClr val="lt1"/>
                </a:solidFill>
              </a:rPr>
              <a:t>PEX</a:t>
            </a:r>
            <a:r>
              <a:rPr i="1" lang="en-US" sz="1200">
                <a:solidFill>
                  <a:schemeClr val="lt1"/>
                </a:solidFill>
                <a:latin typeface="Arial"/>
                <a:ea typeface="Arial"/>
                <a:cs typeface="Arial"/>
                <a:sym typeface="Arial"/>
              </a:rPr>
              <a:t>?</a:t>
            </a:r>
            <a:endParaRPr/>
          </a:p>
          <a:p>
            <a:pPr indent="0" lvl="0" marL="0" marR="0" rtl="0" algn="l">
              <a:spcBef>
                <a:spcPts val="0"/>
              </a:spcBef>
              <a:spcAft>
                <a:spcPts val="0"/>
              </a:spcAft>
              <a:buNone/>
            </a:pPr>
            <a:r>
              <a:t/>
            </a:r>
            <a:endParaRPr i="1" sz="1400">
              <a:solidFill>
                <a:schemeClr val="lt1"/>
              </a:solidFill>
              <a:latin typeface="Arial"/>
              <a:ea typeface="Arial"/>
              <a:cs typeface="Arial"/>
              <a:sym typeface="Arial"/>
            </a:endParaRPr>
          </a:p>
          <a:p>
            <a:pPr indent="0" lvl="0" marL="0" marR="0" rtl="0" algn="l">
              <a:spcBef>
                <a:spcPts val="0"/>
              </a:spcBef>
              <a:spcAft>
                <a:spcPts val="0"/>
              </a:spcAft>
              <a:buNone/>
            </a:pPr>
            <a:r>
              <a:t/>
            </a:r>
            <a:endParaRPr i="1" sz="1400">
              <a:solidFill>
                <a:srgbClr val="92D050"/>
              </a:solidFill>
              <a:latin typeface="Arial"/>
              <a:ea typeface="Arial"/>
              <a:cs typeface="Arial"/>
              <a:sym typeface="Arial"/>
            </a:endParaRPr>
          </a:p>
          <a:p>
            <a:pPr indent="0" lvl="0" marL="0" marR="0" rtl="0" algn="l">
              <a:spcBef>
                <a:spcPts val="0"/>
              </a:spcBef>
              <a:spcAft>
                <a:spcPts val="0"/>
              </a:spcAft>
              <a:buNone/>
            </a:pPr>
            <a:r>
              <a:rPr lang="en-US" sz="1200">
                <a:solidFill>
                  <a:srgbClr val="92D050"/>
                </a:solidFill>
                <a:latin typeface="Arial"/>
                <a:ea typeface="Arial"/>
                <a:cs typeface="Arial"/>
                <a:sym typeface="Arial"/>
              </a:rPr>
              <a:t>Nein, sie kann bei jeder Augenerkrankung auftreten, bei der Pigment im vorderen Augenabschnitt freigesetzt wird (z. B. Uveitis)</a:t>
            </a:r>
            <a:endParaRPr/>
          </a:p>
        </p:txBody>
      </p:sp>
      <p:sp>
        <p:nvSpPr>
          <p:cNvPr id="637" name="Google Shape;637;p45"/>
          <p:cNvSpPr/>
          <p:nvPr/>
        </p:nvSpPr>
        <p:spPr>
          <a:xfrm>
            <a:off x="304800" y="3276600"/>
            <a:ext cx="2286000" cy="685800"/>
          </a:xfrm>
          <a:prstGeom prst="ellipse">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2" name="Shape 642"/>
        <p:cNvGrpSpPr/>
        <p:nvPr/>
      </p:nvGrpSpPr>
      <p:grpSpPr>
        <a:xfrm>
          <a:off x="0" y="0"/>
          <a:ext cx="0" cy="0"/>
          <a:chOff x="0" y="0"/>
          <a:chExt cx="0" cy="0"/>
        </a:xfrm>
      </p:grpSpPr>
      <p:graphicFrame>
        <p:nvGraphicFramePr>
          <p:cNvPr id="643" name="Google Shape;643;p46"/>
          <p:cNvGraphicFramePr/>
          <p:nvPr/>
        </p:nvGraphicFramePr>
        <p:xfrm>
          <a:off x="457200" y="1676400"/>
          <a:ext cx="3000000" cy="3000000"/>
        </p:xfrm>
        <a:graphic>
          <a:graphicData uri="http://schemas.openxmlformats.org/drawingml/2006/table">
            <a:tbl>
              <a:tblPr>
                <a:noFill/>
                <a:tableStyleId>{02B07537-624C-4EAD-A9AA-E5A35CE8A65F}</a:tableStyleId>
              </a:tblPr>
              <a:tblGrid>
                <a:gridCol w="2743200"/>
                <a:gridCol w="2743200"/>
                <a:gridCol w="2743200"/>
              </a:tblGrid>
              <a:tr h="406400">
                <a:tc>
                  <a:txBody>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BFBFBF"/>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1"/>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PEX</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PDS/PG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Alter</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 &lt; 50 J, meist  &gt; 70 J</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20er – 40er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Geschlechtspräferenz</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F &gt; 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M &gt; F</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Kammerwinkelstatus</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Enger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Weit geöffnet</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Wo ist die Iris durchscheinend?</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Pupillensaum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Radiär, mittlere Peripherie</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200"/>
                        <a:buFont typeface="Arial"/>
                        <a:buNone/>
                      </a:pPr>
                      <a:r>
                        <a:rPr b="1" i="1" lang="en-US" sz="1200" u="none" cap="none" strike="noStrike">
                          <a:solidFill>
                            <a:schemeClr val="dk1"/>
                          </a:solidFill>
                          <a:latin typeface="Arial"/>
                          <a:ea typeface="Arial"/>
                          <a:cs typeface="Arial"/>
                          <a:sym typeface="Arial"/>
                        </a:rPr>
                        <a:t>Krukenberg-Spindel – </a:t>
                      </a:r>
                      <a:r>
                        <a:rPr b="0" i="1" lang="en-US" sz="1200" u="none" cap="none" strike="noStrike">
                          <a:solidFill>
                            <a:srgbClr val="BFBFBF"/>
                          </a:solidFill>
                          <a:latin typeface="Arial"/>
                          <a:ea typeface="Arial"/>
                          <a:cs typeface="Arial"/>
                          <a:sym typeface="Arial"/>
                        </a:rPr>
                        <a:t>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762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r>
            </a:tbl>
          </a:graphicData>
        </a:graphic>
      </p:graphicFrame>
      <p:sp>
        <p:nvSpPr>
          <p:cNvPr id="644" name="Google Shape;644;p46"/>
          <p:cNvSpPr txBox="1"/>
          <p:nvPr>
            <p:ph idx="12" type="sldNum"/>
          </p:nvPr>
        </p:nvSpPr>
        <p:spPr>
          <a:xfrm>
            <a:off x="7010400" y="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645" name="Google Shape;645;p46"/>
          <p:cNvSpPr txBox="1"/>
          <p:nvPr/>
        </p:nvSpPr>
        <p:spPr>
          <a:xfrm>
            <a:off x="2387497" y="2296180"/>
            <a:ext cx="6383400" cy="3319500"/>
          </a:xfrm>
          <a:prstGeom prst="rect">
            <a:avLst/>
          </a:prstGeom>
          <a:solidFill>
            <a:srgbClr val="BAD2D2"/>
          </a:solidFill>
          <a:ln>
            <a:noFill/>
          </a:ln>
        </p:spPr>
        <p:txBody>
          <a:bodyPr anchorCtr="0" anchor="t" bIns="12700" lIns="25400" spcFirstLastPara="1" rIns="25400" wrap="square" tIns="12700">
            <a:spAutoFit/>
          </a:bodyPr>
          <a:lstStyle/>
          <a:p>
            <a:pPr indent="0" lvl="0" marL="0" marR="0" rtl="0" algn="l">
              <a:spcBef>
                <a:spcPts val="0"/>
              </a:spcBef>
              <a:spcAft>
                <a:spcPts val="0"/>
              </a:spcAft>
              <a:buClr>
                <a:srgbClr val="A5A5A5"/>
              </a:buClr>
              <a:buSzPts val="1200"/>
              <a:buFont typeface="Noto Sans Symbols"/>
              <a:buNone/>
            </a:pPr>
            <a:r>
              <a:rPr i="1" lang="en-US" sz="1200">
                <a:solidFill>
                  <a:srgbClr val="A5A5A5"/>
                </a:solidFill>
                <a:latin typeface="Arial"/>
                <a:ea typeface="Arial"/>
                <a:cs typeface="Arial"/>
                <a:sym typeface="Arial"/>
              </a:rPr>
              <a:t>Was ist ein </a:t>
            </a:r>
            <a:r>
              <a:rPr lang="en-US" sz="1200">
                <a:solidFill>
                  <a:srgbClr val="A5A5A5"/>
                </a:solidFill>
                <a:latin typeface="Arial"/>
                <a:ea typeface="Arial"/>
                <a:cs typeface="Arial"/>
                <a:sym typeface="Arial"/>
              </a:rPr>
              <a:t>Krukenberg-Spindel?</a:t>
            </a:r>
            <a:endParaRPr/>
          </a:p>
          <a:p>
            <a:pPr indent="0" lvl="0" marL="0" marR="0" rtl="0" algn="l">
              <a:spcBef>
                <a:spcPts val="0"/>
              </a:spcBef>
              <a:spcAft>
                <a:spcPts val="0"/>
              </a:spcAft>
              <a:buClr>
                <a:srgbClr val="A5A5A5"/>
              </a:buClr>
              <a:buSzPts val="1200"/>
              <a:buFont typeface="Noto Sans Symbols"/>
              <a:buNone/>
            </a:pPr>
            <a:r>
              <a:rPr lang="en-US" sz="1200">
                <a:solidFill>
                  <a:srgbClr val="A5A5A5"/>
                </a:solidFill>
                <a:latin typeface="Arial"/>
                <a:ea typeface="Arial"/>
                <a:cs typeface="Arial"/>
                <a:sym typeface="Arial"/>
              </a:rPr>
              <a:t>Eine vertikale Pigmentverteilung auf der </a:t>
            </a:r>
            <a:r>
              <a:rPr lang="en-US" sz="1200">
                <a:solidFill>
                  <a:srgbClr val="A5A5A5"/>
                </a:solidFill>
              </a:rPr>
              <a:t>Endothel der Hornhaut</a:t>
            </a:r>
            <a:r>
              <a:rPr lang="en-US" sz="1200">
                <a:solidFill>
                  <a:srgbClr val="A5A5A5"/>
                </a:solidFill>
                <a:latin typeface="Arial"/>
                <a:ea typeface="Arial"/>
                <a:cs typeface="Arial"/>
                <a:sym typeface="Arial"/>
              </a:rPr>
              <a:t> der Hornhaut</a:t>
            </a:r>
            <a:endParaRPr/>
          </a:p>
          <a:p>
            <a:pPr indent="0" lvl="0" marL="0" marR="0" rtl="0" algn="l">
              <a:spcBef>
                <a:spcPts val="0"/>
              </a:spcBef>
              <a:spcAft>
                <a:spcPts val="0"/>
              </a:spcAft>
              <a:buClr>
                <a:schemeClr val="dk1"/>
              </a:buClr>
              <a:buSzPts val="1400"/>
              <a:buFont typeface="Noto Sans Symbols"/>
              <a:buNone/>
            </a:pPr>
            <a:r>
              <a:t/>
            </a:r>
            <a:endParaRPr sz="1400">
              <a:solidFill>
                <a:srgbClr val="A5A5A5"/>
              </a:solidFill>
              <a:latin typeface="Arial"/>
              <a:ea typeface="Arial"/>
              <a:cs typeface="Arial"/>
              <a:sym typeface="Arial"/>
            </a:endParaRPr>
          </a:p>
          <a:p>
            <a:pPr indent="0" lvl="0" marL="0" marR="0" rtl="0" algn="l">
              <a:spcBef>
                <a:spcPts val="0"/>
              </a:spcBef>
              <a:spcAft>
                <a:spcPts val="0"/>
              </a:spcAft>
              <a:buClr>
                <a:srgbClr val="A5A5A5"/>
              </a:buClr>
              <a:buSzPts val="1200"/>
              <a:buFont typeface="Noto Sans Symbols"/>
              <a:buNone/>
            </a:pPr>
            <a:r>
              <a:rPr i="1" lang="en-US" sz="1200">
                <a:solidFill>
                  <a:srgbClr val="A5A5A5"/>
                </a:solidFill>
                <a:latin typeface="Arial"/>
                <a:ea typeface="Arial"/>
                <a:cs typeface="Arial"/>
                <a:sym typeface="Arial"/>
              </a:rPr>
              <a:t>Warum wird sie so genannt?</a:t>
            </a:r>
            <a:endParaRPr/>
          </a:p>
          <a:p>
            <a:pPr indent="0" lvl="0" marL="0" marR="0" rtl="0" algn="l">
              <a:spcBef>
                <a:spcPts val="0"/>
              </a:spcBef>
              <a:spcAft>
                <a:spcPts val="0"/>
              </a:spcAft>
              <a:buClr>
                <a:srgbClr val="A5A5A5"/>
              </a:buClr>
              <a:buSzPts val="1200"/>
              <a:buFont typeface="Noto Sans Symbols"/>
              <a:buNone/>
            </a:pPr>
            <a:r>
              <a:rPr lang="en-US" sz="1200">
                <a:solidFill>
                  <a:srgbClr val="A5A5A5"/>
                </a:solidFill>
              </a:rPr>
              <a:t>Weil die Erstbeschreibung auf Dr. Krukenberg zurückgeht.</a:t>
            </a:r>
            <a:endParaRPr/>
          </a:p>
          <a:p>
            <a:pPr indent="0" lvl="0" marL="0" marR="0" rtl="0" algn="l">
              <a:spcBef>
                <a:spcPts val="0"/>
              </a:spcBef>
              <a:spcAft>
                <a:spcPts val="0"/>
              </a:spcAft>
              <a:buClr>
                <a:schemeClr val="dk1"/>
              </a:buClr>
              <a:buSzPts val="1400"/>
              <a:buFont typeface="Noto Sans Symbols"/>
              <a:buNone/>
            </a:pPr>
            <a:r>
              <a:t/>
            </a:r>
            <a:endParaRPr sz="1400">
              <a:solidFill>
                <a:srgbClr val="A5A5A5"/>
              </a:solidFill>
              <a:latin typeface="Arial"/>
              <a:ea typeface="Arial"/>
              <a:cs typeface="Arial"/>
              <a:sym typeface="Arial"/>
            </a:endParaRPr>
          </a:p>
          <a:p>
            <a:pPr indent="0" lvl="0" marL="0" marR="0" rtl="0" algn="l">
              <a:spcBef>
                <a:spcPts val="0"/>
              </a:spcBef>
              <a:spcAft>
                <a:spcPts val="0"/>
              </a:spcAft>
              <a:buClr>
                <a:schemeClr val="dk1"/>
              </a:buClr>
              <a:buSzPts val="1400"/>
              <a:buFont typeface="Noto Sans Symbols"/>
              <a:buNone/>
            </a:pPr>
            <a:r>
              <a:t/>
            </a:r>
            <a:endParaRPr sz="1400">
              <a:solidFill>
                <a:srgbClr val="A5A5A5"/>
              </a:solidFill>
              <a:latin typeface="Arial"/>
              <a:ea typeface="Arial"/>
              <a:cs typeface="Arial"/>
              <a:sym typeface="Arial"/>
            </a:endParaRPr>
          </a:p>
          <a:p>
            <a:pPr indent="0" lvl="0" marL="0" marR="0" rtl="0" algn="l">
              <a:spcBef>
                <a:spcPts val="0"/>
              </a:spcBef>
              <a:spcAft>
                <a:spcPts val="0"/>
              </a:spcAft>
              <a:buClr>
                <a:srgbClr val="A5A5A5"/>
              </a:buClr>
              <a:buSzPts val="1200"/>
              <a:buFont typeface="Noto Sans Symbols"/>
              <a:buNone/>
            </a:pPr>
            <a:r>
              <a:rPr i="1" lang="en-US" sz="1200">
                <a:solidFill>
                  <a:srgbClr val="A5A5A5"/>
                </a:solidFill>
                <a:latin typeface="Arial"/>
                <a:ea typeface="Arial"/>
                <a:cs typeface="Arial"/>
                <a:sym typeface="Arial"/>
              </a:rPr>
              <a:t>Ich meinte den Teil mit dem „Spindel“. (Ich hatte bereits angenommen, dass es nach irgendeinem toten weißen Mann benannt wurde.) Was bedeutet es, wenn man sagt, etwas sei spindelförmig?</a:t>
            </a:r>
            <a:endParaRPr/>
          </a:p>
          <a:p>
            <a:pPr indent="0" lvl="0" marL="0" marR="0" rtl="0" algn="l">
              <a:spcBef>
                <a:spcPts val="0"/>
              </a:spcBef>
              <a:spcAft>
                <a:spcPts val="0"/>
              </a:spcAft>
              <a:buClr>
                <a:srgbClr val="A5A5A5"/>
              </a:buClr>
              <a:buSzPts val="1200"/>
              <a:buFont typeface="Noto Sans Symbols"/>
              <a:buNone/>
            </a:pPr>
            <a:r>
              <a:rPr lang="en-US" sz="1200">
                <a:solidFill>
                  <a:srgbClr val="A5A5A5"/>
                </a:solidFill>
                <a:latin typeface="Arial"/>
                <a:ea typeface="Arial"/>
                <a:cs typeface="Arial"/>
                <a:sym typeface="Arial"/>
              </a:rPr>
              <a:t>Es bedeutet, dass es länglich ist, in der Mitte dicker und zu den Enden hin verjüngt</a:t>
            </a:r>
            <a:endParaRPr/>
          </a:p>
          <a:p>
            <a:pPr indent="0" lvl="0" marL="0" marR="0" rtl="0" algn="l">
              <a:spcBef>
                <a:spcPts val="0"/>
              </a:spcBef>
              <a:spcAft>
                <a:spcPts val="0"/>
              </a:spcAft>
              <a:buClr>
                <a:schemeClr val="dk1"/>
              </a:buClr>
              <a:buSzPts val="1400"/>
              <a:buFont typeface="Noto Sans Symbols"/>
              <a:buNone/>
            </a:pPr>
            <a:r>
              <a:t/>
            </a:r>
            <a:endParaRPr sz="1400">
              <a:solidFill>
                <a:srgbClr val="A5A5A5"/>
              </a:solidFill>
              <a:latin typeface="Arial"/>
              <a:ea typeface="Arial"/>
              <a:cs typeface="Arial"/>
              <a:sym typeface="Arial"/>
            </a:endParaRPr>
          </a:p>
          <a:p>
            <a:pPr indent="0" lvl="0" marL="0" marR="0" rtl="0" algn="l">
              <a:spcBef>
                <a:spcPts val="0"/>
              </a:spcBef>
              <a:spcAft>
                <a:spcPts val="0"/>
              </a:spcAft>
              <a:buClr>
                <a:srgbClr val="A5A5A5"/>
              </a:buClr>
              <a:buSzPts val="1200"/>
              <a:buFont typeface="Noto Sans Symbols"/>
              <a:buNone/>
            </a:pPr>
            <a:r>
              <a:rPr i="1" lang="en-US" sz="1200">
                <a:solidFill>
                  <a:srgbClr val="A5A5A5"/>
                </a:solidFill>
                <a:latin typeface="Arial"/>
                <a:ea typeface="Arial"/>
                <a:cs typeface="Arial"/>
                <a:sym typeface="Arial"/>
              </a:rPr>
              <a:t>Woher stammt das Pigment der Spindel bei PDS/PG?</a:t>
            </a:r>
            <a:endParaRPr/>
          </a:p>
          <a:p>
            <a:pPr indent="0" lvl="0" marL="0" marR="0" rtl="0" algn="l">
              <a:spcBef>
                <a:spcPts val="0"/>
              </a:spcBef>
              <a:spcAft>
                <a:spcPts val="0"/>
              </a:spcAft>
              <a:buClr>
                <a:srgbClr val="A5A5A5"/>
              </a:buClr>
              <a:buSzPts val="1200"/>
              <a:buFont typeface="Noto Sans Symbols"/>
              <a:buNone/>
            </a:pPr>
            <a:r>
              <a:rPr lang="en-US" sz="1200">
                <a:solidFill>
                  <a:srgbClr val="A5A5A5"/>
                </a:solidFill>
              </a:rPr>
              <a:t>Es wird infolge der Reibung durch die Zonulafasern von der hinteren Irisoberfläche abgelöst.</a:t>
            </a:r>
            <a:endParaRPr sz="1400">
              <a:solidFill>
                <a:srgbClr val="A5A5A5"/>
              </a:solidFill>
              <a:latin typeface="Arial"/>
              <a:ea typeface="Arial"/>
              <a:cs typeface="Arial"/>
              <a:sym typeface="Arial"/>
            </a:endParaRPr>
          </a:p>
          <a:p>
            <a:pPr indent="0" lvl="0" marL="0" marR="0" rtl="0" algn="l">
              <a:spcBef>
                <a:spcPts val="0"/>
              </a:spcBef>
              <a:spcAft>
                <a:spcPts val="0"/>
              </a:spcAft>
              <a:buClr>
                <a:schemeClr val="dk1"/>
              </a:buClr>
              <a:buSzPts val="1400"/>
              <a:buFont typeface="Noto Sans Symbols"/>
              <a:buNone/>
            </a:pPr>
            <a:r>
              <a:t/>
            </a:r>
            <a:endParaRPr sz="1400">
              <a:solidFill>
                <a:srgbClr val="A5A5A5"/>
              </a:solidFill>
              <a:latin typeface="Arial"/>
              <a:ea typeface="Arial"/>
              <a:cs typeface="Arial"/>
              <a:sym typeface="Arial"/>
            </a:endParaRPr>
          </a:p>
          <a:p>
            <a:pPr indent="0" lvl="0" marL="0" marR="0" rtl="0" algn="l">
              <a:spcBef>
                <a:spcPts val="0"/>
              </a:spcBef>
              <a:spcAft>
                <a:spcPts val="0"/>
              </a:spcAft>
              <a:buClr>
                <a:srgbClr val="A5A5A5"/>
              </a:buClr>
              <a:buSzPts val="1200"/>
              <a:buFont typeface="Noto Sans Symbols"/>
              <a:buNone/>
            </a:pPr>
            <a:r>
              <a:rPr i="1" lang="en-US" sz="1200">
                <a:solidFill>
                  <a:srgbClr val="A5A5A5"/>
                </a:solidFill>
                <a:latin typeface="Arial"/>
                <a:ea typeface="Arial"/>
                <a:cs typeface="Arial"/>
                <a:sym typeface="Arial"/>
              </a:rPr>
              <a:t>Welche Faktoren bestimmen die Lage und Form der </a:t>
            </a:r>
            <a:r>
              <a:rPr i="1" lang="en-US" sz="1200">
                <a:solidFill>
                  <a:srgbClr val="A5A5A5"/>
                </a:solidFill>
              </a:rPr>
              <a:t>Krukenberg-Spindel</a:t>
            </a:r>
            <a:r>
              <a:rPr i="1" lang="en-US" sz="1200">
                <a:solidFill>
                  <a:srgbClr val="A5A5A5"/>
                </a:solidFill>
                <a:latin typeface="Arial"/>
                <a:ea typeface="Arial"/>
                <a:cs typeface="Arial"/>
                <a:sym typeface="Arial"/>
              </a:rPr>
              <a:t>?</a:t>
            </a:r>
            <a:endParaRPr/>
          </a:p>
          <a:p>
            <a:pPr indent="0" lvl="0" marL="0" marR="0" rtl="0" algn="l">
              <a:spcBef>
                <a:spcPts val="0"/>
              </a:spcBef>
              <a:spcAft>
                <a:spcPts val="0"/>
              </a:spcAft>
              <a:buClr>
                <a:srgbClr val="A5A5A5"/>
              </a:buClr>
              <a:buSzPts val="1200"/>
              <a:buFont typeface="Noto Sans Symbols"/>
              <a:buNone/>
            </a:pPr>
            <a:r>
              <a:rPr lang="en-US" sz="1200">
                <a:solidFill>
                  <a:srgbClr val="A5A5A5"/>
                </a:solidFill>
                <a:latin typeface="Arial"/>
                <a:ea typeface="Arial"/>
                <a:cs typeface="Arial"/>
                <a:sym typeface="Arial"/>
              </a:rPr>
              <a:t>Konvektionsströmungen innerhalb der Vorderkammer leiten Pigment in diesen Bereich</a:t>
            </a:r>
            <a:endParaRPr/>
          </a:p>
        </p:txBody>
      </p:sp>
      <p:sp>
        <p:nvSpPr>
          <p:cNvPr id="646" name="Google Shape;646;p46"/>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A</a:t>
            </a:r>
            <a:endParaRPr/>
          </a:p>
        </p:txBody>
      </p:sp>
      <p:sp>
        <p:nvSpPr>
          <p:cNvPr id="647" name="Google Shape;647;p46"/>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 </a:t>
            </a:r>
            <a:r>
              <a:rPr b="1" lang="en-US" sz="1200">
                <a:solidFill>
                  <a:schemeClr val="dk1"/>
                </a:solidFill>
                <a:latin typeface="Arial"/>
                <a:ea typeface="Arial"/>
                <a:cs typeface="Arial"/>
                <a:sym typeface="Arial"/>
              </a:rPr>
              <a:t>FITB</a:t>
            </a:r>
            <a:endParaRPr/>
          </a:p>
        </p:txBody>
      </p:sp>
      <p:sp>
        <p:nvSpPr>
          <p:cNvPr id="648" name="Google Shape;648;p46"/>
          <p:cNvSpPr txBox="1"/>
          <p:nvPr/>
        </p:nvSpPr>
        <p:spPr>
          <a:xfrm>
            <a:off x="2438400" y="3174593"/>
            <a:ext cx="4953000" cy="1010700"/>
          </a:xfrm>
          <a:prstGeom prst="rect">
            <a:avLst/>
          </a:prstGeom>
          <a:solidFill>
            <a:srgbClr val="92D050"/>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i="1" lang="en-US" sz="1200">
                <a:solidFill>
                  <a:schemeClr val="lt1"/>
                </a:solidFill>
                <a:latin typeface="Arial"/>
                <a:ea typeface="Arial"/>
                <a:cs typeface="Arial"/>
                <a:sym typeface="Arial"/>
              </a:rPr>
              <a:t>Ist die Krukenberg-Spindel pathognomonisch für PDS und/oder </a:t>
            </a:r>
            <a:r>
              <a:rPr i="1" lang="en-US" sz="1200">
                <a:solidFill>
                  <a:schemeClr val="lt1"/>
                </a:solidFill>
              </a:rPr>
              <a:t>PEX</a:t>
            </a:r>
            <a:r>
              <a:rPr i="1" lang="en-US" sz="1200">
                <a:solidFill>
                  <a:schemeClr val="lt1"/>
                </a:solidFill>
                <a:latin typeface="Arial"/>
                <a:ea typeface="Arial"/>
                <a:cs typeface="Arial"/>
                <a:sym typeface="Arial"/>
              </a:rPr>
              <a:t>?</a:t>
            </a:r>
            <a:endParaRPr/>
          </a:p>
          <a:p>
            <a:pPr indent="0" lvl="0" marL="0" marR="0" rtl="0" algn="l">
              <a:spcBef>
                <a:spcPts val="0"/>
              </a:spcBef>
              <a:spcAft>
                <a:spcPts val="0"/>
              </a:spcAft>
              <a:buNone/>
            </a:pPr>
            <a:r>
              <a:t/>
            </a:r>
            <a:endParaRPr i="1" sz="1400">
              <a:solidFill>
                <a:schemeClr val="lt1"/>
              </a:solidFill>
              <a:latin typeface="Arial"/>
              <a:ea typeface="Arial"/>
              <a:cs typeface="Arial"/>
              <a:sym typeface="Arial"/>
            </a:endParaRPr>
          </a:p>
          <a:p>
            <a:pPr indent="0" lvl="0" marL="0" marR="0" rtl="0" algn="l">
              <a:spcBef>
                <a:spcPts val="0"/>
              </a:spcBef>
              <a:spcAft>
                <a:spcPts val="0"/>
              </a:spcAft>
              <a:buNone/>
            </a:pPr>
            <a:r>
              <a:t/>
            </a:r>
            <a:endParaRPr i="1" sz="1400">
              <a:solidFill>
                <a:schemeClr val="lt1"/>
              </a:solidFill>
              <a:latin typeface="Arial"/>
              <a:ea typeface="Arial"/>
              <a:cs typeface="Arial"/>
              <a:sym typeface="Arial"/>
            </a:endParaRPr>
          </a:p>
          <a:p>
            <a:pPr indent="0" lvl="0" marL="0" marR="0" rtl="0" algn="l">
              <a:spcBef>
                <a:spcPts val="0"/>
              </a:spcBef>
              <a:spcAft>
                <a:spcPts val="0"/>
              </a:spcAft>
              <a:buNone/>
            </a:pPr>
            <a:r>
              <a:rPr lang="en-US" sz="1200">
                <a:solidFill>
                  <a:schemeClr val="lt1"/>
                </a:solidFill>
                <a:latin typeface="Arial"/>
                <a:ea typeface="Arial"/>
                <a:cs typeface="Arial"/>
                <a:sym typeface="Arial"/>
              </a:rPr>
              <a:t>Nein, sie kann bei jeder Augenerkrankung auftreten, bei der Pigment im vorderen Augenabschnitt freigesetzt wird (z. B. Uveitis).</a:t>
            </a:r>
            <a:endParaRPr/>
          </a:p>
        </p:txBody>
      </p:sp>
      <p:sp>
        <p:nvSpPr>
          <p:cNvPr id="649" name="Google Shape;649;p46"/>
          <p:cNvSpPr/>
          <p:nvPr/>
        </p:nvSpPr>
        <p:spPr>
          <a:xfrm>
            <a:off x="304800" y="3276600"/>
            <a:ext cx="2286000" cy="685800"/>
          </a:xfrm>
          <a:prstGeom prst="ellipse">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4" name="Shape 654"/>
        <p:cNvGrpSpPr/>
        <p:nvPr/>
      </p:nvGrpSpPr>
      <p:grpSpPr>
        <a:xfrm>
          <a:off x="0" y="0"/>
          <a:ext cx="0" cy="0"/>
          <a:chOff x="0" y="0"/>
          <a:chExt cx="0" cy="0"/>
        </a:xfrm>
      </p:grpSpPr>
      <p:graphicFrame>
        <p:nvGraphicFramePr>
          <p:cNvPr id="655" name="Google Shape;655;p47"/>
          <p:cNvGraphicFramePr/>
          <p:nvPr/>
        </p:nvGraphicFramePr>
        <p:xfrm>
          <a:off x="457200" y="1676400"/>
          <a:ext cx="3000000" cy="3000000"/>
        </p:xfrm>
        <a:graphic>
          <a:graphicData uri="http://schemas.openxmlformats.org/drawingml/2006/table">
            <a:tbl>
              <a:tblPr>
                <a:noFill/>
                <a:tableStyleId>{02B07537-624C-4EAD-A9AA-E5A35CE8A65F}</a:tableStyleId>
              </a:tblPr>
              <a:tblGrid>
                <a:gridCol w="2743200"/>
                <a:gridCol w="2743200"/>
                <a:gridCol w="2743200"/>
              </a:tblGrid>
              <a:tr h="406400">
                <a:tc>
                  <a:txBody>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1"/>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PEX</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i="0" lang="en-US" sz="1200" u="none" cap="none" strike="noStrike">
                          <a:solidFill>
                            <a:schemeClr val="dk1"/>
                          </a:solidFill>
                          <a:latin typeface="Arial"/>
                          <a:ea typeface="Arial"/>
                          <a:cs typeface="Arial"/>
                          <a:sym typeface="Arial"/>
                        </a:rPr>
                        <a:t>PDS/PG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Alter</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 &lt; 50 J, meist  &gt; 70 J</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20 – 50 J</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Geschlechtspräferenz</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M&gt;F</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M &gt; F</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Kammerwinkelstatus</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Enger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Weit geöffnet</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Wo ist die Iris durchscheinend?</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Pupillensaum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1" lang="en-US" sz="1200">
                          <a:solidFill>
                            <a:srgbClr val="0000FF"/>
                          </a:solidFill>
                        </a:rPr>
                        <a:t>Radiär, mittlere Peripherie</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Krukenberg-Spindel – 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1" lang="en-US" sz="1200" u="none" cap="none" strike="noStrike">
                          <a:solidFill>
                            <a:srgbClr val="0000F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762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r>
            </a:tbl>
          </a:graphicData>
        </a:graphic>
      </p:graphicFrame>
      <p:sp>
        <p:nvSpPr>
          <p:cNvPr id="656" name="Google Shape;656;p47"/>
          <p:cNvSpPr txBox="1"/>
          <p:nvPr>
            <p:ph idx="12" type="sldNum"/>
          </p:nvPr>
        </p:nvSpPr>
        <p:spPr>
          <a:xfrm>
            <a:off x="7010400" y="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657" name="Google Shape;657;p47"/>
          <p:cNvSpPr txBox="1"/>
          <p:nvPr/>
        </p:nvSpPr>
        <p:spPr>
          <a:xfrm>
            <a:off x="381000" y="1524000"/>
            <a:ext cx="5943600" cy="2303700"/>
          </a:xfrm>
          <a:prstGeom prst="rect">
            <a:avLst/>
          </a:prstGeom>
          <a:solidFill>
            <a:srgbClr val="89E0FF"/>
          </a:solidFill>
          <a:ln>
            <a:noFill/>
          </a:ln>
        </p:spPr>
        <p:txBody>
          <a:bodyPr anchorCtr="0" anchor="t" bIns="12700" lIns="25400" spcFirstLastPara="1" rIns="25400" wrap="square" tIns="12700">
            <a:spAutoFit/>
          </a:bodyPr>
          <a:lstStyle/>
          <a:p>
            <a:pPr indent="0" lvl="0" marL="0" marR="0" rtl="0" algn="l">
              <a:spcBef>
                <a:spcPts val="0"/>
              </a:spcBef>
              <a:spcAft>
                <a:spcPts val="0"/>
              </a:spcAft>
              <a:buClr>
                <a:srgbClr val="0000FF"/>
              </a:buClr>
              <a:buSzPts val="1200"/>
              <a:buFont typeface="Noto Sans Symbols"/>
              <a:buNone/>
            </a:pPr>
            <a:r>
              <a:rPr i="1" lang="en-US" sz="1200">
                <a:solidFill>
                  <a:srgbClr val="0000FF"/>
                </a:solidFill>
                <a:latin typeface="Arial"/>
                <a:ea typeface="Arial"/>
                <a:cs typeface="Arial"/>
                <a:sym typeface="Arial"/>
              </a:rPr>
              <a:t>Was geschieht mit den TIDs und der </a:t>
            </a:r>
            <a:r>
              <a:rPr i="1" lang="en-US" sz="1200">
                <a:solidFill>
                  <a:srgbClr val="0000FF"/>
                </a:solidFill>
              </a:rPr>
              <a:t>Krukenberg-Spindel</a:t>
            </a:r>
            <a:r>
              <a:rPr i="1" lang="en-US" sz="1200">
                <a:solidFill>
                  <a:srgbClr val="0000FF"/>
                </a:solidFill>
                <a:latin typeface="Arial"/>
                <a:ea typeface="Arial"/>
                <a:cs typeface="Arial"/>
                <a:sym typeface="Arial"/>
              </a:rPr>
              <a:t> von PDS-Patienten, wenn sie älter werden?</a:t>
            </a:r>
            <a:endParaRPr/>
          </a:p>
          <a:p>
            <a:pPr indent="0" lvl="0" marL="0" marR="0" rtl="0" algn="l">
              <a:spcBef>
                <a:spcPts val="0"/>
              </a:spcBef>
              <a:spcAft>
                <a:spcPts val="0"/>
              </a:spcAft>
              <a:buClr>
                <a:srgbClr val="89E0FF"/>
              </a:buClr>
              <a:buSzPts val="1200"/>
              <a:buFont typeface="Noto Sans Symbols"/>
              <a:buNone/>
            </a:pPr>
            <a:r>
              <a:rPr lang="en-US" sz="1200">
                <a:solidFill>
                  <a:srgbClr val="89E0FF"/>
                </a:solidFill>
                <a:latin typeface="Arial"/>
                <a:ea typeface="Arial"/>
                <a:cs typeface="Arial"/>
                <a:sym typeface="Arial"/>
              </a:rPr>
              <a:t>Sie neigen dazu, weniger ausgeprägt zu werden</a:t>
            </a:r>
            <a:endParaRPr/>
          </a:p>
          <a:p>
            <a:pPr indent="0" lvl="0" marL="0" marR="0" rtl="0" algn="l">
              <a:spcBef>
                <a:spcPts val="0"/>
              </a:spcBef>
              <a:spcAft>
                <a:spcPts val="0"/>
              </a:spcAft>
              <a:buClr>
                <a:schemeClr val="dk1"/>
              </a:buClr>
              <a:buSzPts val="1400"/>
              <a:buFont typeface="Noto Sans Symbols"/>
              <a:buNone/>
            </a:pPr>
            <a:r>
              <a:t/>
            </a:r>
            <a:endParaRPr sz="1400">
              <a:solidFill>
                <a:srgbClr val="89E0FF"/>
              </a:solidFill>
              <a:latin typeface="Arial"/>
              <a:ea typeface="Arial"/>
              <a:cs typeface="Arial"/>
              <a:sym typeface="Arial"/>
            </a:endParaRPr>
          </a:p>
          <a:p>
            <a:pPr indent="0" lvl="0" marL="0" marR="0" rtl="0" algn="l">
              <a:spcBef>
                <a:spcPts val="0"/>
              </a:spcBef>
              <a:spcAft>
                <a:spcPts val="0"/>
              </a:spcAft>
              <a:buClr>
                <a:srgbClr val="89E0FF"/>
              </a:buClr>
              <a:buSzPts val="1200"/>
              <a:buFont typeface="Noto Sans Symbols"/>
              <a:buNone/>
            </a:pPr>
            <a:r>
              <a:rPr i="1" lang="en-US" sz="1200">
                <a:solidFill>
                  <a:srgbClr val="89E0FF"/>
                </a:solidFill>
                <a:latin typeface="Arial"/>
                <a:ea typeface="Arial"/>
                <a:cs typeface="Arial"/>
                <a:sym typeface="Arial"/>
              </a:rPr>
              <a:t>Warum?</a:t>
            </a:r>
            <a:endParaRPr/>
          </a:p>
          <a:p>
            <a:pPr indent="0" lvl="0" marL="0" marR="0" rtl="0" algn="l">
              <a:spcBef>
                <a:spcPts val="0"/>
              </a:spcBef>
              <a:spcAft>
                <a:spcPts val="0"/>
              </a:spcAft>
              <a:buClr>
                <a:srgbClr val="89E0FF"/>
              </a:buClr>
              <a:buSzPts val="1200"/>
              <a:buFont typeface="Noto Sans Symbols"/>
              <a:buNone/>
            </a:pPr>
            <a:r>
              <a:rPr lang="en-US" sz="1200">
                <a:solidFill>
                  <a:srgbClr val="89E0FF"/>
                </a:solidFill>
                <a:latin typeface="Arial"/>
                <a:ea typeface="Arial"/>
                <a:cs typeface="Arial"/>
                <a:sym typeface="Arial"/>
              </a:rPr>
              <a:t>Altersbedingte Ve</a:t>
            </a:r>
            <a:r>
              <a:rPr lang="en-US" sz="1200">
                <a:solidFill>
                  <a:srgbClr val="89E0FF"/>
                </a:solidFill>
              </a:rPr>
              <a:t>Pupillensaum</a:t>
            </a:r>
            <a:r>
              <a:rPr lang="en-US" sz="1200">
                <a:solidFill>
                  <a:srgbClr val="89E0FF"/>
                </a:solidFill>
                <a:latin typeface="Arial"/>
                <a:ea typeface="Arial"/>
                <a:cs typeface="Arial"/>
                <a:sym typeface="Arial"/>
              </a:rPr>
              <a:t>erungen in der Architektur des </a:t>
            </a:r>
            <a:r>
              <a:rPr lang="en-US" sz="1200">
                <a:solidFill>
                  <a:srgbClr val="89E0FF"/>
                </a:solidFill>
              </a:rPr>
              <a:t>Augenabschnitt</a:t>
            </a:r>
            <a:r>
              <a:rPr lang="en-US" sz="1200">
                <a:solidFill>
                  <a:srgbClr val="89E0FF"/>
                </a:solidFill>
                <a:latin typeface="Arial"/>
                <a:ea typeface="Arial"/>
                <a:cs typeface="Arial"/>
                <a:sym typeface="Arial"/>
              </a:rPr>
              <a:t>, verbunden mit einer verminderten akkommodationsbedingten Bewegung der Linse, führen zu immer weniger Kontakt zwischen der hinteren Iris und den Zonulafasern und somit zu immer geringeren Mengen an freigesetztem Pigment</a:t>
            </a:r>
            <a:endParaRPr/>
          </a:p>
          <a:p>
            <a:pPr indent="0" lvl="0" marL="0" marR="0" rtl="0" algn="l">
              <a:spcBef>
                <a:spcPts val="0"/>
              </a:spcBef>
              <a:spcAft>
                <a:spcPts val="0"/>
              </a:spcAft>
              <a:buClr>
                <a:schemeClr val="dk1"/>
              </a:buClr>
              <a:buSzPts val="1400"/>
              <a:buFont typeface="Noto Sans Symbols"/>
              <a:buNone/>
            </a:pPr>
            <a:r>
              <a:t/>
            </a:r>
            <a:endParaRPr sz="1400">
              <a:solidFill>
                <a:srgbClr val="89E0FF"/>
              </a:solidFill>
              <a:latin typeface="Arial"/>
              <a:ea typeface="Arial"/>
              <a:cs typeface="Arial"/>
              <a:sym typeface="Arial"/>
            </a:endParaRPr>
          </a:p>
          <a:p>
            <a:pPr indent="0" lvl="0" marL="0" marR="0" rtl="0" algn="l">
              <a:spcBef>
                <a:spcPts val="0"/>
              </a:spcBef>
              <a:spcAft>
                <a:spcPts val="0"/>
              </a:spcAft>
              <a:buClr>
                <a:srgbClr val="89E0FF"/>
              </a:buClr>
              <a:buSzPts val="1200"/>
              <a:buFont typeface="Noto Sans Symbols"/>
              <a:buNone/>
            </a:pPr>
            <a:r>
              <a:rPr i="1" lang="en-US" sz="1200">
                <a:solidFill>
                  <a:srgbClr val="89E0FF"/>
                </a:solidFill>
                <a:latin typeface="Arial"/>
                <a:ea typeface="Arial"/>
                <a:cs typeface="Arial"/>
                <a:sym typeface="Arial"/>
              </a:rPr>
              <a:t>Wie verhält es sich mit dem Augeninnendruck?</a:t>
            </a:r>
            <a:endParaRPr/>
          </a:p>
          <a:p>
            <a:pPr indent="0" lvl="0" marL="0" marR="0" rtl="0" algn="l">
              <a:spcBef>
                <a:spcPts val="0"/>
              </a:spcBef>
              <a:spcAft>
                <a:spcPts val="0"/>
              </a:spcAft>
              <a:buClr>
                <a:srgbClr val="89E0FF"/>
              </a:buClr>
              <a:buSzPts val="1200"/>
              <a:buFont typeface="Noto Sans Symbols"/>
              <a:buNone/>
            </a:pPr>
            <a:r>
              <a:rPr lang="en-US" sz="1200">
                <a:solidFill>
                  <a:srgbClr val="89E0FF"/>
                </a:solidFill>
                <a:latin typeface="Arial"/>
                <a:ea typeface="Arial"/>
                <a:cs typeface="Arial"/>
                <a:sym typeface="Arial"/>
              </a:rPr>
              <a:t>Der Augeninnendruck kann sich etwa im Alter von 60 Jahren normalisieren</a:t>
            </a:r>
            <a:endParaRPr/>
          </a:p>
        </p:txBody>
      </p:sp>
      <p:sp>
        <p:nvSpPr>
          <p:cNvPr id="658" name="Google Shape;658;p47"/>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Q</a:t>
            </a:r>
            <a:endParaRPr/>
          </a:p>
        </p:txBody>
      </p:sp>
      <p:sp>
        <p:nvSpPr>
          <p:cNvPr id="659" name="Google Shape;659;p47"/>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 </a:t>
            </a:r>
            <a:r>
              <a:rPr b="1" lang="en-US" sz="1200">
                <a:solidFill>
                  <a:schemeClr val="dk1"/>
                </a:solidFill>
                <a:latin typeface="Arial"/>
                <a:ea typeface="Arial"/>
                <a:cs typeface="Arial"/>
                <a:sym typeface="Arial"/>
              </a:rPr>
              <a:t>FITB</a:t>
            </a:r>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4" name="Shape 664"/>
        <p:cNvGrpSpPr/>
        <p:nvPr/>
      </p:nvGrpSpPr>
      <p:grpSpPr>
        <a:xfrm>
          <a:off x="0" y="0"/>
          <a:ext cx="0" cy="0"/>
          <a:chOff x="0" y="0"/>
          <a:chExt cx="0" cy="0"/>
        </a:xfrm>
      </p:grpSpPr>
      <p:graphicFrame>
        <p:nvGraphicFramePr>
          <p:cNvPr id="665" name="Google Shape;665;p48"/>
          <p:cNvGraphicFramePr/>
          <p:nvPr/>
        </p:nvGraphicFramePr>
        <p:xfrm>
          <a:off x="457200" y="1676400"/>
          <a:ext cx="3000000" cy="3000000"/>
        </p:xfrm>
        <a:graphic>
          <a:graphicData uri="http://schemas.openxmlformats.org/drawingml/2006/table">
            <a:tbl>
              <a:tblPr>
                <a:noFill/>
                <a:tableStyleId>{02B07537-624C-4EAD-A9AA-E5A35CE8A65F}</a:tableStyleId>
              </a:tblPr>
              <a:tblGrid>
                <a:gridCol w="2743200"/>
                <a:gridCol w="2743200"/>
                <a:gridCol w="2743200"/>
              </a:tblGrid>
              <a:tr h="406400">
                <a:tc>
                  <a:txBody>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1"/>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PEX</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i="0" lang="en-US" sz="1200" u="none" cap="none" strike="noStrike">
                          <a:solidFill>
                            <a:schemeClr val="dk1"/>
                          </a:solidFill>
                          <a:latin typeface="Arial"/>
                          <a:ea typeface="Arial"/>
                          <a:cs typeface="Arial"/>
                          <a:sym typeface="Arial"/>
                        </a:rPr>
                        <a:t>PDS/PG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Alter</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 &lt; 50 J, meist  &gt; 70 J</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20 – 50 J</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Geschlechtspräferenz</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M&gt;F</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M &gt; F</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Kammerwinkelstatus</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Enger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Weit geöffnet</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Wo ist die Iris durchscheinend?</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Pupillensaum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1" lang="en-US" sz="1200">
                          <a:solidFill>
                            <a:srgbClr val="0000FF"/>
                          </a:solidFill>
                        </a:rPr>
                        <a:t>Radiär, mittlere Peripherie</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Krukenberg-Spindel – 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1" lang="en-US" sz="1200" u="none" cap="none" strike="noStrike">
                          <a:solidFill>
                            <a:srgbClr val="0000F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762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r>
            </a:tbl>
          </a:graphicData>
        </a:graphic>
      </p:graphicFrame>
      <p:sp>
        <p:nvSpPr>
          <p:cNvPr id="666" name="Google Shape;666;p48"/>
          <p:cNvSpPr txBox="1"/>
          <p:nvPr>
            <p:ph idx="12" type="sldNum"/>
          </p:nvPr>
        </p:nvSpPr>
        <p:spPr>
          <a:xfrm>
            <a:off x="7010400" y="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667" name="Google Shape;667;p48"/>
          <p:cNvSpPr txBox="1"/>
          <p:nvPr/>
        </p:nvSpPr>
        <p:spPr>
          <a:xfrm>
            <a:off x="381000" y="1524000"/>
            <a:ext cx="5943600" cy="2303700"/>
          </a:xfrm>
          <a:prstGeom prst="rect">
            <a:avLst/>
          </a:prstGeom>
          <a:solidFill>
            <a:srgbClr val="89E0FF"/>
          </a:solidFill>
          <a:ln>
            <a:noFill/>
          </a:ln>
        </p:spPr>
        <p:txBody>
          <a:bodyPr anchorCtr="0" anchor="t" bIns="12700" lIns="25400" spcFirstLastPara="1" rIns="25400" wrap="square" tIns="12700">
            <a:spAutoFit/>
          </a:bodyPr>
          <a:lstStyle/>
          <a:p>
            <a:pPr indent="0" lvl="0" marL="0" marR="0" rtl="0" algn="l">
              <a:spcBef>
                <a:spcPts val="0"/>
              </a:spcBef>
              <a:spcAft>
                <a:spcPts val="0"/>
              </a:spcAft>
              <a:buClr>
                <a:srgbClr val="0000FF"/>
              </a:buClr>
              <a:buSzPts val="1200"/>
              <a:buFont typeface="Noto Sans Symbols"/>
              <a:buNone/>
            </a:pPr>
            <a:r>
              <a:rPr i="1" lang="en-US" sz="1200">
                <a:solidFill>
                  <a:srgbClr val="0000FF"/>
                </a:solidFill>
                <a:latin typeface="Arial"/>
                <a:ea typeface="Arial"/>
                <a:cs typeface="Arial"/>
                <a:sym typeface="Arial"/>
              </a:rPr>
              <a:t>Was geschieht mit den TIDs und der </a:t>
            </a:r>
            <a:r>
              <a:rPr i="1" lang="en-US" sz="1200">
                <a:solidFill>
                  <a:srgbClr val="0000FF"/>
                </a:solidFill>
              </a:rPr>
              <a:t>Krukenberg-Spindel</a:t>
            </a:r>
            <a:r>
              <a:rPr i="1" lang="en-US" sz="1200">
                <a:solidFill>
                  <a:srgbClr val="0000FF"/>
                </a:solidFill>
                <a:latin typeface="Arial"/>
                <a:ea typeface="Arial"/>
                <a:cs typeface="Arial"/>
                <a:sym typeface="Arial"/>
              </a:rPr>
              <a:t> von PDS-Patienten, wenn sie älter werden?</a:t>
            </a:r>
            <a:endParaRPr/>
          </a:p>
          <a:p>
            <a:pPr indent="0" lvl="0" marL="0" marR="0" rtl="0" algn="l">
              <a:spcBef>
                <a:spcPts val="0"/>
              </a:spcBef>
              <a:spcAft>
                <a:spcPts val="0"/>
              </a:spcAft>
              <a:buClr>
                <a:srgbClr val="0000FF"/>
              </a:buClr>
              <a:buSzPts val="1200"/>
              <a:buFont typeface="Noto Sans Symbols"/>
              <a:buNone/>
            </a:pPr>
            <a:r>
              <a:rPr lang="en-US" sz="1200">
                <a:solidFill>
                  <a:srgbClr val="0000FF"/>
                </a:solidFill>
                <a:latin typeface="Arial"/>
                <a:ea typeface="Arial"/>
                <a:cs typeface="Arial"/>
                <a:sym typeface="Arial"/>
              </a:rPr>
              <a:t>Sie neigen dazu, weniger ausgeprägt zu werden.</a:t>
            </a:r>
            <a:endParaRPr sz="1400">
              <a:solidFill>
                <a:srgbClr val="89E0FF"/>
              </a:solidFill>
              <a:latin typeface="Arial"/>
              <a:ea typeface="Arial"/>
              <a:cs typeface="Arial"/>
              <a:sym typeface="Arial"/>
            </a:endParaRPr>
          </a:p>
          <a:p>
            <a:pPr indent="0" lvl="0" marL="0" marR="0" rtl="0" algn="l">
              <a:spcBef>
                <a:spcPts val="0"/>
              </a:spcBef>
              <a:spcAft>
                <a:spcPts val="0"/>
              </a:spcAft>
              <a:buClr>
                <a:schemeClr val="dk1"/>
              </a:buClr>
              <a:buSzPts val="1400"/>
              <a:buFont typeface="Noto Sans Symbols"/>
              <a:buNone/>
            </a:pPr>
            <a:r>
              <a:t/>
            </a:r>
            <a:endParaRPr sz="1400">
              <a:solidFill>
                <a:srgbClr val="89E0FF"/>
              </a:solidFill>
              <a:latin typeface="Arial"/>
              <a:ea typeface="Arial"/>
              <a:cs typeface="Arial"/>
              <a:sym typeface="Arial"/>
            </a:endParaRPr>
          </a:p>
          <a:p>
            <a:pPr indent="0" lvl="0" marL="0" marR="0" rtl="0" algn="l">
              <a:spcBef>
                <a:spcPts val="0"/>
              </a:spcBef>
              <a:spcAft>
                <a:spcPts val="0"/>
              </a:spcAft>
              <a:buClr>
                <a:srgbClr val="89E0FF"/>
              </a:buClr>
              <a:buSzPts val="1200"/>
              <a:buFont typeface="Noto Sans Symbols"/>
              <a:buNone/>
            </a:pPr>
            <a:r>
              <a:rPr i="1" lang="en-US" sz="1200">
                <a:solidFill>
                  <a:srgbClr val="89E0FF"/>
                </a:solidFill>
                <a:latin typeface="Arial"/>
                <a:ea typeface="Arial"/>
                <a:cs typeface="Arial"/>
                <a:sym typeface="Arial"/>
              </a:rPr>
              <a:t>Warum?</a:t>
            </a:r>
            <a:endParaRPr/>
          </a:p>
          <a:p>
            <a:pPr indent="0" lvl="0" marL="0" marR="0" rtl="0" algn="l">
              <a:spcBef>
                <a:spcPts val="0"/>
              </a:spcBef>
              <a:spcAft>
                <a:spcPts val="0"/>
              </a:spcAft>
              <a:buClr>
                <a:srgbClr val="89E0FF"/>
              </a:buClr>
              <a:buSzPts val="1200"/>
              <a:buFont typeface="Noto Sans Symbols"/>
              <a:buNone/>
            </a:pPr>
            <a:r>
              <a:rPr lang="en-US" sz="1200">
                <a:solidFill>
                  <a:srgbClr val="89E0FF"/>
                </a:solidFill>
                <a:latin typeface="Arial"/>
                <a:ea typeface="Arial"/>
                <a:cs typeface="Arial"/>
                <a:sym typeface="Arial"/>
              </a:rPr>
              <a:t>Altersbedingte Ve</a:t>
            </a:r>
            <a:r>
              <a:rPr lang="en-US" sz="1200">
                <a:solidFill>
                  <a:srgbClr val="89E0FF"/>
                </a:solidFill>
              </a:rPr>
              <a:t>Pupillensaum</a:t>
            </a:r>
            <a:r>
              <a:rPr lang="en-US" sz="1200">
                <a:solidFill>
                  <a:srgbClr val="89E0FF"/>
                </a:solidFill>
                <a:latin typeface="Arial"/>
                <a:ea typeface="Arial"/>
                <a:cs typeface="Arial"/>
                <a:sym typeface="Arial"/>
              </a:rPr>
              <a:t>erungen in der Architektur des </a:t>
            </a:r>
            <a:r>
              <a:rPr lang="en-US" sz="1200">
                <a:solidFill>
                  <a:srgbClr val="89E0FF"/>
                </a:solidFill>
              </a:rPr>
              <a:t>Augenabschnitt</a:t>
            </a:r>
            <a:r>
              <a:rPr lang="en-US" sz="1200">
                <a:solidFill>
                  <a:srgbClr val="89E0FF"/>
                </a:solidFill>
                <a:latin typeface="Arial"/>
                <a:ea typeface="Arial"/>
                <a:cs typeface="Arial"/>
                <a:sym typeface="Arial"/>
              </a:rPr>
              <a:t>, verbunden mit einer verminderten akkommodationsbedingten Bewegung der Linse, führen zu immer weniger Kontakt zwischen der hinteren Iris und den Zonulafasern und somit zu immer geringeren Mengen an freigesetztem Pigment</a:t>
            </a:r>
            <a:endParaRPr/>
          </a:p>
          <a:p>
            <a:pPr indent="0" lvl="0" marL="0" marR="0" rtl="0" algn="l">
              <a:spcBef>
                <a:spcPts val="0"/>
              </a:spcBef>
              <a:spcAft>
                <a:spcPts val="0"/>
              </a:spcAft>
              <a:buClr>
                <a:schemeClr val="dk1"/>
              </a:buClr>
              <a:buSzPts val="1400"/>
              <a:buFont typeface="Noto Sans Symbols"/>
              <a:buNone/>
            </a:pPr>
            <a:r>
              <a:t/>
            </a:r>
            <a:endParaRPr sz="1400">
              <a:solidFill>
                <a:srgbClr val="89E0FF"/>
              </a:solidFill>
              <a:latin typeface="Arial"/>
              <a:ea typeface="Arial"/>
              <a:cs typeface="Arial"/>
              <a:sym typeface="Arial"/>
            </a:endParaRPr>
          </a:p>
          <a:p>
            <a:pPr indent="0" lvl="0" marL="0" marR="0" rtl="0" algn="l">
              <a:spcBef>
                <a:spcPts val="0"/>
              </a:spcBef>
              <a:spcAft>
                <a:spcPts val="0"/>
              </a:spcAft>
              <a:buClr>
                <a:srgbClr val="89E0FF"/>
              </a:buClr>
              <a:buSzPts val="1200"/>
              <a:buFont typeface="Noto Sans Symbols"/>
              <a:buNone/>
            </a:pPr>
            <a:r>
              <a:rPr i="1" lang="en-US" sz="1200">
                <a:solidFill>
                  <a:srgbClr val="89E0FF"/>
                </a:solidFill>
                <a:latin typeface="Arial"/>
                <a:ea typeface="Arial"/>
                <a:cs typeface="Arial"/>
                <a:sym typeface="Arial"/>
              </a:rPr>
              <a:t>Wie verhält es sich mit dem Augeninnendruck?</a:t>
            </a:r>
            <a:endParaRPr/>
          </a:p>
          <a:p>
            <a:pPr indent="0" lvl="0" marL="0" marR="0" rtl="0" algn="l">
              <a:spcBef>
                <a:spcPts val="0"/>
              </a:spcBef>
              <a:spcAft>
                <a:spcPts val="0"/>
              </a:spcAft>
              <a:buClr>
                <a:srgbClr val="89E0FF"/>
              </a:buClr>
              <a:buSzPts val="1200"/>
              <a:buFont typeface="Noto Sans Symbols"/>
              <a:buNone/>
            </a:pPr>
            <a:r>
              <a:rPr lang="en-US" sz="1200">
                <a:solidFill>
                  <a:srgbClr val="89E0FF"/>
                </a:solidFill>
                <a:latin typeface="Arial"/>
                <a:ea typeface="Arial"/>
                <a:cs typeface="Arial"/>
                <a:sym typeface="Arial"/>
              </a:rPr>
              <a:t>Der Augeninnendruck kann sich etwa im Alter von 60 Jahren normalisieren</a:t>
            </a:r>
            <a:endParaRPr/>
          </a:p>
        </p:txBody>
      </p:sp>
      <p:sp>
        <p:nvSpPr>
          <p:cNvPr id="668" name="Google Shape;668;p48"/>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Fragen und Antworten</a:t>
            </a:r>
            <a:endParaRPr/>
          </a:p>
        </p:txBody>
      </p:sp>
      <p:sp>
        <p:nvSpPr>
          <p:cNvPr id="669" name="Google Shape;669;p48"/>
          <p:cNvSpPr/>
          <p:nvPr/>
        </p:nvSpPr>
        <p:spPr>
          <a:xfrm>
            <a:off x="1597175" y="1808225"/>
            <a:ext cx="524100" cy="612600"/>
          </a:xfrm>
          <a:prstGeom prst="rect">
            <a:avLst/>
          </a:prstGeom>
          <a:solidFill>
            <a:srgbClr val="FFFEC1"/>
          </a:solidFill>
          <a:ln cap="flat" cmpd="sng" w="9525">
            <a:solidFill>
              <a:schemeClr val="dk1"/>
            </a:solidFill>
            <a:prstDash val="solid"/>
            <a:round/>
            <a:headEnd len="sm" w="sm" type="none"/>
            <a:tailEnd len="sm" w="sm" type="none"/>
          </a:ln>
        </p:spPr>
        <p:txBody>
          <a:bodyPr anchorCtr="0" anchor="ctr" bIns="12700" lIns="25400" spcFirstLastPara="1" rIns="37375" wrap="square" tIns="12700">
            <a:noAutofit/>
          </a:bodyPr>
          <a:lstStyle/>
          <a:p>
            <a:pPr indent="0" lvl="0" marL="0" marR="0" rtl="0" algn="ctr">
              <a:lnSpc>
                <a:spcPct val="33333"/>
              </a:lnSpc>
              <a:spcBef>
                <a:spcPts val="0"/>
              </a:spcBef>
              <a:spcAft>
                <a:spcPts val="0"/>
              </a:spcAft>
              <a:buNone/>
            </a:pPr>
            <a:r>
              <a:rPr lang="en-US" sz="1200">
                <a:solidFill>
                  <a:schemeClr val="dk1"/>
                </a:solidFill>
                <a:latin typeface="Arial"/>
                <a:ea typeface="Arial"/>
                <a:cs typeface="Arial"/>
                <a:sym typeface="Arial"/>
              </a:rPr>
              <a:t>mehr</a:t>
            </a:r>
            <a:endParaRPr sz="1200">
              <a:solidFill>
                <a:schemeClr val="dk1"/>
              </a:solidFill>
              <a:latin typeface="Arial"/>
              <a:ea typeface="Arial"/>
              <a:cs typeface="Arial"/>
              <a:sym typeface="Arial"/>
            </a:endParaRPr>
          </a:p>
          <a:p>
            <a:pPr indent="0" lvl="0" marL="0" marR="0" rtl="0" algn="ctr">
              <a:lnSpc>
                <a:spcPct val="33333"/>
              </a:lnSpc>
              <a:spcBef>
                <a:spcPts val="0"/>
              </a:spcBef>
              <a:spcAft>
                <a:spcPts val="0"/>
              </a:spcAft>
              <a:buNone/>
            </a:pPr>
            <a:r>
              <a:t/>
            </a:r>
            <a:endParaRPr sz="1200">
              <a:solidFill>
                <a:schemeClr val="dk1"/>
              </a:solidFill>
            </a:endParaRPr>
          </a:p>
          <a:p>
            <a:pPr indent="0" lvl="0" marL="0" marR="0" rtl="0" algn="ctr">
              <a:lnSpc>
                <a:spcPct val="33333"/>
              </a:lnSpc>
              <a:spcBef>
                <a:spcPts val="0"/>
              </a:spcBef>
              <a:spcAft>
                <a:spcPts val="0"/>
              </a:spcAft>
              <a:buNone/>
            </a:pPr>
            <a:r>
              <a:rPr lang="en-US" sz="1200">
                <a:solidFill>
                  <a:schemeClr val="dk1"/>
                </a:solidFill>
                <a:latin typeface="Arial"/>
                <a:ea typeface="Arial"/>
                <a:cs typeface="Arial"/>
                <a:sym typeface="Arial"/>
              </a:rPr>
              <a:t> vs</a:t>
            </a:r>
            <a:endParaRPr sz="1200">
              <a:solidFill>
                <a:schemeClr val="dk1"/>
              </a:solidFill>
              <a:latin typeface="Arial"/>
              <a:ea typeface="Arial"/>
              <a:cs typeface="Arial"/>
              <a:sym typeface="Arial"/>
            </a:endParaRPr>
          </a:p>
          <a:p>
            <a:pPr indent="0" lvl="0" marL="0" marR="0" rtl="0" algn="ctr">
              <a:lnSpc>
                <a:spcPct val="33333"/>
              </a:lnSpc>
              <a:spcBef>
                <a:spcPts val="0"/>
              </a:spcBef>
              <a:spcAft>
                <a:spcPts val="0"/>
              </a:spcAft>
              <a:buNone/>
            </a:pPr>
            <a:r>
              <a:t/>
            </a:r>
            <a:endParaRPr sz="1200">
              <a:solidFill>
                <a:schemeClr val="dk1"/>
              </a:solidFill>
            </a:endParaRPr>
          </a:p>
          <a:p>
            <a:pPr indent="0" lvl="0" marL="0" marR="0" rtl="0" algn="ctr">
              <a:lnSpc>
                <a:spcPct val="33333"/>
              </a:lnSpc>
              <a:spcBef>
                <a:spcPts val="0"/>
              </a:spcBef>
              <a:spcAft>
                <a:spcPts val="0"/>
              </a:spcAft>
              <a:buNone/>
            </a:pPr>
            <a:r>
              <a:t/>
            </a:r>
            <a:endParaRPr sz="1200">
              <a:solidFill>
                <a:schemeClr val="dk1"/>
              </a:solidFill>
            </a:endParaRPr>
          </a:p>
          <a:p>
            <a:pPr indent="0" lvl="0" marL="0" marR="0" rtl="0" algn="ctr">
              <a:lnSpc>
                <a:spcPct val="33333"/>
              </a:lnSpc>
              <a:spcBef>
                <a:spcPts val="0"/>
              </a:spcBef>
              <a:spcAft>
                <a:spcPts val="0"/>
              </a:spcAft>
              <a:buNone/>
            </a:pPr>
            <a:r>
              <a:rPr lang="en-US" sz="1200">
                <a:solidFill>
                  <a:schemeClr val="dk1"/>
                </a:solidFill>
                <a:latin typeface="Arial"/>
                <a:ea typeface="Arial"/>
                <a:cs typeface="Arial"/>
                <a:sym typeface="Arial"/>
              </a:rPr>
              <a:t>.</a:t>
            </a:r>
            <a:r>
              <a:rPr lang="en-US" sz="1200">
                <a:solidFill>
                  <a:schemeClr val="dk1"/>
                </a:solidFill>
                <a:latin typeface="Arial"/>
                <a:ea typeface="Arial"/>
                <a:cs typeface="Arial"/>
                <a:sym typeface="Arial"/>
              </a:rPr>
              <a:t> </a:t>
            </a:r>
            <a:r>
              <a:rPr lang="en-US" sz="1200">
                <a:solidFill>
                  <a:schemeClr val="dk1"/>
                </a:solidFill>
                <a:latin typeface="Arial"/>
                <a:ea typeface="Arial"/>
                <a:cs typeface="Arial"/>
                <a:sym typeface="Arial"/>
              </a:rPr>
              <a:t>weniger</a:t>
            </a:r>
            <a:endParaRPr/>
          </a:p>
        </p:txBody>
      </p:sp>
      <p:sp>
        <p:nvSpPr>
          <p:cNvPr id="670" name="Google Shape;670;p48"/>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 </a:t>
            </a:r>
            <a:r>
              <a:rPr b="1" lang="en-US" sz="1200">
                <a:solidFill>
                  <a:schemeClr val="dk1"/>
                </a:solidFill>
                <a:latin typeface="Arial"/>
                <a:ea typeface="Arial"/>
                <a:cs typeface="Arial"/>
                <a:sym typeface="Arial"/>
              </a:rPr>
              <a:t>FITB</a:t>
            </a:r>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5" name="Shape 675"/>
        <p:cNvGrpSpPr/>
        <p:nvPr/>
      </p:nvGrpSpPr>
      <p:grpSpPr>
        <a:xfrm>
          <a:off x="0" y="0"/>
          <a:ext cx="0" cy="0"/>
          <a:chOff x="0" y="0"/>
          <a:chExt cx="0" cy="0"/>
        </a:xfrm>
      </p:grpSpPr>
      <p:graphicFrame>
        <p:nvGraphicFramePr>
          <p:cNvPr id="676" name="Google Shape;676;p49"/>
          <p:cNvGraphicFramePr/>
          <p:nvPr/>
        </p:nvGraphicFramePr>
        <p:xfrm>
          <a:off x="457200" y="1676400"/>
          <a:ext cx="3000000" cy="3000000"/>
        </p:xfrm>
        <a:graphic>
          <a:graphicData uri="http://schemas.openxmlformats.org/drawingml/2006/table">
            <a:tbl>
              <a:tblPr>
                <a:noFill/>
                <a:tableStyleId>{02B07537-624C-4EAD-A9AA-E5A35CE8A65F}</a:tableStyleId>
              </a:tblPr>
              <a:tblGrid>
                <a:gridCol w="2743200"/>
                <a:gridCol w="2743200"/>
                <a:gridCol w="2743200"/>
              </a:tblGrid>
              <a:tr h="406400">
                <a:tc>
                  <a:txBody>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1"/>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PEX</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i="0" lang="en-US" sz="1200" u="none" cap="none" strike="noStrike">
                          <a:solidFill>
                            <a:schemeClr val="dk1"/>
                          </a:solidFill>
                          <a:latin typeface="Arial"/>
                          <a:ea typeface="Arial"/>
                          <a:cs typeface="Arial"/>
                          <a:sym typeface="Arial"/>
                        </a:rPr>
                        <a:t>PDS/PG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Alter</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 &lt; 50 J, meist  &gt; 70 J</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20 – 50 J</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Geschlechtspräferenz</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M&gt;F</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M &gt; F</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Kammerwinkelstatus</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Enger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Weit geöffnet</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Wo ist die Iris durchscheinend?</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Pupillensaum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1" lang="en-US" sz="1200">
                          <a:solidFill>
                            <a:srgbClr val="0000FF"/>
                          </a:solidFill>
                        </a:rPr>
                        <a:t>Radiär, mittlere Peripherie</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Krukenberg-Spindel – 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1" lang="en-US" sz="1200" u="none" cap="none" strike="noStrike">
                          <a:solidFill>
                            <a:srgbClr val="0000F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762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r>
            </a:tbl>
          </a:graphicData>
        </a:graphic>
      </p:graphicFrame>
      <p:sp>
        <p:nvSpPr>
          <p:cNvPr id="677" name="Google Shape;677;p49"/>
          <p:cNvSpPr txBox="1"/>
          <p:nvPr>
            <p:ph idx="12" type="sldNum"/>
          </p:nvPr>
        </p:nvSpPr>
        <p:spPr>
          <a:xfrm>
            <a:off x="7010400" y="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678" name="Google Shape;678;p49"/>
          <p:cNvSpPr txBox="1"/>
          <p:nvPr/>
        </p:nvSpPr>
        <p:spPr>
          <a:xfrm>
            <a:off x="381000" y="1524000"/>
            <a:ext cx="5943600" cy="2303700"/>
          </a:xfrm>
          <a:prstGeom prst="rect">
            <a:avLst/>
          </a:prstGeom>
          <a:solidFill>
            <a:srgbClr val="89E0FF"/>
          </a:solidFill>
          <a:ln>
            <a:noFill/>
          </a:ln>
        </p:spPr>
        <p:txBody>
          <a:bodyPr anchorCtr="0" anchor="t" bIns="12700" lIns="25400" spcFirstLastPara="1" rIns="25400" wrap="square" tIns="12700">
            <a:spAutoFit/>
          </a:bodyPr>
          <a:lstStyle/>
          <a:p>
            <a:pPr indent="0" lvl="0" marL="0" marR="0" rtl="0" algn="l">
              <a:spcBef>
                <a:spcPts val="0"/>
              </a:spcBef>
              <a:spcAft>
                <a:spcPts val="0"/>
              </a:spcAft>
              <a:buClr>
                <a:srgbClr val="0000FF"/>
              </a:buClr>
              <a:buSzPts val="1200"/>
              <a:buFont typeface="Noto Sans Symbols"/>
              <a:buNone/>
            </a:pPr>
            <a:r>
              <a:rPr i="1" lang="en-US" sz="1200">
                <a:solidFill>
                  <a:srgbClr val="0000FF"/>
                </a:solidFill>
                <a:latin typeface="Arial"/>
                <a:ea typeface="Arial"/>
                <a:cs typeface="Arial"/>
                <a:sym typeface="Arial"/>
              </a:rPr>
              <a:t>Was geschieht mit den TIDs und der </a:t>
            </a:r>
            <a:r>
              <a:rPr i="1" lang="en-US" sz="1200">
                <a:solidFill>
                  <a:srgbClr val="0000FF"/>
                </a:solidFill>
              </a:rPr>
              <a:t>Krukenberg-Spindel</a:t>
            </a:r>
            <a:r>
              <a:rPr i="1" lang="en-US" sz="1200">
                <a:solidFill>
                  <a:srgbClr val="0000FF"/>
                </a:solidFill>
                <a:latin typeface="Arial"/>
                <a:ea typeface="Arial"/>
                <a:cs typeface="Arial"/>
                <a:sym typeface="Arial"/>
              </a:rPr>
              <a:t> von PDS-Patienten, wenn sie älter werden?</a:t>
            </a:r>
            <a:endParaRPr/>
          </a:p>
          <a:p>
            <a:pPr indent="0" lvl="0" marL="0" marR="0" rtl="0" algn="l">
              <a:spcBef>
                <a:spcPts val="0"/>
              </a:spcBef>
              <a:spcAft>
                <a:spcPts val="0"/>
              </a:spcAft>
              <a:buClr>
                <a:srgbClr val="0000FF"/>
              </a:buClr>
              <a:buSzPts val="1200"/>
              <a:buFont typeface="Noto Sans Symbols"/>
              <a:buNone/>
            </a:pPr>
            <a:r>
              <a:rPr lang="en-US" sz="1200">
                <a:solidFill>
                  <a:srgbClr val="0000FF"/>
                </a:solidFill>
                <a:latin typeface="Arial"/>
                <a:ea typeface="Arial"/>
                <a:cs typeface="Arial"/>
                <a:sym typeface="Arial"/>
              </a:rPr>
              <a:t>Sie neigen dazu, weniger ausgeprägt zu werden</a:t>
            </a:r>
            <a:endParaRPr/>
          </a:p>
          <a:p>
            <a:pPr indent="0" lvl="0" marL="0" marR="0" rtl="0" algn="l">
              <a:spcBef>
                <a:spcPts val="0"/>
              </a:spcBef>
              <a:spcAft>
                <a:spcPts val="0"/>
              </a:spcAft>
              <a:buClr>
                <a:schemeClr val="dk1"/>
              </a:buClr>
              <a:buSzPts val="1400"/>
              <a:buFont typeface="Noto Sans Symbols"/>
              <a:buNone/>
            </a:pPr>
            <a:r>
              <a:t/>
            </a:r>
            <a:endParaRPr sz="1400">
              <a:solidFill>
                <a:srgbClr val="89E0FF"/>
              </a:solidFill>
              <a:latin typeface="Arial"/>
              <a:ea typeface="Arial"/>
              <a:cs typeface="Arial"/>
              <a:sym typeface="Arial"/>
            </a:endParaRPr>
          </a:p>
          <a:p>
            <a:pPr indent="0" lvl="0" marL="0" marR="0" rtl="0" algn="l">
              <a:spcBef>
                <a:spcPts val="0"/>
              </a:spcBef>
              <a:spcAft>
                <a:spcPts val="0"/>
              </a:spcAft>
              <a:buClr>
                <a:srgbClr val="89E0FF"/>
              </a:buClr>
              <a:buSzPts val="1200"/>
              <a:buFont typeface="Noto Sans Symbols"/>
              <a:buNone/>
            </a:pPr>
            <a:r>
              <a:rPr i="1" lang="en-US" sz="1200">
                <a:solidFill>
                  <a:srgbClr val="89E0FF"/>
                </a:solidFill>
                <a:latin typeface="Arial"/>
                <a:ea typeface="Arial"/>
                <a:cs typeface="Arial"/>
                <a:sym typeface="Arial"/>
              </a:rPr>
              <a:t>Warum?</a:t>
            </a:r>
            <a:endParaRPr/>
          </a:p>
          <a:p>
            <a:pPr indent="0" lvl="0" marL="0" marR="0" rtl="0" algn="l">
              <a:spcBef>
                <a:spcPts val="0"/>
              </a:spcBef>
              <a:spcAft>
                <a:spcPts val="0"/>
              </a:spcAft>
              <a:buClr>
                <a:srgbClr val="89E0FF"/>
              </a:buClr>
              <a:buSzPts val="1200"/>
              <a:buFont typeface="Noto Sans Symbols"/>
              <a:buNone/>
            </a:pPr>
            <a:r>
              <a:rPr lang="en-US" sz="1200">
                <a:solidFill>
                  <a:srgbClr val="89E0FF"/>
                </a:solidFill>
                <a:latin typeface="Arial"/>
                <a:ea typeface="Arial"/>
                <a:cs typeface="Arial"/>
                <a:sym typeface="Arial"/>
              </a:rPr>
              <a:t>Altersbedingte Ve</a:t>
            </a:r>
            <a:r>
              <a:rPr lang="en-US" sz="1200">
                <a:solidFill>
                  <a:srgbClr val="89E0FF"/>
                </a:solidFill>
              </a:rPr>
              <a:t>Pupillensaum</a:t>
            </a:r>
            <a:r>
              <a:rPr lang="en-US" sz="1200">
                <a:solidFill>
                  <a:srgbClr val="89E0FF"/>
                </a:solidFill>
                <a:latin typeface="Arial"/>
                <a:ea typeface="Arial"/>
                <a:cs typeface="Arial"/>
                <a:sym typeface="Arial"/>
              </a:rPr>
              <a:t>erungen in der Architektur des </a:t>
            </a:r>
            <a:r>
              <a:rPr lang="en-US" sz="1200">
                <a:solidFill>
                  <a:srgbClr val="89E0FF"/>
                </a:solidFill>
              </a:rPr>
              <a:t>Augenabschnitt</a:t>
            </a:r>
            <a:r>
              <a:rPr lang="en-US" sz="1200">
                <a:solidFill>
                  <a:srgbClr val="89E0FF"/>
                </a:solidFill>
                <a:latin typeface="Arial"/>
                <a:ea typeface="Arial"/>
                <a:cs typeface="Arial"/>
                <a:sym typeface="Arial"/>
              </a:rPr>
              <a:t>, verbunden mit einer verminderten akkommodationsbedingten Bewegung der Linse, führen zu einem immer geringeren Kontakt zwischen der hinteren Iris und den Zonulafasern und damit zu immer geringeren Mengen an freigesetztem Pigment</a:t>
            </a:r>
            <a:endParaRPr/>
          </a:p>
          <a:p>
            <a:pPr indent="0" lvl="0" marL="0" marR="0" rtl="0" algn="l">
              <a:spcBef>
                <a:spcPts val="0"/>
              </a:spcBef>
              <a:spcAft>
                <a:spcPts val="0"/>
              </a:spcAft>
              <a:buClr>
                <a:schemeClr val="dk1"/>
              </a:buClr>
              <a:buSzPts val="1400"/>
              <a:buFont typeface="Noto Sans Symbols"/>
              <a:buNone/>
            </a:pPr>
            <a:r>
              <a:t/>
            </a:r>
            <a:endParaRPr sz="1400">
              <a:solidFill>
                <a:srgbClr val="89E0FF"/>
              </a:solidFill>
              <a:latin typeface="Arial"/>
              <a:ea typeface="Arial"/>
              <a:cs typeface="Arial"/>
              <a:sym typeface="Arial"/>
            </a:endParaRPr>
          </a:p>
          <a:p>
            <a:pPr indent="0" lvl="0" marL="0" marR="0" rtl="0" algn="l">
              <a:spcBef>
                <a:spcPts val="0"/>
              </a:spcBef>
              <a:spcAft>
                <a:spcPts val="0"/>
              </a:spcAft>
              <a:buClr>
                <a:srgbClr val="89E0FF"/>
              </a:buClr>
              <a:buSzPts val="1200"/>
              <a:buFont typeface="Noto Sans Symbols"/>
              <a:buNone/>
            </a:pPr>
            <a:r>
              <a:rPr i="1" lang="en-US" sz="1200">
                <a:solidFill>
                  <a:srgbClr val="89E0FF"/>
                </a:solidFill>
                <a:latin typeface="Arial"/>
                <a:ea typeface="Arial"/>
                <a:cs typeface="Arial"/>
                <a:sym typeface="Arial"/>
              </a:rPr>
              <a:t>Wie verhält es sich mit dem Augeninnendruck?</a:t>
            </a:r>
            <a:endParaRPr/>
          </a:p>
          <a:p>
            <a:pPr indent="0" lvl="0" marL="0" marR="0" rtl="0" algn="l">
              <a:spcBef>
                <a:spcPts val="0"/>
              </a:spcBef>
              <a:spcAft>
                <a:spcPts val="0"/>
              </a:spcAft>
              <a:buClr>
                <a:srgbClr val="89E0FF"/>
              </a:buClr>
              <a:buSzPts val="1200"/>
              <a:buFont typeface="Noto Sans Symbols"/>
              <a:buNone/>
            </a:pPr>
            <a:r>
              <a:rPr lang="en-US" sz="1200">
                <a:solidFill>
                  <a:srgbClr val="89E0FF"/>
                </a:solidFill>
                <a:latin typeface="Arial"/>
                <a:ea typeface="Arial"/>
                <a:cs typeface="Arial"/>
                <a:sym typeface="Arial"/>
              </a:rPr>
              <a:t>Der Augeninnendruck kann sich etwa im Alter von 60 Jahren normalisieren</a:t>
            </a:r>
            <a:endParaRPr/>
          </a:p>
        </p:txBody>
      </p:sp>
      <p:sp>
        <p:nvSpPr>
          <p:cNvPr id="679" name="Google Shape;679;p49"/>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A</a:t>
            </a:r>
            <a:endParaRPr/>
          </a:p>
        </p:txBody>
      </p:sp>
      <p:sp>
        <p:nvSpPr>
          <p:cNvPr id="680" name="Google Shape;680;p49"/>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 </a:t>
            </a:r>
            <a:r>
              <a:rPr b="1" lang="en-US" sz="1200">
                <a:solidFill>
                  <a:schemeClr val="dk1"/>
                </a:solidFill>
                <a:latin typeface="Arial"/>
                <a:ea typeface="Arial"/>
                <a:cs typeface="Arial"/>
                <a:sym typeface="Arial"/>
              </a:rPr>
              <a:t>FITB</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graphicFrame>
        <p:nvGraphicFramePr>
          <p:cNvPr id="193" name="Google Shape;193;p5"/>
          <p:cNvGraphicFramePr/>
          <p:nvPr/>
        </p:nvGraphicFramePr>
        <p:xfrm>
          <a:off x="457200" y="1676400"/>
          <a:ext cx="3000000" cy="3000000"/>
        </p:xfrm>
        <a:graphic>
          <a:graphicData uri="http://schemas.openxmlformats.org/drawingml/2006/table">
            <a:tbl>
              <a:tblPr>
                <a:noFill/>
                <a:tableStyleId>{02B07537-624C-4EAD-A9AA-E5A35CE8A65F}</a:tableStyleId>
              </a:tblPr>
              <a:tblGrid>
                <a:gridCol w="2743200"/>
                <a:gridCol w="2743200"/>
                <a:gridCol w="2743200"/>
              </a:tblGrid>
              <a:tr h="406400">
                <a:tc>
                  <a:txBody>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1"/>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lang="en-US" sz="1200">
                          <a:solidFill>
                            <a:schemeClr val="dk1"/>
                          </a:solidFill>
                        </a:rPr>
                        <a:t>PEX</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i="0" lang="en-US" sz="1200" u="none" cap="none" strike="noStrike">
                          <a:solidFill>
                            <a:schemeClr val="dk1"/>
                          </a:solidFill>
                          <a:latin typeface="Arial"/>
                          <a:ea typeface="Arial"/>
                          <a:cs typeface="Arial"/>
                          <a:sym typeface="Arial"/>
                        </a:rPr>
                        <a:t>PDS/PG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Alter</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Selten &lt; 50 J, meist  &gt; 70 J</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20 – 50 J</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Geschlechtspräferenz</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762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r>
            </a:tbl>
          </a:graphicData>
        </a:graphic>
      </p:graphicFrame>
      <p:sp>
        <p:nvSpPr>
          <p:cNvPr id="194" name="Google Shape;194;p5"/>
          <p:cNvSpPr txBox="1"/>
          <p:nvPr>
            <p:ph idx="12" type="sldNum"/>
          </p:nvPr>
        </p:nvSpPr>
        <p:spPr>
          <a:xfrm>
            <a:off x="7010400" y="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195" name="Google Shape;195;p5"/>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Q</a:t>
            </a:r>
            <a:endParaRPr/>
          </a:p>
        </p:txBody>
      </p:sp>
      <p:sp>
        <p:nvSpPr>
          <p:cNvPr id="196" name="Google Shape;196;p5"/>
          <p:cNvSpPr txBox="1"/>
          <p:nvPr/>
        </p:nvSpPr>
        <p:spPr>
          <a:xfrm>
            <a:off x="4419600" y="2404646"/>
            <a:ext cx="3089307" cy="338554"/>
          </a:xfrm>
          <a:prstGeom prst="rect">
            <a:avLst/>
          </a:prstGeom>
          <a:no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i="1" lang="en-US" sz="1200">
                <a:solidFill>
                  <a:srgbClr val="0000FF"/>
                </a:solidFill>
                <a:latin typeface="Arial"/>
                <a:ea typeface="Arial"/>
                <a:cs typeface="Arial"/>
                <a:sym typeface="Arial"/>
              </a:rPr>
              <a:t>?                                              ?</a:t>
            </a:r>
            <a:endParaRPr/>
          </a:p>
        </p:txBody>
      </p:sp>
      <p:sp>
        <p:nvSpPr>
          <p:cNvPr id="197" name="Google Shape;197;p5"/>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 </a:t>
            </a:r>
            <a:r>
              <a:rPr b="1" lang="en-US" sz="1200">
                <a:solidFill>
                  <a:schemeClr val="dk1"/>
                </a:solidFill>
                <a:latin typeface="Arial"/>
                <a:ea typeface="Arial"/>
                <a:cs typeface="Arial"/>
                <a:sym typeface="Arial"/>
              </a:rPr>
              <a:t>FITB</a:t>
            </a:r>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5" name="Shape 685"/>
        <p:cNvGrpSpPr/>
        <p:nvPr/>
      </p:nvGrpSpPr>
      <p:grpSpPr>
        <a:xfrm>
          <a:off x="0" y="0"/>
          <a:ext cx="0" cy="0"/>
          <a:chOff x="0" y="0"/>
          <a:chExt cx="0" cy="0"/>
        </a:xfrm>
      </p:grpSpPr>
      <p:graphicFrame>
        <p:nvGraphicFramePr>
          <p:cNvPr id="686" name="Google Shape;686;p50"/>
          <p:cNvGraphicFramePr/>
          <p:nvPr/>
        </p:nvGraphicFramePr>
        <p:xfrm>
          <a:off x="457200" y="1676400"/>
          <a:ext cx="3000000" cy="3000000"/>
        </p:xfrm>
        <a:graphic>
          <a:graphicData uri="http://schemas.openxmlformats.org/drawingml/2006/table">
            <a:tbl>
              <a:tblPr>
                <a:noFill/>
                <a:tableStyleId>{02B07537-624C-4EAD-A9AA-E5A35CE8A65F}</a:tableStyleId>
              </a:tblPr>
              <a:tblGrid>
                <a:gridCol w="2743200"/>
                <a:gridCol w="2743200"/>
                <a:gridCol w="2743200"/>
              </a:tblGrid>
              <a:tr h="406400">
                <a:tc>
                  <a:txBody>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1"/>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PEX</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i="0" lang="en-US" sz="1200" u="none" cap="none" strike="noStrike">
                          <a:solidFill>
                            <a:schemeClr val="dk1"/>
                          </a:solidFill>
                          <a:latin typeface="Arial"/>
                          <a:ea typeface="Arial"/>
                          <a:cs typeface="Arial"/>
                          <a:sym typeface="Arial"/>
                        </a:rPr>
                        <a:t>PDS/PG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Alter</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 &lt; 50 J, meist  &gt; 70 J</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20 – 50 J</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Geschlechtspräferenz</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M&gt;F</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M &gt; F</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Kammerwinkelstatus</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Enger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Weit geöffnet</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Wo ist die Iris durchscheinend?</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Pupillensaum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1" lang="en-US" sz="1200">
                          <a:solidFill>
                            <a:srgbClr val="0000FF"/>
                          </a:solidFill>
                        </a:rPr>
                        <a:t>Radiär, mittlere Peripherie</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Krukenberg-Spindel – 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1" lang="en-US" sz="1200" u="none" cap="none" strike="noStrike">
                          <a:solidFill>
                            <a:srgbClr val="0000F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762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r>
            </a:tbl>
          </a:graphicData>
        </a:graphic>
      </p:graphicFrame>
      <p:sp>
        <p:nvSpPr>
          <p:cNvPr id="687" name="Google Shape;687;p50"/>
          <p:cNvSpPr txBox="1"/>
          <p:nvPr>
            <p:ph idx="12" type="sldNum"/>
          </p:nvPr>
        </p:nvSpPr>
        <p:spPr>
          <a:xfrm>
            <a:off x="7010400" y="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688" name="Google Shape;688;p50"/>
          <p:cNvSpPr txBox="1"/>
          <p:nvPr/>
        </p:nvSpPr>
        <p:spPr>
          <a:xfrm>
            <a:off x="381000" y="1524000"/>
            <a:ext cx="5943600" cy="2303700"/>
          </a:xfrm>
          <a:prstGeom prst="rect">
            <a:avLst/>
          </a:prstGeom>
          <a:solidFill>
            <a:srgbClr val="89E0FF"/>
          </a:solidFill>
          <a:ln>
            <a:noFill/>
          </a:ln>
        </p:spPr>
        <p:txBody>
          <a:bodyPr anchorCtr="0" anchor="t" bIns="12700" lIns="25400" spcFirstLastPara="1" rIns="25400" wrap="square" tIns="12700">
            <a:spAutoFit/>
          </a:bodyPr>
          <a:lstStyle/>
          <a:p>
            <a:pPr indent="0" lvl="0" marL="0" marR="0" rtl="0" algn="l">
              <a:spcBef>
                <a:spcPts val="0"/>
              </a:spcBef>
              <a:spcAft>
                <a:spcPts val="0"/>
              </a:spcAft>
              <a:buClr>
                <a:srgbClr val="0000FF"/>
              </a:buClr>
              <a:buSzPts val="1200"/>
              <a:buFont typeface="Noto Sans Symbols"/>
              <a:buNone/>
            </a:pPr>
            <a:r>
              <a:rPr i="1" lang="en-US" sz="1200">
                <a:solidFill>
                  <a:srgbClr val="0000FF"/>
                </a:solidFill>
                <a:latin typeface="Arial"/>
                <a:ea typeface="Arial"/>
                <a:cs typeface="Arial"/>
                <a:sym typeface="Arial"/>
              </a:rPr>
              <a:t>Was geschieht mit den TIDs und der </a:t>
            </a:r>
            <a:r>
              <a:rPr i="1" lang="en-US" sz="1200">
                <a:solidFill>
                  <a:srgbClr val="0000FF"/>
                </a:solidFill>
              </a:rPr>
              <a:t>Krukenberg-Spindel</a:t>
            </a:r>
            <a:r>
              <a:rPr i="1" lang="en-US" sz="1200">
                <a:solidFill>
                  <a:srgbClr val="0000FF"/>
                </a:solidFill>
                <a:latin typeface="Arial"/>
                <a:ea typeface="Arial"/>
                <a:cs typeface="Arial"/>
                <a:sym typeface="Arial"/>
              </a:rPr>
              <a:t> von PDS-Patienten, wenn sie älter werden?</a:t>
            </a:r>
            <a:endParaRPr/>
          </a:p>
          <a:p>
            <a:pPr indent="0" lvl="0" marL="0" marR="0" rtl="0" algn="l">
              <a:spcBef>
                <a:spcPts val="0"/>
              </a:spcBef>
              <a:spcAft>
                <a:spcPts val="0"/>
              </a:spcAft>
              <a:buClr>
                <a:srgbClr val="0000FF"/>
              </a:buClr>
              <a:buSzPts val="1200"/>
              <a:buFont typeface="Noto Sans Symbols"/>
              <a:buNone/>
            </a:pPr>
            <a:r>
              <a:rPr lang="en-US" sz="1200">
                <a:solidFill>
                  <a:srgbClr val="0000FF"/>
                </a:solidFill>
                <a:latin typeface="Arial"/>
                <a:ea typeface="Arial"/>
                <a:cs typeface="Arial"/>
                <a:sym typeface="Arial"/>
              </a:rPr>
              <a:t>Sie neigen dazu, weniger ausgeprägt zu werden</a:t>
            </a:r>
            <a:endParaRPr/>
          </a:p>
          <a:p>
            <a:pPr indent="0" lvl="0" marL="0" marR="0" rtl="0" algn="l">
              <a:spcBef>
                <a:spcPts val="0"/>
              </a:spcBef>
              <a:spcAft>
                <a:spcPts val="0"/>
              </a:spcAft>
              <a:buClr>
                <a:schemeClr val="dk1"/>
              </a:buClr>
              <a:buSzPts val="1400"/>
              <a:buFont typeface="Noto Sans Symbols"/>
              <a:buNone/>
            </a:pPr>
            <a:r>
              <a:t/>
            </a:r>
            <a:endParaRPr sz="1400">
              <a:solidFill>
                <a:srgbClr val="0000FF"/>
              </a:solidFill>
              <a:latin typeface="Arial"/>
              <a:ea typeface="Arial"/>
              <a:cs typeface="Arial"/>
              <a:sym typeface="Arial"/>
            </a:endParaRPr>
          </a:p>
          <a:p>
            <a:pPr indent="0" lvl="0" marL="0" marR="0" rtl="0" algn="l">
              <a:spcBef>
                <a:spcPts val="0"/>
              </a:spcBef>
              <a:spcAft>
                <a:spcPts val="0"/>
              </a:spcAft>
              <a:buClr>
                <a:srgbClr val="0000FF"/>
              </a:buClr>
              <a:buSzPts val="1200"/>
              <a:buFont typeface="Noto Sans Symbols"/>
              <a:buNone/>
            </a:pPr>
            <a:r>
              <a:rPr i="1" lang="en-US" sz="1200">
                <a:solidFill>
                  <a:srgbClr val="0000FF"/>
                </a:solidFill>
                <a:latin typeface="Arial"/>
                <a:ea typeface="Arial"/>
                <a:cs typeface="Arial"/>
                <a:sym typeface="Arial"/>
              </a:rPr>
              <a:t>Warum?</a:t>
            </a:r>
            <a:endParaRPr i="1" sz="1400">
              <a:solidFill>
                <a:srgbClr val="89E0FF"/>
              </a:solidFill>
              <a:latin typeface="Arial"/>
              <a:ea typeface="Arial"/>
              <a:cs typeface="Arial"/>
              <a:sym typeface="Arial"/>
            </a:endParaRPr>
          </a:p>
          <a:p>
            <a:pPr indent="0" lvl="0" marL="0" marR="0" rtl="0" algn="l">
              <a:spcBef>
                <a:spcPts val="0"/>
              </a:spcBef>
              <a:spcAft>
                <a:spcPts val="0"/>
              </a:spcAft>
              <a:buClr>
                <a:srgbClr val="89E0FF"/>
              </a:buClr>
              <a:buSzPts val="1200"/>
              <a:buFont typeface="Noto Sans Symbols"/>
              <a:buNone/>
            </a:pPr>
            <a:r>
              <a:rPr lang="en-US" sz="1200">
                <a:solidFill>
                  <a:srgbClr val="89E0FF"/>
                </a:solidFill>
                <a:latin typeface="Arial"/>
                <a:ea typeface="Arial"/>
                <a:cs typeface="Arial"/>
                <a:sym typeface="Arial"/>
              </a:rPr>
              <a:t>Altersbedingte Ve</a:t>
            </a:r>
            <a:r>
              <a:rPr lang="en-US" sz="1200">
                <a:solidFill>
                  <a:srgbClr val="89E0FF"/>
                </a:solidFill>
              </a:rPr>
              <a:t>Pupillensaum</a:t>
            </a:r>
            <a:r>
              <a:rPr lang="en-US" sz="1200">
                <a:solidFill>
                  <a:srgbClr val="89E0FF"/>
                </a:solidFill>
                <a:latin typeface="Arial"/>
                <a:ea typeface="Arial"/>
                <a:cs typeface="Arial"/>
                <a:sym typeface="Arial"/>
              </a:rPr>
              <a:t>erungen in der Architektur des </a:t>
            </a:r>
            <a:r>
              <a:rPr lang="en-US" sz="1200">
                <a:solidFill>
                  <a:srgbClr val="89E0FF"/>
                </a:solidFill>
              </a:rPr>
              <a:t>Augenabschnitt</a:t>
            </a:r>
            <a:r>
              <a:rPr lang="en-US" sz="1200">
                <a:solidFill>
                  <a:srgbClr val="89E0FF"/>
                </a:solidFill>
                <a:latin typeface="Arial"/>
                <a:ea typeface="Arial"/>
                <a:cs typeface="Arial"/>
                <a:sym typeface="Arial"/>
              </a:rPr>
              <a:t>, verbunden mit einer verminderten akkommodationsbedingten Bewegung der Linse, führen zu immer weniger Kontakt zwischen der hinteren Iris und den Zonulafasern und somit zu immer geringeren Mengen an freigesetztem Pigment</a:t>
            </a:r>
            <a:endParaRPr/>
          </a:p>
          <a:p>
            <a:pPr indent="0" lvl="0" marL="0" marR="0" rtl="0" algn="l">
              <a:spcBef>
                <a:spcPts val="0"/>
              </a:spcBef>
              <a:spcAft>
                <a:spcPts val="0"/>
              </a:spcAft>
              <a:buClr>
                <a:schemeClr val="dk1"/>
              </a:buClr>
              <a:buSzPts val="1400"/>
              <a:buFont typeface="Noto Sans Symbols"/>
              <a:buNone/>
            </a:pPr>
            <a:r>
              <a:t/>
            </a:r>
            <a:endParaRPr sz="1400">
              <a:solidFill>
                <a:srgbClr val="89E0FF"/>
              </a:solidFill>
              <a:latin typeface="Arial"/>
              <a:ea typeface="Arial"/>
              <a:cs typeface="Arial"/>
              <a:sym typeface="Arial"/>
            </a:endParaRPr>
          </a:p>
          <a:p>
            <a:pPr indent="0" lvl="0" marL="0" marR="0" rtl="0" algn="l">
              <a:spcBef>
                <a:spcPts val="0"/>
              </a:spcBef>
              <a:spcAft>
                <a:spcPts val="0"/>
              </a:spcAft>
              <a:buClr>
                <a:srgbClr val="89E0FF"/>
              </a:buClr>
              <a:buSzPts val="1200"/>
              <a:buFont typeface="Noto Sans Symbols"/>
              <a:buNone/>
            </a:pPr>
            <a:r>
              <a:rPr i="1" lang="en-US" sz="1200">
                <a:solidFill>
                  <a:srgbClr val="89E0FF"/>
                </a:solidFill>
                <a:latin typeface="Arial"/>
                <a:ea typeface="Arial"/>
                <a:cs typeface="Arial"/>
                <a:sym typeface="Arial"/>
              </a:rPr>
              <a:t>Wie verhält es sich mit dem Augeninnendruck?</a:t>
            </a:r>
            <a:endParaRPr/>
          </a:p>
          <a:p>
            <a:pPr indent="0" lvl="0" marL="0" marR="0" rtl="0" algn="l">
              <a:spcBef>
                <a:spcPts val="0"/>
              </a:spcBef>
              <a:spcAft>
                <a:spcPts val="0"/>
              </a:spcAft>
              <a:buClr>
                <a:srgbClr val="89E0FF"/>
              </a:buClr>
              <a:buSzPts val="1200"/>
              <a:buFont typeface="Noto Sans Symbols"/>
              <a:buNone/>
            </a:pPr>
            <a:r>
              <a:rPr lang="en-US" sz="1200">
                <a:solidFill>
                  <a:srgbClr val="89E0FF"/>
                </a:solidFill>
                <a:latin typeface="Arial"/>
                <a:ea typeface="Arial"/>
                <a:cs typeface="Arial"/>
                <a:sym typeface="Arial"/>
              </a:rPr>
              <a:t>Der Augeninnendruck kann sich etwa im Alter von 60 Jahren normalisieren</a:t>
            </a:r>
            <a:endParaRPr/>
          </a:p>
        </p:txBody>
      </p:sp>
      <p:sp>
        <p:nvSpPr>
          <p:cNvPr id="689" name="Google Shape;689;p50"/>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Q</a:t>
            </a:r>
            <a:endParaRPr/>
          </a:p>
        </p:txBody>
      </p:sp>
      <p:sp>
        <p:nvSpPr>
          <p:cNvPr id="690" name="Google Shape;690;p50"/>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 </a:t>
            </a:r>
            <a:r>
              <a:rPr b="1" lang="en-US" sz="1200">
                <a:solidFill>
                  <a:schemeClr val="dk1"/>
                </a:solidFill>
                <a:latin typeface="Arial"/>
                <a:ea typeface="Arial"/>
                <a:cs typeface="Arial"/>
                <a:sym typeface="Arial"/>
              </a:rPr>
              <a:t>FITB</a:t>
            </a:r>
            <a:endParaRP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5" name="Shape 695"/>
        <p:cNvGrpSpPr/>
        <p:nvPr/>
      </p:nvGrpSpPr>
      <p:grpSpPr>
        <a:xfrm>
          <a:off x="0" y="0"/>
          <a:ext cx="0" cy="0"/>
          <a:chOff x="0" y="0"/>
          <a:chExt cx="0" cy="0"/>
        </a:xfrm>
      </p:grpSpPr>
      <p:graphicFrame>
        <p:nvGraphicFramePr>
          <p:cNvPr id="696" name="Google Shape;696;p51"/>
          <p:cNvGraphicFramePr/>
          <p:nvPr/>
        </p:nvGraphicFramePr>
        <p:xfrm>
          <a:off x="457200" y="1676400"/>
          <a:ext cx="3000000" cy="3000000"/>
        </p:xfrm>
        <a:graphic>
          <a:graphicData uri="http://schemas.openxmlformats.org/drawingml/2006/table">
            <a:tbl>
              <a:tblPr>
                <a:noFill/>
                <a:tableStyleId>{02B07537-624C-4EAD-A9AA-E5A35CE8A65F}</a:tableStyleId>
              </a:tblPr>
              <a:tblGrid>
                <a:gridCol w="2743200"/>
                <a:gridCol w="2743200"/>
                <a:gridCol w="2743200"/>
              </a:tblGrid>
              <a:tr h="406400">
                <a:tc>
                  <a:txBody>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1"/>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PEX</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i="0" lang="en-US" sz="1200" u="none" cap="none" strike="noStrike">
                          <a:solidFill>
                            <a:schemeClr val="dk1"/>
                          </a:solidFill>
                          <a:latin typeface="Arial"/>
                          <a:ea typeface="Arial"/>
                          <a:cs typeface="Arial"/>
                          <a:sym typeface="Arial"/>
                        </a:rPr>
                        <a:t>PDS/PG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Alter</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 &lt; 50 J, meist  &gt; 70 J</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20 – 50 J</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Geschlechtspräferenz</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M&gt;F</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M &gt; F</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Kammerwinkelstatus</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Enger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Weit geöffnet</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Wo ist die Iris durchscheinend?</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Pupillensaum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1" lang="en-US" sz="1200">
                          <a:solidFill>
                            <a:srgbClr val="0000FF"/>
                          </a:solidFill>
                        </a:rPr>
                        <a:t>Radiär, mittlere Peripherie</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Krukenberg-Spindel – 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1" lang="en-US" sz="1200" u="none" cap="none" strike="noStrike">
                          <a:solidFill>
                            <a:srgbClr val="0000F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762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r>
            </a:tbl>
          </a:graphicData>
        </a:graphic>
      </p:graphicFrame>
      <p:sp>
        <p:nvSpPr>
          <p:cNvPr id="697" name="Google Shape;697;p51"/>
          <p:cNvSpPr txBox="1"/>
          <p:nvPr>
            <p:ph idx="12" type="sldNum"/>
          </p:nvPr>
        </p:nvSpPr>
        <p:spPr>
          <a:xfrm>
            <a:off x="7010400" y="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698" name="Google Shape;698;p51"/>
          <p:cNvSpPr txBox="1"/>
          <p:nvPr/>
        </p:nvSpPr>
        <p:spPr>
          <a:xfrm>
            <a:off x="381000" y="1524000"/>
            <a:ext cx="5943600" cy="2303700"/>
          </a:xfrm>
          <a:prstGeom prst="rect">
            <a:avLst/>
          </a:prstGeom>
          <a:solidFill>
            <a:srgbClr val="89E0FF"/>
          </a:solidFill>
          <a:ln>
            <a:noFill/>
          </a:ln>
        </p:spPr>
        <p:txBody>
          <a:bodyPr anchorCtr="0" anchor="t" bIns="12700" lIns="25400" spcFirstLastPara="1" rIns="25400" wrap="square" tIns="12700">
            <a:spAutoFit/>
          </a:bodyPr>
          <a:lstStyle/>
          <a:p>
            <a:pPr indent="0" lvl="0" marL="0" marR="0" rtl="0" algn="l">
              <a:spcBef>
                <a:spcPts val="0"/>
              </a:spcBef>
              <a:spcAft>
                <a:spcPts val="0"/>
              </a:spcAft>
              <a:buClr>
                <a:srgbClr val="0000FF"/>
              </a:buClr>
              <a:buSzPts val="1200"/>
              <a:buFont typeface="Noto Sans Symbols"/>
              <a:buNone/>
            </a:pPr>
            <a:r>
              <a:rPr i="1" lang="en-US" sz="1200">
                <a:solidFill>
                  <a:srgbClr val="0000FF"/>
                </a:solidFill>
                <a:latin typeface="Arial"/>
                <a:ea typeface="Arial"/>
                <a:cs typeface="Arial"/>
                <a:sym typeface="Arial"/>
              </a:rPr>
              <a:t>Was geschieht mit den TIDs und der </a:t>
            </a:r>
            <a:r>
              <a:rPr i="1" lang="en-US" sz="1200">
                <a:solidFill>
                  <a:srgbClr val="0000FF"/>
                </a:solidFill>
              </a:rPr>
              <a:t>Krukenberg-Spindel</a:t>
            </a:r>
            <a:r>
              <a:rPr i="1" lang="en-US" sz="1200">
                <a:solidFill>
                  <a:srgbClr val="0000FF"/>
                </a:solidFill>
                <a:latin typeface="Arial"/>
                <a:ea typeface="Arial"/>
                <a:cs typeface="Arial"/>
                <a:sym typeface="Arial"/>
              </a:rPr>
              <a:t> von PDS-Patienten, wenn sie älter werden?</a:t>
            </a:r>
            <a:endParaRPr/>
          </a:p>
          <a:p>
            <a:pPr indent="0" lvl="0" marL="0" marR="0" rtl="0" algn="l">
              <a:spcBef>
                <a:spcPts val="0"/>
              </a:spcBef>
              <a:spcAft>
                <a:spcPts val="0"/>
              </a:spcAft>
              <a:buClr>
                <a:srgbClr val="0000FF"/>
              </a:buClr>
              <a:buSzPts val="1200"/>
              <a:buFont typeface="Noto Sans Symbols"/>
              <a:buNone/>
            </a:pPr>
            <a:r>
              <a:rPr lang="en-US" sz="1200">
                <a:solidFill>
                  <a:srgbClr val="0000FF"/>
                </a:solidFill>
                <a:latin typeface="Arial"/>
                <a:ea typeface="Arial"/>
                <a:cs typeface="Arial"/>
                <a:sym typeface="Arial"/>
              </a:rPr>
              <a:t>Sie neigen dazu, weniger ausgeprägt zu werden</a:t>
            </a:r>
            <a:endParaRPr/>
          </a:p>
          <a:p>
            <a:pPr indent="0" lvl="0" marL="0" marR="0" rtl="0" algn="l">
              <a:spcBef>
                <a:spcPts val="0"/>
              </a:spcBef>
              <a:spcAft>
                <a:spcPts val="0"/>
              </a:spcAft>
              <a:buClr>
                <a:schemeClr val="dk1"/>
              </a:buClr>
              <a:buSzPts val="1400"/>
              <a:buFont typeface="Noto Sans Symbols"/>
              <a:buNone/>
            </a:pPr>
            <a:r>
              <a:t/>
            </a:r>
            <a:endParaRPr sz="1400">
              <a:solidFill>
                <a:srgbClr val="0000FF"/>
              </a:solidFill>
              <a:latin typeface="Arial"/>
              <a:ea typeface="Arial"/>
              <a:cs typeface="Arial"/>
              <a:sym typeface="Arial"/>
            </a:endParaRPr>
          </a:p>
          <a:p>
            <a:pPr indent="0" lvl="0" marL="0" marR="0" rtl="0" algn="l">
              <a:spcBef>
                <a:spcPts val="0"/>
              </a:spcBef>
              <a:spcAft>
                <a:spcPts val="0"/>
              </a:spcAft>
              <a:buClr>
                <a:srgbClr val="0000FF"/>
              </a:buClr>
              <a:buSzPts val="1200"/>
              <a:buFont typeface="Noto Sans Symbols"/>
              <a:buNone/>
            </a:pPr>
            <a:r>
              <a:rPr i="1" lang="en-US" sz="1200">
                <a:solidFill>
                  <a:srgbClr val="0000FF"/>
                </a:solidFill>
                <a:latin typeface="Arial"/>
                <a:ea typeface="Arial"/>
                <a:cs typeface="Arial"/>
                <a:sym typeface="Arial"/>
              </a:rPr>
              <a:t>Warum?</a:t>
            </a:r>
            <a:endParaRPr/>
          </a:p>
          <a:p>
            <a:pPr indent="0" lvl="0" marL="0" marR="0" rtl="0" algn="l">
              <a:spcBef>
                <a:spcPts val="0"/>
              </a:spcBef>
              <a:spcAft>
                <a:spcPts val="0"/>
              </a:spcAft>
              <a:buClr>
                <a:srgbClr val="0000FF"/>
              </a:buClr>
              <a:buSzPts val="1200"/>
              <a:buFont typeface="Noto Sans Symbols"/>
              <a:buNone/>
            </a:pPr>
            <a:r>
              <a:rPr lang="en-US" sz="1200">
                <a:solidFill>
                  <a:srgbClr val="0000FF"/>
                </a:solidFill>
              </a:rPr>
              <a:t>Altersbedingte Ve</a:t>
            </a:r>
            <a:r>
              <a:rPr lang="en-US" sz="1200">
                <a:solidFill>
                  <a:srgbClr val="0000FF"/>
                </a:solidFill>
              </a:rPr>
              <a:t>Pupillensaum</a:t>
            </a:r>
            <a:r>
              <a:rPr lang="en-US" sz="1200">
                <a:solidFill>
                  <a:srgbClr val="0000FF"/>
                </a:solidFill>
              </a:rPr>
              <a:t>erungen im Aufbau des vorderen Augenabschnitts sowie die mit der nachlassenden Akkommodation </a:t>
            </a:r>
            <a:r>
              <a:rPr lang="en-US" sz="1200">
                <a:solidFill>
                  <a:srgbClr val="0000FF"/>
                </a:solidFill>
                <a:extLst>
                  <a:ext uri="http://customooxmlschemas.google.com/">
                    <go:slidesCustomData xmlns:go="http://customooxmlschemas.google.com/" textRoundtripDataId="21"/>
                  </a:ext>
                </a:extLst>
              </a:rPr>
              <a:t>reduzierte</a:t>
            </a:r>
            <a:r>
              <a:rPr lang="en-US" sz="1200">
                <a:solidFill>
                  <a:srgbClr val="0000FF"/>
                </a:solidFill>
              </a:rPr>
              <a:t> Linsenbewegung führen zu einem immer geringeren Kontakt zwischen hinterer Iris und Zonulafasern und somit zu einer abnehmenden Menge an freigesetztem Pigment.</a:t>
            </a:r>
            <a:endParaRPr sz="1400">
              <a:solidFill>
                <a:srgbClr val="89E0FF"/>
              </a:solidFill>
              <a:latin typeface="Arial"/>
              <a:ea typeface="Arial"/>
              <a:cs typeface="Arial"/>
              <a:sym typeface="Arial"/>
            </a:endParaRPr>
          </a:p>
          <a:p>
            <a:pPr indent="0" lvl="0" marL="0" marR="0" rtl="0" algn="l">
              <a:spcBef>
                <a:spcPts val="0"/>
              </a:spcBef>
              <a:spcAft>
                <a:spcPts val="0"/>
              </a:spcAft>
              <a:buClr>
                <a:schemeClr val="dk1"/>
              </a:buClr>
              <a:buSzPts val="1400"/>
              <a:buFont typeface="Noto Sans Symbols"/>
              <a:buNone/>
            </a:pPr>
            <a:r>
              <a:t/>
            </a:r>
            <a:endParaRPr sz="1400">
              <a:solidFill>
                <a:srgbClr val="89E0FF"/>
              </a:solidFill>
              <a:latin typeface="Arial"/>
              <a:ea typeface="Arial"/>
              <a:cs typeface="Arial"/>
              <a:sym typeface="Arial"/>
            </a:endParaRPr>
          </a:p>
          <a:p>
            <a:pPr indent="0" lvl="0" marL="0" marR="0" rtl="0" algn="l">
              <a:spcBef>
                <a:spcPts val="0"/>
              </a:spcBef>
              <a:spcAft>
                <a:spcPts val="0"/>
              </a:spcAft>
              <a:buClr>
                <a:srgbClr val="89E0FF"/>
              </a:buClr>
              <a:buSzPts val="1200"/>
              <a:buFont typeface="Noto Sans Symbols"/>
              <a:buNone/>
            </a:pPr>
            <a:r>
              <a:rPr i="1" lang="en-US" sz="1200">
                <a:solidFill>
                  <a:srgbClr val="89E0FF"/>
                </a:solidFill>
                <a:latin typeface="Arial"/>
                <a:ea typeface="Arial"/>
                <a:cs typeface="Arial"/>
                <a:sym typeface="Arial"/>
              </a:rPr>
              <a:t>Wie verhält es sich mit dem Augeninnendruck?</a:t>
            </a:r>
            <a:endParaRPr/>
          </a:p>
          <a:p>
            <a:pPr indent="0" lvl="0" marL="0" marR="0" rtl="0" algn="l">
              <a:spcBef>
                <a:spcPts val="0"/>
              </a:spcBef>
              <a:spcAft>
                <a:spcPts val="0"/>
              </a:spcAft>
              <a:buClr>
                <a:srgbClr val="89E0FF"/>
              </a:buClr>
              <a:buSzPts val="1200"/>
              <a:buFont typeface="Noto Sans Symbols"/>
              <a:buNone/>
            </a:pPr>
            <a:r>
              <a:rPr lang="en-US" sz="1200">
                <a:solidFill>
                  <a:srgbClr val="89E0FF"/>
                </a:solidFill>
                <a:latin typeface="Arial"/>
                <a:ea typeface="Arial"/>
                <a:cs typeface="Arial"/>
                <a:sym typeface="Arial"/>
              </a:rPr>
              <a:t>Der Augeninnendruck kann sich etwa im Alter von 60 Jahren normalisieren</a:t>
            </a:r>
            <a:endParaRPr/>
          </a:p>
        </p:txBody>
      </p:sp>
      <p:sp>
        <p:nvSpPr>
          <p:cNvPr id="699" name="Google Shape;699;p51"/>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A</a:t>
            </a:r>
            <a:endParaRPr/>
          </a:p>
        </p:txBody>
      </p:sp>
      <p:sp>
        <p:nvSpPr>
          <p:cNvPr id="700" name="Google Shape;700;p51"/>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 </a:t>
            </a:r>
            <a:r>
              <a:rPr b="1" lang="en-US" sz="1200">
                <a:solidFill>
                  <a:schemeClr val="dk1"/>
                </a:solidFill>
                <a:latin typeface="Arial"/>
                <a:ea typeface="Arial"/>
                <a:cs typeface="Arial"/>
                <a:sym typeface="Arial"/>
              </a:rPr>
              <a:t>FITB</a:t>
            </a:r>
            <a:endParaRPr/>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5" name="Shape 705"/>
        <p:cNvGrpSpPr/>
        <p:nvPr/>
      </p:nvGrpSpPr>
      <p:grpSpPr>
        <a:xfrm>
          <a:off x="0" y="0"/>
          <a:ext cx="0" cy="0"/>
          <a:chOff x="0" y="0"/>
          <a:chExt cx="0" cy="0"/>
        </a:xfrm>
      </p:grpSpPr>
      <p:graphicFrame>
        <p:nvGraphicFramePr>
          <p:cNvPr id="706" name="Google Shape;706;p52"/>
          <p:cNvGraphicFramePr/>
          <p:nvPr/>
        </p:nvGraphicFramePr>
        <p:xfrm>
          <a:off x="457200" y="1676400"/>
          <a:ext cx="3000000" cy="3000000"/>
        </p:xfrm>
        <a:graphic>
          <a:graphicData uri="http://schemas.openxmlformats.org/drawingml/2006/table">
            <a:tbl>
              <a:tblPr>
                <a:noFill/>
                <a:tableStyleId>{02B07537-624C-4EAD-A9AA-E5A35CE8A65F}</a:tableStyleId>
              </a:tblPr>
              <a:tblGrid>
                <a:gridCol w="2743200"/>
                <a:gridCol w="2743200"/>
                <a:gridCol w="2743200"/>
              </a:tblGrid>
              <a:tr h="406400">
                <a:tc>
                  <a:txBody>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1"/>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PEX</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i="0" lang="en-US" sz="1200" u="none" cap="none" strike="noStrike">
                          <a:solidFill>
                            <a:schemeClr val="dk1"/>
                          </a:solidFill>
                          <a:latin typeface="Arial"/>
                          <a:ea typeface="Arial"/>
                          <a:cs typeface="Arial"/>
                          <a:sym typeface="Arial"/>
                        </a:rPr>
                        <a:t>PDS/PG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Alter</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 &lt; 50 J, meist  &gt; 70 J</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20 – 50 J</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Geschlechtspräferenz</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M&gt;F</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M &gt; F</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Kammerwinkelstatus</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Enger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Weit geöffnet</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Wo ist die Iris durchscheinend?</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Pupillensaum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1" lang="en-US" sz="1200">
                          <a:solidFill>
                            <a:srgbClr val="0000FF"/>
                          </a:solidFill>
                        </a:rPr>
                        <a:t>Radiär, mittlere Peripherie</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Krukenberg-Spindel – 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1" lang="en-US" sz="1200" u="none" cap="none" strike="noStrike">
                          <a:solidFill>
                            <a:srgbClr val="0000F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762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r>
            </a:tbl>
          </a:graphicData>
        </a:graphic>
      </p:graphicFrame>
      <p:sp>
        <p:nvSpPr>
          <p:cNvPr id="707" name="Google Shape;707;p52"/>
          <p:cNvSpPr txBox="1"/>
          <p:nvPr>
            <p:ph idx="12" type="sldNum"/>
          </p:nvPr>
        </p:nvSpPr>
        <p:spPr>
          <a:xfrm>
            <a:off x="7010400" y="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708" name="Google Shape;708;p52"/>
          <p:cNvSpPr txBox="1"/>
          <p:nvPr/>
        </p:nvSpPr>
        <p:spPr>
          <a:xfrm>
            <a:off x="381000" y="1524000"/>
            <a:ext cx="5943600" cy="2673000"/>
          </a:xfrm>
          <a:prstGeom prst="rect">
            <a:avLst/>
          </a:prstGeom>
          <a:solidFill>
            <a:srgbClr val="89E0FF"/>
          </a:solidFill>
          <a:ln>
            <a:noFill/>
          </a:ln>
        </p:spPr>
        <p:txBody>
          <a:bodyPr anchorCtr="0" anchor="t" bIns="12700" lIns="25400" spcFirstLastPara="1" rIns="25400" wrap="square" tIns="12700">
            <a:spAutoFit/>
          </a:bodyPr>
          <a:lstStyle/>
          <a:p>
            <a:pPr indent="0" lvl="0" marL="0" marR="0" rtl="0" algn="l">
              <a:spcBef>
                <a:spcPts val="0"/>
              </a:spcBef>
              <a:spcAft>
                <a:spcPts val="0"/>
              </a:spcAft>
              <a:buClr>
                <a:srgbClr val="0000FF"/>
              </a:buClr>
              <a:buSzPts val="1200"/>
              <a:buFont typeface="Noto Sans Symbols"/>
              <a:buNone/>
            </a:pPr>
            <a:r>
              <a:rPr i="1" lang="en-US" sz="1200">
                <a:solidFill>
                  <a:srgbClr val="0000FF"/>
                </a:solidFill>
                <a:latin typeface="Arial"/>
                <a:ea typeface="Arial"/>
                <a:cs typeface="Arial"/>
                <a:sym typeface="Arial"/>
              </a:rPr>
              <a:t>Was geschieht mit den TIDs und der </a:t>
            </a:r>
            <a:r>
              <a:rPr i="1" lang="en-US" sz="1200">
                <a:solidFill>
                  <a:srgbClr val="0000FF"/>
                </a:solidFill>
              </a:rPr>
              <a:t>Krukenberg-Spindel</a:t>
            </a:r>
            <a:r>
              <a:rPr i="1" lang="en-US" sz="1200">
                <a:solidFill>
                  <a:srgbClr val="0000FF"/>
                </a:solidFill>
                <a:latin typeface="Arial"/>
                <a:ea typeface="Arial"/>
                <a:cs typeface="Arial"/>
                <a:sym typeface="Arial"/>
              </a:rPr>
              <a:t> von PDS-Patienten, wenn sie älter werden?</a:t>
            </a:r>
            <a:endParaRPr/>
          </a:p>
          <a:p>
            <a:pPr indent="0" lvl="0" marL="0" marR="0" rtl="0" algn="l">
              <a:spcBef>
                <a:spcPts val="0"/>
              </a:spcBef>
              <a:spcAft>
                <a:spcPts val="0"/>
              </a:spcAft>
              <a:buClr>
                <a:srgbClr val="0000FF"/>
              </a:buClr>
              <a:buSzPts val="1200"/>
              <a:buFont typeface="Noto Sans Symbols"/>
              <a:buNone/>
            </a:pPr>
            <a:r>
              <a:rPr lang="en-US" sz="1200">
                <a:solidFill>
                  <a:srgbClr val="0000FF"/>
                </a:solidFill>
                <a:latin typeface="Arial"/>
                <a:ea typeface="Arial"/>
                <a:cs typeface="Arial"/>
                <a:sym typeface="Arial"/>
              </a:rPr>
              <a:t>Sie neigen dazu, weniger ausgeprägt zu werden</a:t>
            </a:r>
            <a:endParaRPr/>
          </a:p>
          <a:p>
            <a:pPr indent="0" lvl="0" marL="0" marR="0" rtl="0" algn="l">
              <a:spcBef>
                <a:spcPts val="0"/>
              </a:spcBef>
              <a:spcAft>
                <a:spcPts val="0"/>
              </a:spcAft>
              <a:buClr>
                <a:schemeClr val="dk1"/>
              </a:buClr>
              <a:buSzPts val="1400"/>
              <a:buFont typeface="Noto Sans Symbols"/>
              <a:buNone/>
            </a:pPr>
            <a:r>
              <a:t/>
            </a:r>
            <a:endParaRPr sz="1400">
              <a:solidFill>
                <a:srgbClr val="0000FF"/>
              </a:solidFill>
              <a:latin typeface="Arial"/>
              <a:ea typeface="Arial"/>
              <a:cs typeface="Arial"/>
              <a:sym typeface="Arial"/>
            </a:endParaRPr>
          </a:p>
          <a:p>
            <a:pPr indent="0" lvl="0" marL="0" marR="0" rtl="0" algn="l">
              <a:spcBef>
                <a:spcPts val="0"/>
              </a:spcBef>
              <a:spcAft>
                <a:spcPts val="0"/>
              </a:spcAft>
              <a:buClr>
                <a:srgbClr val="0000FF"/>
              </a:buClr>
              <a:buSzPts val="1200"/>
              <a:buFont typeface="Noto Sans Symbols"/>
              <a:buNone/>
            </a:pPr>
            <a:r>
              <a:rPr i="1" lang="en-US" sz="1200">
                <a:solidFill>
                  <a:srgbClr val="0000FF"/>
                </a:solidFill>
                <a:latin typeface="Arial"/>
                <a:ea typeface="Arial"/>
                <a:cs typeface="Arial"/>
                <a:sym typeface="Arial"/>
              </a:rPr>
              <a:t>Warum?</a:t>
            </a:r>
            <a:endParaRPr/>
          </a:p>
          <a:p>
            <a:pPr indent="0" lvl="0" marL="0" rtl="0" algn="l">
              <a:spcBef>
                <a:spcPts val="0"/>
              </a:spcBef>
              <a:spcAft>
                <a:spcPts val="0"/>
              </a:spcAft>
              <a:buClr>
                <a:srgbClr val="0000FF"/>
              </a:buClr>
              <a:buSzPts val="1200"/>
              <a:buFont typeface="Noto Sans Symbols"/>
              <a:buNone/>
            </a:pPr>
            <a:r>
              <a:rPr lang="en-US" sz="1200">
                <a:solidFill>
                  <a:srgbClr val="0000FF"/>
                </a:solidFill>
              </a:rPr>
              <a:t>Altersbedingte VePupillensaumerungen im Aufbau des vorderen Augenabschnitts sowie die mit der nachlassenden Akkommodation </a:t>
            </a:r>
            <a:r>
              <a:rPr lang="en-US" sz="1200">
                <a:solidFill>
                  <a:srgbClr val="0000FF"/>
                </a:solidFill>
                <a:extLst>
                  <a:ext uri="http://customooxmlschemas.google.com/">
                    <go:slidesCustomData xmlns:go="http://customooxmlschemas.google.com/" textRoundtripDataId="22"/>
                  </a:ext>
                </a:extLst>
              </a:rPr>
              <a:t>reduzierte</a:t>
            </a:r>
            <a:r>
              <a:rPr lang="en-US" sz="1200">
                <a:solidFill>
                  <a:srgbClr val="0000FF"/>
                </a:solidFill>
              </a:rPr>
              <a:t> Linsenbewegung führen zu einem immer geringeren Kontakt zwischen hinterer Iris und Zonulafasern und somit zu einer abnehmenden Menge an freigesetztem Pigment.</a:t>
            </a:r>
            <a:endParaRPr>
              <a:solidFill>
                <a:srgbClr val="89E0FF"/>
              </a:solidFill>
            </a:endParaRPr>
          </a:p>
          <a:p>
            <a:pPr indent="0" lvl="0" marL="0" marR="0" rtl="0" algn="l">
              <a:spcBef>
                <a:spcPts val="0"/>
              </a:spcBef>
              <a:spcAft>
                <a:spcPts val="0"/>
              </a:spcAft>
              <a:buClr>
                <a:srgbClr val="0000FF"/>
              </a:buClr>
              <a:buSzPts val="1200"/>
              <a:buFont typeface="Noto Sans Symbols"/>
              <a:buNone/>
            </a:pPr>
            <a:r>
              <a:t/>
            </a:r>
            <a:endParaRPr sz="1200">
              <a:solidFill>
                <a:srgbClr val="0000FF"/>
              </a:solidFill>
            </a:endParaRPr>
          </a:p>
          <a:p>
            <a:pPr indent="0" lvl="0" marL="0" marR="0" rtl="0" algn="l">
              <a:spcBef>
                <a:spcPts val="0"/>
              </a:spcBef>
              <a:spcAft>
                <a:spcPts val="0"/>
              </a:spcAft>
              <a:buClr>
                <a:schemeClr val="dk1"/>
              </a:buClr>
              <a:buSzPts val="1400"/>
              <a:buFont typeface="Noto Sans Symbols"/>
              <a:buNone/>
            </a:pPr>
            <a:r>
              <a:t/>
            </a:r>
            <a:endParaRPr sz="1400">
              <a:solidFill>
                <a:srgbClr val="0000FF"/>
              </a:solidFill>
              <a:latin typeface="Arial"/>
              <a:ea typeface="Arial"/>
              <a:cs typeface="Arial"/>
              <a:sym typeface="Arial"/>
            </a:endParaRPr>
          </a:p>
          <a:p>
            <a:pPr indent="0" lvl="0" marL="0" rtl="0" algn="l">
              <a:spcBef>
                <a:spcPts val="0"/>
              </a:spcBef>
              <a:spcAft>
                <a:spcPts val="0"/>
              </a:spcAft>
              <a:buClr>
                <a:srgbClr val="0000FF"/>
              </a:buClr>
              <a:buSzPts val="1200"/>
              <a:buFont typeface="Noto Sans Symbols"/>
              <a:buNone/>
            </a:pPr>
            <a:r>
              <a:rPr i="1" lang="en-US" sz="1200">
                <a:solidFill>
                  <a:srgbClr val="0000FF"/>
                </a:solidFill>
              </a:rPr>
              <a:t>Wie verhält sich der </a:t>
            </a:r>
            <a:r>
              <a:rPr i="1" lang="en-US" sz="1200">
                <a:solidFill>
                  <a:srgbClr val="0000FF"/>
                </a:solidFill>
                <a:extLst>
                  <a:ext uri="http://customooxmlschemas.google.com/">
                    <go:slidesCustomData xmlns:go="http://customooxmlschemas.google.com/" textRoundtripDataId="23"/>
                  </a:ext>
                </a:extLst>
              </a:rPr>
              <a:t>Augeninnendruck</a:t>
            </a:r>
            <a:r>
              <a:rPr i="1" lang="en-US" sz="1200">
                <a:solidFill>
                  <a:srgbClr val="0000FF"/>
                </a:solidFill>
              </a:rPr>
              <a:t>?</a:t>
            </a:r>
            <a:endParaRPr>
              <a:solidFill>
                <a:schemeClr val="dk1"/>
              </a:solidFill>
            </a:endParaRPr>
          </a:p>
          <a:p>
            <a:pPr indent="0" lvl="0" marL="0" marR="0" rtl="0" algn="l">
              <a:spcBef>
                <a:spcPts val="0"/>
              </a:spcBef>
              <a:spcAft>
                <a:spcPts val="0"/>
              </a:spcAft>
              <a:buClr>
                <a:srgbClr val="0000FF"/>
              </a:buClr>
              <a:buSzPts val="1200"/>
              <a:buFont typeface="Noto Sans Symbols"/>
              <a:buNone/>
            </a:pPr>
            <a:r>
              <a:t/>
            </a:r>
            <a:endParaRPr i="1" sz="1200">
              <a:solidFill>
                <a:srgbClr val="0000FF"/>
              </a:solidFill>
            </a:endParaRPr>
          </a:p>
          <a:p>
            <a:pPr indent="0" lvl="0" marL="0" marR="0" rtl="0" algn="l">
              <a:spcBef>
                <a:spcPts val="0"/>
              </a:spcBef>
              <a:spcAft>
                <a:spcPts val="0"/>
              </a:spcAft>
              <a:buClr>
                <a:srgbClr val="89E0FF"/>
              </a:buClr>
              <a:buSzPts val="1200"/>
              <a:buFont typeface="Noto Sans Symbols"/>
              <a:buNone/>
            </a:pPr>
            <a:r>
              <a:rPr lang="en-US" sz="1200">
                <a:solidFill>
                  <a:srgbClr val="89E0FF"/>
                </a:solidFill>
                <a:latin typeface="Arial"/>
                <a:ea typeface="Arial"/>
                <a:cs typeface="Arial"/>
                <a:sym typeface="Arial"/>
              </a:rPr>
              <a:t>Der Augeninnendruck kann sich etwa im Alter von 60 Jahren normalisieren</a:t>
            </a:r>
            <a:endParaRPr/>
          </a:p>
        </p:txBody>
      </p:sp>
      <p:sp>
        <p:nvSpPr>
          <p:cNvPr id="709" name="Google Shape;709;p52"/>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Q</a:t>
            </a:r>
            <a:endParaRPr/>
          </a:p>
        </p:txBody>
      </p:sp>
      <p:sp>
        <p:nvSpPr>
          <p:cNvPr id="710" name="Google Shape;710;p52"/>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 </a:t>
            </a:r>
            <a:r>
              <a:rPr b="1" lang="en-US" sz="1200">
                <a:solidFill>
                  <a:schemeClr val="dk1"/>
                </a:solidFill>
                <a:latin typeface="Arial"/>
                <a:ea typeface="Arial"/>
                <a:cs typeface="Arial"/>
                <a:sym typeface="Arial"/>
              </a:rPr>
              <a:t>FITB</a:t>
            </a:r>
            <a:endParaRPr/>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5" name="Shape 715"/>
        <p:cNvGrpSpPr/>
        <p:nvPr/>
      </p:nvGrpSpPr>
      <p:grpSpPr>
        <a:xfrm>
          <a:off x="0" y="0"/>
          <a:ext cx="0" cy="0"/>
          <a:chOff x="0" y="0"/>
          <a:chExt cx="0" cy="0"/>
        </a:xfrm>
      </p:grpSpPr>
      <p:graphicFrame>
        <p:nvGraphicFramePr>
          <p:cNvPr id="716" name="Google Shape;716;p53"/>
          <p:cNvGraphicFramePr/>
          <p:nvPr/>
        </p:nvGraphicFramePr>
        <p:xfrm>
          <a:off x="457200" y="1676400"/>
          <a:ext cx="3000000" cy="3000000"/>
        </p:xfrm>
        <a:graphic>
          <a:graphicData uri="http://schemas.openxmlformats.org/drawingml/2006/table">
            <a:tbl>
              <a:tblPr>
                <a:noFill/>
                <a:tableStyleId>{02B07537-624C-4EAD-A9AA-E5A35CE8A65F}</a:tableStyleId>
              </a:tblPr>
              <a:tblGrid>
                <a:gridCol w="2743200"/>
                <a:gridCol w="2743200"/>
                <a:gridCol w="2743200"/>
              </a:tblGrid>
              <a:tr h="406400">
                <a:tc>
                  <a:txBody>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1"/>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PEX</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i="0" lang="en-US" sz="1200" u="none" cap="none" strike="noStrike">
                          <a:solidFill>
                            <a:schemeClr val="dk1"/>
                          </a:solidFill>
                          <a:latin typeface="Arial"/>
                          <a:ea typeface="Arial"/>
                          <a:cs typeface="Arial"/>
                          <a:sym typeface="Arial"/>
                        </a:rPr>
                        <a:t>PDS/PG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Alter</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 &lt; 50 J, meist  &gt; 70 J</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20 – 50 J</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Geschlechtspräferenz</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M&gt;F</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M &gt; F</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Kammerwinkelstatus</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Enger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Weit geöffnet</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Wo ist die Iris durchscheinend?</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Pupillensaum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1" lang="en-US" sz="1200">
                          <a:solidFill>
                            <a:srgbClr val="0000FF"/>
                          </a:solidFill>
                        </a:rPr>
                        <a:t>Radiär, mittlere Peripherie</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Krukenberg-Spindel – 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1" lang="en-US" sz="1200" u="none" cap="none" strike="noStrike">
                          <a:solidFill>
                            <a:srgbClr val="0000F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762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r>
            </a:tbl>
          </a:graphicData>
        </a:graphic>
      </p:graphicFrame>
      <p:sp>
        <p:nvSpPr>
          <p:cNvPr id="717" name="Google Shape;717;p53"/>
          <p:cNvSpPr txBox="1"/>
          <p:nvPr>
            <p:ph idx="12" type="sldNum"/>
          </p:nvPr>
        </p:nvSpPr>
        <p:spPr>
          <a:xfrm>
            <a:off x="7010400" y="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718" name="Google Shape;718;p53"/>
          <p:cNvSpPr txBox="1"/>
          <p:nvPr/>
        </p:nvSpPr>
        <p:spPr>
          <a:xfrm>
            <a:off x="381000" y="1524000"/>
            <a:ext cx="5943600" cy="2488500"/>
          </a:xfrm>
          <a:prstGeom prst="rect">
            <a:avLst/>
          </a:prstGeom>
          <a:solidFill>
            <a:srgbClr val="89E0FF"/>
          </a:solidFill>
          <a:ln>
            <a:noFill/>
          </a:ln>
        </p:spPr>
        <p:txBody>
          <a:bodyPr anchorCtr="0" anchor="t" bIns="12700" lIns="25400" spcFirstLastPara="1" rIns="25400" wrap="square" tIns="12700">
            <a:spAutoFit/>
          </a:bodyPr>
          <a:lstStyle/>
          <a:p>
            <a:pPr indent="0" lvl="0" marL="0" marR="0" rtl="0" algn="l">
              <a:spcBef>
                <a:spcPts val="0"/>
              </a:spcBef>
              <a:spcAft>
                <a:spcPts val="0"/>
              </a:spcAft>
              <a:buClr>
                <a:srgbClr val="0000FF"/>
              </a:buClr>
              <a:buSzPts val="1200"/>
              <a:buFont typeface="Noto Sans Symbols"/>
              <a:buNone/>
            </a:pPr>
            <a:r>
              <a:rPr i="1" lang="en-US" sz="1200">
                <a:solidFill>
                  <a:srgbClr val="0000FF"/>
                </a:solidFill>
                <a:latin typeface="Arial"/>
                <a:ea typeface="Arial"/>
                <a:cs typeface="Arial"/>
                <a:sym typeface="Arial"/>
              </a:rPr>
              <a:t>Was geschieht mit den TIDs und der </a:t>
            </a:r>
            <a:r>
              <a:rPr i="1" lang="en-US" sz="1200">
                <a:solidFill>
                  <a:srgbClr val="0000FF"/>
                </a:solidFill>
              </a:rPr>
              <a:t>Krukenberg-Spindel</a:t>
            </a:r>
            <a:r>
              <a:rPr i="1" lang="en-US" sz="1200">
                <a:solidFill>
                  <a:srgbClr val="0000FF"/>
                </a:solidFill>
                <a:latin typeface="Arial"/>
                <a:ea typeface="Arial"/>
                <a:cs typeface="Arial"/>
                <a:sym typeface="Arial"/>
              </a:rPr>
              <a:t> von PDS-Patienten, wenn sie älter werden?</a:t>
            </a:r>
            <a:endParaRPr/>
          </a:p>
          <a:p>
            <a:pPr indent="0" lvl="0" marL="0" marR="0" rtl="0" algn="l">
              <a:spcBef>
                <a:spcPts val="0"/>
              </a:spcBef>
              <a:spcAft>
                <a:spcPts val="0"/>
              </a:spcAft>
              <a:buClr>
                <a:srgbClr val="0000FF"/>
              </a:buClr>
              <a:buSzPts val="1200"/>
              <a:buFont typeface="Noto Sans Symbols"/>
              <a:buNone/>
            </a:pPr>
            <a:r>
              <a:rPr lang="en-US" sz="1200">
                <a:solidFill>
                  <a:srgbClr val="0000FF"/>
                </a:solidFill>
                <a:latin typeface="Arial"/>
                <a:ea typeface="Arial"/>
                <a:cs typeface="Arial"/>
                <a:sym typeface="Arial"/>
              </a:rPr>
              <a:t>Sie neigen dazu, weniger ausgeprägt zu werden</a:t>
            </a:r>
            <a:endParaRPr/>
          </a:p>
          <a:p>
            <a:pPr indent="0" lvl="0" marL="0" marR="0" rtl="0" algn="l">
              <a:spcBef>
                <a:spcPts val="0"/>
              </a:spcBef>
              <a:spcAft>
                <a:spcPts val="0"/>
              </a:spcAft>
              <a:buClr>
                <a:schemeClr val="dk1"/>
              </a:buClr>
              <a:buSzPts val="1400"/>
              <a:buFont typeface="Noto Sans Symbols"/>
              <a:buNone/>
            </a:pPr>
            <a:r>
              <a:t/>
            </a:r>
            <a:endParaRPr sz="1400">
              <a:solidFill>
                <a:srgbClr val="0000FF"/>
              </a:solidFill>
              <a:latin typeface="Arial"/>
              <a:ea typeface="Arial"/>
              <a:cs typeface="Arial"/>
              <a:sym typeface="Arial"/>
            </a:endParaRPr>
          </a:p>
          <a:p>
            <a:pPr indent="0" lvl="0" marL="0" marR="0" rtl="0" algn="l">
              <a:spcBef>
                <a:spcPts val="0"/>
              </a:spcBef>
              <a:spcAft>
                <a:spcPts val="0"/>
              </a:spcAft>
              <a:buClr>
                <a:srgbClr val="0000FF"/>
              </a:buClr>
              <a:buSzPts val="1200"/>
              <a:buFont typeface="Noto Sans Symbols"/>
              <a:buNone/>
            </a:pPr>
            <a:r>
              <a:rPr i="1" lang="en-US" sz="1200">
                <a:solidFill>
                  <a:srgbClr val="0000FF"/>
                </a:solidFill>
                <a:latin typeface="Arial"/>
                <a:ea typeface="Arial"/>
                <a:cs typeface="Arial"/>
                <a:sym typeface="Arial"/>
              </a:rPr>
              <a:t>Warum?</a:t>
            </a:r>
            <a:endParaRPr/>
          </a:p>
          <a:p>
            <a:pPr indent="0" lvl="0" marL="0" rtl="0" algn="l">
              <a:spcBef>
                <a:spcPts val="0"/>
              </a:spcBef>
              <a:spcAft>
                <a:spcPts val="0"/>
              </a:spcAft>
              <a:buClr>
                <a:srgbClr val="0000FF"/>
              </a:buClr>
              <a:buSzPts val="1200"/>
              <a:buFont typeface="Noto Sans Symbols"/>
              <a:buNone/>
            </a:pPr>
            <a:r>
              <a:rPr lang="en-US" sz="1200">
                <a:solidFill>
                  <a:srgbClr val="0000FF"/>
                </a:solidFill>
              </a:rPr>
              <a:t>Altersbedingte VePupillensaumerungen im Aufbau des vorderen Augenabschnitts sowie die mit der nachlassenden Akkommodation </a:t>
            </a:r>
            <a:r>
              <a:rPr lang="en-US" sz="1200">
                <a:solidFill>
                  <a:srgbClr val="0000FF"/>
                </a:solidFill>
                <a:extLst>
                  <a:ext uri="http://customooxmlschemas.google.com/">
                    <go:slidesCustomData xmlns:go="http://customooxmlschemas.google.com/" textRoundtripDataId="24"/>
                  </a:ext>
                </a:extLst>
              </a:rPr>
              <a:t>reduzierte</a:t>
            </a:r>
            <a:r>
              <a:rPr lang="en-US" sz="1200">
                <a:solidFill>
                  <a:srgbClr val="0000FF"/>
                </a:solidFill>
              </a:rPr>
              <a:t> Linsenbewegung führen zu einem immer geringeren Kontakt zwischen hinterer Iris und Zonulafasern und somit zu einer abnehmenden Menge an freigesetztem Pigment.</a:t>
            </a:r>
            <a:endParaRPr>
              <a:solidFill>
                <a:srgbClr val="89E0FF"/>
              </a:solidFill>
            </a:endParaRPr>
          </a:p>
          <a:p>
            <a:pPr indent="0" lvl="0" marL="0" marR="0" rtl="0" algn="l">
              <a:spcBef>
                <a:spcPts val="0"/>
              </a:spcBef>
              <a:spcAft>
                <a:spcPts val="0"/>
              </a:spcAft>
              <a:buClr>
                <a:srgbClr val="0000FF"/>
              </a:buClr>
              <a:buSzPts val="1200"/>
              <a:buFont typeface="Noto Sans Symbols"/>
              <a:buNone/>
            </a:pPr>
            <a:r>
              <a:t/>
            </a:r>
            <a:endParaRPr sz="1200">
              <a:solidFill>
                <a:srgbClr val="0000FF"/>
              </a:solidFill>
            </a:endParaRPr>
          </a:p>
          <a:p>
            <a:pPr indent="0" lvl="0" marL="0" marR="0" rtl="0" algn="l">
              <a:spcBef>
                <a:spcPts val="0"/>
              </a:spcBef>
              <a:spcAft>
                <a:spcPts val="0"/>
              </a:spcAft>
              <a:buClr>
                <a:schemeClr val="dk1"/>
              </a:buClr>
              <a:buSzPts val="1400"/>
              <a:buFont typeface="Noto Sans Symbols"/>
              <a:buNone/>
            </a:pPr>
            <a:r>
              <a:t/>
            </a:r>
            <a:endParaRPr sz="1400">
              <a:solidFill>
                <a:srgbClr val="0000FF"/>
              </a:solidFill>
              <a:latin typeface="Arial"/>
              <a:ea typeface="Arial"/>
              <a:cs typeface="Arial"/>
              <a:sym typeface="Arial"/>
            </a:endParaRPr>
          </a:p>
          <a:p>
            <a:pPr indent="0" lvl="0" marL="0" marR="0" rtl="0" algn="l">
              <a:spcBef>
                <a:spcPts val="0"/>
              </a:spcBef>
              <a:spcAft>
                <a:spcPts val="0"/>
              </a:spcAft>
              <a:buClr>
                <a:srgbClr val="0000FF"/>
              </a:buClr>
              <a:buSzPts val="1200"/>
              <a:buFont typeface="Noto Sans Symbols"/>
              <a:buNone/>
            </a:pPr>
            <a:r>
              <a:rPr i="1" lang="en-US" sz="1200">
                <a:solidFill>
                  <a:srgbClr val="0000FF"/>
                </a:solidFill>
                <a:latin typeface="Arial"/>
                <a:ea typeface="Arial"/>
                <a:cs typeface="Arial"/>
                <a:sym typeface="Arial"/>
              </a:rPr>
              <a:t>Wie verhält </a:t>
            </a:r>
            <a:r>
              <a:rPr i="1" lang="en-US" sz="1200">
                <a:solidFill>
                  <a:srgbClr val="0000FF"/>
                </a:solidFill>
              </a:rPr>
              <a:t>sich der</a:t>
            </a:r>
            <a:r>
              <a:rPr i="1" lang="en-US" sz="1200">
                <a:solidFill>
                  <a:srgbClr val="0000FF"/>
                </a:solidFill>
                <a:latin typeface="Arial"/>
                <a:ea typeface="Arial"/>
                <a:cs typeface="Arial"/>
                <a:sym typeface="Arial"/>
              </a:rPr>
              <a:t> </a:t>
            </a:r>
            <a:r>
              <a:rPr i="1" lang="en-US" sz="1200">
                <a:solidFill>
                  <a:srgbClr val="0000FF"/>
                </a:solidFill>
                <a:latin typeface="Arial"/>
                <a:ea typeface="Arial"/>
                <a:cs typeface="Arial"/>
                <a:sym typeface="Arial"/>
                <a:extLst>
                  <a:ext uri="http://customooxmlschemas.google.com/">
                    <go:slidesCustomData xmlns:go="http://customooxmlschemas.google.com/" textRoundtripDataId="25"/>
                  </a:ext>
                </a:extLst>
              </a:rPr>
              <a:t>Augeninnendruck</a:t>
            </a:r>
            <a:r>
              <a:rPr i="1" lang="en-US" sz="1200">
                <a:solidFill>
                  <a:srgbClr val="0000FF"/>
                </a:solidFill>
                <a:latin typeface="Arial"/>
                <a:ea typeface="Arial"/>
                <a:cs typeface="Arial"/>
                <a:sym typeface="Arial"/>
              </a:rPr>
              <a:t>?</a:t>
            </a:r>
            <a:endParaRPr/>
          </a:p>
          <a:p>
            <a:pPr indent="0" lvl="0" marL="0" marR="0" rtl="0" algn="l">
              <a:spcBef>
                <a:spcPts val="0"/>
              </a:spcBef>
              <a:spcAft>
                <a:spcPts val="0"/>
              </a:spcAft>
              <a:buClr>
                <a:srgbClr val="0000FF"/>
              </a:buClr>
              <a:buSzPts val="1200"/>
              <a:buFont typeface="Noto Sans Symbols"/>
              <a:buNone/>
            </a:pPr>
            <a:r>
              <a:rPr lang="en-US" sz="1200">
                <a:solidFill>
                  <a:srgbClr val="0000FF"/>
                </a:solidFill>
                <a:latin typeface="Arial"/>
                <a:ea typeface="Arial"/>
                <a:cs typeface="Arial"/>
                <a:sym typeface="Arial"/>
              </a:rPr>
              <a:t>Der Augeninnendruck kann sich etwa im Alter von 60 Jahren normalisieren</a:t>
            </a:r>
            <a:endParaRPr/>
          </a:p>
        </p:txBody>
      </p:sp>
      <p:sp>
        <p:nvSpPr>
          <p:cNvPr id="719" name="Google Shape;719;p53"/>
          <p:cNvSpPr/>
          <p:nvPr/>
        </p:nvSpPr>
        <p:spPr>
          <a:xfrm>
            <a:off x="3776475" y="3760038"/>
            <a:ext cx="228600" cy="328500"/>
          </a:xfrm>
          <a:prstGeom prst="rect">
            <a:avLst/>
          </a:prstGeom>
          <a:solidFill>
            <a:srgbClr val="FFFEC1"/>
          </a:solidFill>
          <a:ln cap="flat" cmpd="sng" w="9525">
            <a:solidFill>
              <a:schemeClr val="dk1"/>
            </a:solidFill>
            <a:prstDash val="solid"/>
            <a:round/>
            <a:headEnd len="sm" w="sm" type="none"/>
            <a:tailEnd len="sm" w="sm" type="none"/>
          </a:ln>
        </p:spPr>
        <p:txBody>
          <a:bodyPr anchorCtr="0" anchor="ctr" bIns="12700" lIns="25400" spcFirstLastPara="1" rIns="25400" wrap="square" tIns="12700">
            <a:noAutofit/>
          </a:bodyPr>
          <a:lstStyle/>
          <a:p>
            <a:pPr indent="0" lvl="0" marL="0" marR="0" rtl="0" algn="ctr">
              <a:spcBef>
                <a:spcPts val="0"/>
              </a:spcBef>
              <a:spcAft>
                <a:spcPts val="0"/>
              </a:spcAft>
              <a:buNone/>
            </a:pPr>
            <a:r>
              <a:rPr lang="en-US" sz="1200">
                <a:solidFill>
                  <a:schemeClr val="dk1"/>
                </a:solidFill>
                <a:latin typeface="Arial"/>
                <a:ea typeface="Arial"/>
                <a:cs typeface="Arial"/>
                <a:sym typeface="Arial"/>
              </a:rPr>
              <a:t>#</a:t>
            </a:r>
            <a:endParaRPr/>
          </a:p>
        </p:txBody>
      </p:sp>
      <p:sp>
        <p:nvSpPr>
          <p:cNvPr id="720" name="Google Shape;720;p53"/>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Fragen und Antworten</a:t>
            </a:r>
            <a:endParaRPr/>
          </a:p>
        </p:txBody>
      </p:sp>
      <p:sp>
        <p:nvSpPr>
          <p:cNvPr id="721" name="Google Shape;721;p53"/>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 </a:t>
            </a:r>
            <a:r>
              <a:rPr b="1" lang="en-US" sz="1200">
                <a:solidFill>
                  <a:schemeClr val="dk1"/>
                </a:solidFill>
                <a:latin typeface="Arial"/>
                <a:ea typeface="Arial"/>
                <a:cs typeface="Arial"/>
                <a:sym typeface="Arial"/>
              </a:rPr>
              <a:t>FITB</a:t>
            </a:r>
            <a:endParaRPr/>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6" name="Shape 726"/>
        <p:cNvGrpSpPr/>
        <p:nvPr/>
      </p:nvGrpSpPr>
      <p:grpSpPr>
        <a:xfrm>
          <a:off x="0" y="0"/>
          <a:ext cx="0" cy="0"/>
          <a:chOff x="0" y="0"/>
          <a:chExt cx="0" cy="0"/>
        </a:xfrm>
      </p:grpSpPr>
      <p:graphicFrame>
        <p:nvGraphicFramePr>
          <p:cNvPr id="727" name="Google Shape;727;p54"/>
          <p:cNvGraphicFramePr/>
          <p:nvPr/>
        </p:nvGraphicFramePr>
        <p:xfrm>
          <a:off x="457200" y="1676400"/>
          <a:ext cx="3000000" cy="3000000"/>
        </p:xfrm>
        <a:graphic>
          <a:graphicData uri="http://schemas.openxmlformats.org/drawingml/2006/table">
            <a:tbl>
              <a:tblPr>
                <a:noFill/>
                <a:tableStyleId>{02B07537-624C-4EAD-A9AA-E5A35CE8A65F}</a:tableStyleId>
              </a:tblPr>
              <a:tblGrid>
                <a:gridCol w="2743200"/>
                <a:gridCol w="2743200"/>
                <a:gridCol w="2743200"/>
              </a:tblGrid>
              <a:tr h="406400">
                <a:tc>
                  <a:txBody>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1"/>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PEX</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i="0" lang="en-US" sz="1200" u="none" cap="none" strike="noStrike">
                          <a:solidFill>
                            <a:schemeClr val="dk1"/>
                          </a:solidFill>
                          <a:latin typeface="Arial"/>
                          <a:ea typeface="Arial"/>
                          <a:cs typeface="Arial"/>
                          <a:sym typeface="Arial"/>
                        </a:rPr>
                        <a:t>PDS/PG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Alter</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 &lt; 50 J, meist  &gt; 70 J</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20 – 50 J</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Geschlechtspräferenz</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M&gt;F</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M &gt; F</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Kammerwinkelstatus</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Enger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Weit geöffnet</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Wo ist die Iris durchscheinend?</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Pupillensaum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1" lang="en-US" sz="1200">
                          <a:solidFill>
                            <a:srgbClr val="0000FF"/>
                          </a:solidFill>
                        </a:rPr>
                        <a:t>Radiär, mittlere Peripherie</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Krukenberg-Spindel – 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1" lang="en-US" sz="1200" u="none" cap="none" strike="noStrike">
                          <a:solidFill>
                            <a:srgbClr val="0000F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762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r>
            </a:tbl>
          </a:graphicData>
        </a:graphic>
      </p:graphicFrame>
      <p:sp>
        <p:nvSpPr>
          <p:cNvPr id="728" name="Google Shape;728;p54"/>
          <p:cNvSpPr txBox="1"/>
          <p:nvPr>
            <p:ph idx="12" type="sldNum"/>
          </p:nvPr>
        </p:nvSpPr>
        <p:spPr>
          <a:xfrm>
            <a:off x="7010400" y="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729" name="Google Shape;729;p54"/>
          <p:cNvSpPr txBox="1"/>
          <p:nvPr/>
        </p:nvSpPr>
        <p:spPr>
          <a:xfrm>
            <a:off x="381000" y="1524000"/>
            <a:ext cx="5943600" cy="2303700"/>
          </a:xfrm>
          <a:prstGeom prst="rect">
            <a:avLst/>
          </a:prstGeom>
          <a:solidFill>
            <a:srgbClr val="89E0FF"/>
          </a:solidFill>
          <a:ln>
            <a:noFill/>
          </a:ln>
        </p:spPr>
        <p:txBody>
          <a:bodyPr anchorCtr="0" anchor="t" bIns="12700" lIns="25400" spcFirstLastPara="1" rIns="25400" wrap="square" tIns="12700">
            <a:spAutoFit/>
          </a:bodyPr>
          <a:lstStyle/>
          <a:p>
            <a:pPr indent="0" lvl="0" marL="0" marR="0" rtl="0" algn="l">
              <a:spcBef>
                <a:spcPts val="0"/>
              </a:spcBef>
              <a:spcAft>
                <a:spcPts val="0"/>
              </a:spcAft>
              <a:buClr>
                <a:srgbClr val="0000FF"/>
              </a:buClr>
              <a:buSzPts val="1200"/>
              <a:buFont typeface="Noto Sans Symbols"/>
              <a:buNone/>
            </a:pPr>
            <a:r>
              <a:rPr i="1" lang="en-US" sz="1200">
                <a:solidFill>
                  <a:srgbClr val="0000FF"/>
                </a:solidFill>
                <a:latin typeface="Arial"/>
                <a:ea typeface="Arial"/>
                <a:cs typeface="Arial"/>
                <a:sym typeface="Arial"/>
              </a:rPr>
              <a:t>Was geschieht mit den TIDs und der </a:t>
            </a:r>
            <a:r>
              <a:rPr i="1" lang="en-US" sz="1200">
                <a:solidFill>
                  <a:srgbClr val="0000FF"/>
                </a:solidFill>
              </a:rPr>
              <a:t>Krukenberg-Spindel</a:t>
            </a:r>
            <a:r>
              <a:rPr i="1" lang="en-US" sz="1200">
                <a:solidFill>
                  <a:srgbClr val="0000FF"/>
                </a:solidFill>
                <a:latin typeface="Arial"/>
                <a:ea typeface="Arial"/>
                <a:cs typeface="Arial"/>
                <a:sym typeface="Arial"/>
              </a:rPr>
              <a:t> von PDS-Patienten, wenn sie älter werden?</a:t>
            </a:r>
            <a:endParaRPr/>
          </a:p>
          <a:p>
            <a:pPr indent="0" lvl="0" marL="0" marR="0" rtl="0" algn="l">
              <a:spcBef>
                <a:spcPts val="0"/>
              </a:spcBef>
              <a:spcAft>
                <a:spcPts val="0"/>
              </a:spcAft>
              <a:buClr>
                <a:srgbClr val="0000FF"/>
              </a:buClr>
              <a:buSzPts val="1200"/>
              <a:buFont typeface="Noto Sans Symbols"/>
              <a:buNone/>
            </a:pPr>
            <a:r>
              <a:rPr lang="en-US" sz="1200">
                <a:solidFill>
                  <a:srgbClr val="0000FF"/>
                </a:solidFill>
                <a:latin typeface="Arial"/>
                <a:ea typeface="Arial"/>
                <a:cs typeface="Arial"/>
                <a:sym typeface="Arial"/>
              </a:rPr>
              <a:t>Sie neigen dazu, weniger ausgeprägt zu werden</a:t>
            </a:r>
            <a:endParaRPr/>
          </a:p>
          <a:p>
            <a:pPr indent="0" lvl="0" marL="0" marR="0" rtl="0" algn="l">
              <a:spcBef>
                <a:spcPts val="0"/>
              </a:spcBef>
              <a:spcAft>
                <a:spcPts val="0"/>
              </a:spcAft>
              <a:buClr>
                <a:schemeClr val="dk1"/>
              </a:buClr>
              <a:buSzPts val="1400"/>
              <a:buFont typeface="Noto Sans Symbols"/>
              <a:buNone/>
            </a:pPr>
            <a:r>
              <a:t/>
            </a:r>
            <a:endParaRPr sz="1400">
              <a:solidFill>
                <a:srgbClr val="0000FF"/>
              </a:solidFill>
              <a:latin typeface="Arial"/>
              <a:ea typeface="Arial"/>
              <a:cs typeface="Arial"/>
              <a:sym typeface="Arial"/>
            </a:endParaRPr>
          </a:p>
          <a:p>
            <a:pPr indent="0" lvl="0" marL="0" marR="0" rtl="0" algn="l">
              <a:spcBef>
                <a:spcPts val="0"/>
              </a:spcBef>
              <a:spcAft>
                <a:spcPts val="0"/>
              </a:spcAft>
              <a:buClr>
                <a:srgbClr val="0000FF"/>
              </a:buClr>
              <a:buSzPts val="1200"/>
              <a:buFont typeface="Noto Sans Symbols"/>
              <a:buNone/>
            </a:pPr>
            <a:r>
              <a:rPr i="1" lang="en-US" sz="1200">
                <a:solidFill>
                  <a:srgbClr val="0000FF"/>
                </a:solidFill>
                <a:latin typeface="Arial"/>
                <a:ea typeface="Arial"/>
                <a:cs typeface="Arial"/>
                <a:sym typeface="Arial"/>
              </a:rPr>
              <a:t>Warum?</a:t>
            </a:r>
            <a:endParaRPr/>
          </a:p>
          <a:p>
            <a:pPr indent="0" lvl="0" marL="0" marR="0" rtl="0" algn="l">
              <a:spcBef>
                <a:spcPts val="0"/>
              </a:spcBef>
              <a:spcAft>
                <a:spcPts val="0"/>
              </a:spcAft>
              <a:buClr>
                <a:srgbClr val="0000FF"/>
              </a:buClr>
              <a:buSzPts val="1200"/>
              <a:buFont typeface="Noto Sans Symbols"/>
              <a:buNone/>
            </a:pPr>
            <a:r>
              <a:rPr lang="en-US" sz="1200">
                <a:solidFill>
                  <a:srgbClr val="0000FF"/>
                </a:solidFill>
                <a:latin typeface="Arial"/>
                <a:ea typeface="Arial"/>
                <a:cs typeface="Arial"/>
                <a:sym typeface="Arial"/>
              </a:rPr>
              <a:t>Altersbedingte Ve</a:t>
            </a:r>
            <a:r>
              <a:rPr lang="en-US" sz="1200">
                <a:solidFill>
                  <a:srgbClr val="0000FF"/>
                </a:solidFill>
              </a:rPr>
              <a:t>Pupillensaum</a:t>
            </a:r>
            <a:r>
              <a:rPr lang="en-US" sz="1200">
                <a:solidFill>
                  <a:srgbClr val="0000FF"/>
                </a:solidFill>
                <a:latin typeface="Arial"/>
                <a:ea typeface="Arial"/>
                <a:cs typeface="Arial"/>
                <a:sym typeface="Arial"/>
              </a:rPr>
              <a:t>erungen in der Architektur des </a:t>
            </a:r>
            <a:r>
              <a:rPr lang="en-US" sz="1200">
                <a:solidFill>
                  <a:srgbClr val="0000FF"/>
                </a:solidFill>
              </a:rPr>
              <a:t>Augenabschnitt</a:t>
            </a:r>
            <a:r>
              <a:rPr lang="en-US" sz="1200">
                <a:solidFill>
                  <a:srgbClr val="0000FF"/>
                </a:solidFill>
                <a:latin typeface="Arial"/>
                <a:ea typeface="Arial"/>
                <a:cs typeface="Arial"/>
                <a:sym typeface="Arial"/>
              </a:rPr>
              <a:t>, verbunden mit einer verminderten akkommodationsbedingten Bewegung der Linse, führen zu immer weniger Kontakt zwischen der hinteren Iris und den Zonulafasern und somit zu immer geringeren Mengen an freigesetztem Pigment</a:t>
            </a:r>
            <a:endParaRPr/>
          </a:p>
          <a:p>
            <a:pPr indent="0" lvl="0" marL="0" marR="0" rtl="0" algn="l">
              <a:spcBef>
                <a:spcPts val="0"/>
              </a:spcBef>
              <a:spcAft>
                <a:spcPts val="0"/>
              </a:spcAft>
              <a:buClr>
                <a:schemeClr val="dk1"/>
              </a:buClr>
              <a:buSzPts val="1400"/>
              <a:buFont typeface="Noto Sans Symbols"/>
              <a:buNone/>
            </a:pPr>
            <a:r>
              <a:t/>
            </a:r>
            <a:endParaRPr sz="1400">
              <a:solidFill>
                <a:srgbClr val="0000FF"/>
              </a:solidFill>
              <a:latin typeface="Arial"/>
              <a:ea typeface="Arial"/>
              <a:cs typeface="Arial"/>
              <a:sym typeface="Arial"/>
            </a:endParaRPr>
          </a:p>
          <a:p>
            <a:pPr indent="0" lvl="0" marL="0" rtl="0" algn="l">
              <a:spcBef>
                <a:spcPts val="0"/>
              </a:spcBef>
              <a:spcAft>
                <a:spcPts val="0"/>
              </a:spcAft>
              <a:buClr>
                <a:srgbClr val="0000FF"/>
              </a:buClr>
              <a:buSzPts val="1200"/>
              <a:buFont typeface="Noto Sans Symbols"/>
              <a:buNone/>
            </a:pPr>
            <a:r>
              <a:rPr i="1" lang="en-US" sz="1200">
                <a:solidFill>
                  <a:srgbClr val="0000FF"/>
                </a:solidFill>
              </a:rPr>
              <a:t>Wie verhält sich der </a:t>
            </a:r>
            <a:r>
              <a:rPr i="1" lang="en-US" sz="1200">
                <a:solidFill>
                  <a:srgbClr val="0000FF"/>
                </a:solidFill>
                <a:extLst>
                  <a:ext uri="http://customooxmlschemas.google.com/">
                    <go:slidesCustomData xmlns:go="http://customooxmlschemas.google.com/" textRoundtripDataId="26"/>
                  </a:ext>
                </a:extLst>
              </a:rPr>
              <a:t>Augeninnendruck</a:t>
            </a:r>
            <a:r>
              <a:rPr i="1" lang="en-US" sz="1200">
                <a:solidFill>
                  <a:srgbClr val="0000FF"/>
                </a:solidFill>
              </a:rPr>
              <a:t>?</a:t>
            </a:r>
            <a:endParaRPr i="1" sz="1200">
              <a:solidFill>
                <a:srgbClr val="0000FF"/>
              </a:solidFill>
            </a:endParaRPr>
          </a:p>
          <a:p>
            <a:pPr indent="0" lvl="0" marL="0" marR="0" rtl="0" algn="l">
              <a:spcBef>
                <a:spcPts val="0"/>
              </a:spcBef>
              <a:spcAft>
                <a:spcPts val="0"/>
              </a:spcAft>
              <a:buClr>
                <a:srgbClr val="0000FF"/>
              </a:buClr>
              <a:buSzPts val="1200"/>
              <a:buFont typeface="Noto Sans Symbols"/>
              <a:buNone/>
            </a:pPr>
            <a:r>
              <a:rPr lang="en-US" sz="1200">
                <a:solidFill>
                  <a:srgbClr val="0000FF"/>
                </a:solidFill>
                <a:latin typeface="Arial"/>
                <a:ea typeface="Arial"/>
                <a:cs typeface="Arial"/>
                <a:sym typeface="Arial"/>
              </a:rPr>
              <a:t>Der Augeninnendruck kann sich etwa </a:t>
            </a:r>
            <a:r>
              <a:rPr lang="en-US" sz="1200">
                <a:solidFill>
                  <a:srgbClr val="0000FF"/>
                </a:solidFill>
              </a:rPr>
              <a:t>ab einem</a:t>
            </a:r>
            <a:r>
              <a:rPr lang="en-US" sz="1200">
                <a:solidFill>
                  <a:srgbClr val="0000FF"/>
                </a:solidFill>
                <a:latin typeface="Arial"/>
                <a:ea typeface="Arial"/>
                <a:cs typeface="Arial"/>
                <a:sym typeface="Arial"/>
              </a:rPr>
              <a:t> Alter von 60 </a:t>
            </a:r>
            <a:r>
              <a:rPr lang="en-US" sz="1200">
                <a:solidFill>
                  <a:srgbClr val="0000FF"/>
                </a:solidFill>
                <a:latin typeface="Arial"/>
                <a:ea typeface="Arial"/>
                <a:cs typeface="Arial"/>
                <a:sym typeface="Arial"/>
                <a:extLst>
                  <a:ext uri="http://customooxmlschemas.google.com/">
                    <go:slidesCustomData xmlns:go="http://customooxmlschemas.google.com/" textRoundtripDataId="27"/>
                  </a:ext>
                </a:extLst>
              </a:rPr>
              <a:t>Jahren</a:t>
            </a:r>
            <a:r>
              <a:rPr lang="en-US" sz="1200">
                <a:solidFill>
                  <a:srgbClr val="0000FF"/>
                </a:solidFill>
                <a:latin typeface="Arial"/>
                <a:ea typeface="Arial"/>
                <a:cs typeface="Arial"/>
                <a:sym typeface="Arial"/>
              </a:rPr>
              <a:t> normalisieren.</a:t>
            </a:r>
            <a:endParaRPr/>
          </a:p>
        </p:txBody>
      </p:sp>
      <p:sp>
        <p:nvSpPr>
          <p:cNvPr id="730" name="Google Shape;730;p54"/>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A</a:t>
            </a:r>
            <a:endParaRPr/>
          </a:p>
        </p:txBody>
      </p:sp>
      <p:sp>
        <p:nvSpPr>
          <p:cNvPr id="731" name="Google Shape;731;p54"/>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 </a:t>
            </a:r>
            <a:r>
              <a:rPr b="1" lang="en-US" sz="1200">
                <a:solidFill>
                  <a:schemeClr val="dk1"/>
                </a:solidFill>
                <a:latin typeface="Arial"/>
                <a:ea typeface="Arial"/>
                <a:cs typeface="Arial"/>
                <a:sym typeface="Arial"/>
              </a:rPr>
              <a:t>FITB</a:t>
            </a:r>
            <a:endParaRPr/>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5" name="Shape 735"/>
        <p:cNvGrpSpPr/>
        <p:nvPr/>
      </p:nvGrpSpPr>
      <p:grpSpPr>
        <a:xfrm>
          <a:off x="0" y="0"/>
          <a:ext cx="0" cy="0"/>
          <a:chOff x="0" y="0"/>
          <a:chExt cx="0" cy="0"/>
        </a:xfrm>
      </p:grpSpPr>
      <p:graphicFrame>
        <p:nvGraphicFramePr>
          <p:cNvPr id="736" name="Google Shape;736;p55"/>
          <p:cNvGraphicFramePr/>
          <p:nvPr/>
        </p:nvGraphicFramePr>
        <p:xfrm>
          <a:off x="457200" y="1676400"/>
          <a:ext cx="3000000" cy="3000000"/>
        </p:xfrm>
        <a:graphic>
          <a:graphicData uri="http://schemas.openxmlformats.org/drawingml/2006/table">
            <a:tbl>
              <a:tblPr>
                <a:noFill/>
                <a:tableStyleId>{02B07537-624C-4EAD-A9AA-E5A35CE8A65F}</a:tableStyleId>
              </a:tblPr>
              <a:tblGrid>
                <a:gridCol w="2743200"/>
                <a:gridCol w="2743200"/>
                <a:gridCol w="2743200"/>
              </a:tblGrid>
              <a:tr h="406400">
                <a:tc>
                  <a:txBody>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1"/>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lang="en-US" sz="1200">
                          <a:solidFill>
                            <a:schemeClr val="dk1"/>
                          </a:solidFill>
                        </a:rPr>
                        <a:t>PEX</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i="0" lang="en-US" sz="1200" u="none" cap="none" strike="noStrike">
                          <a:solidFill>
                            <a:schemeClr val="dk1"/>
                          </a:solidFill>
                          <a:latin typeface="Arial"/>
                          <a:ea typeface="Arial"/>
                          <a:cs typeface="Arial"/>
                          <a:sym typeface="Arial"/>
                        </a:rPr>
                        <a:t>PDS/PG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Alter</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Selten &lt; 50 J, meist  &gt; 70 J</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20 – 50 J</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Geschlechtspräferenz</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M&gt;F</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M &gt; F</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i="1" lang="en-US" sz="1200">
                          <a:solidFill>
                            <a:schemeClr val="dk1"/>
                          </a:solidFill>
                        </a:rPr>
                        <a:t>Kammerwinkelstatus</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Enger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Weit geöffnet</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i="1" lang="en-US" sz="1200">
                          <a:solidFill>
                            <a:schemeClr val="dk1"/>
                          </a:solidFill>
                        </a:rPr>
                        <a:t>Wo ist die Iris durchscheinend?</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Pupillensaum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Radiär, mittlere Peripherie</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Krukenberg-Spindel – 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Sampaolesi-Linie – 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762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r>
            </a:tbl>
          </a:graphicData>
        </a:graphic>
      </p:graphicFrame>
      <p:sp>
        <p:nvSpPr>
          <p:cNvPr id="737" name="Google Shape;737;p55"/>
          <p:cNvSpPr txBox="1"/>
          <p:nvPr>
            <p:ph idx="12" type="sldNum"/>
          </p:nvPr>
        </p:nvSpPr>
        <p:spPr>
          <a:xfrm>
            <a:off x="7010400" y="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738" name="Google Shape;738;p55"/>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Q</a:t>
            </a:r>
            <a:endParaRPr/>
          </a:p>
        </p:txBody>
      </p:sp>
      <p:sp>
        <p:nvSpPr>
          <p:cNvPr id="739" name="Google Shape;739;p55"/>
          <p:cNvSpPr txBox="1"/>
          <p:nvPr/>
        </p:nvSpPr>
        <p:spPr>
          <a:xfrm>
            <a:off x="4419600" y="3776246"/>
            <a:ext cx="3089307" cy="338554"/>
          </a:xfrm>
          <a:prstGeom prst="rect">
            <a:avLst/>
          </a:prstGeom>
          <a:no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i="1" lang="en-US" sz="1200">
                <a:solidFill>
                  <a:srgbClr val="0000FF"/>
                </a:solidFill>
                <a:latin typeface="Arial"/>
                <a:ea typeface="Arial"/>
                <a:cs typeface="Arial"/>
                <a:sym typeface="Arial"/>
              </a:rPr>
              <a:t>?                                              ?</a:t>
            </a:r>
            <a:endParaRPr/>
          </a:p>
        </p:txBody>
      </p:sp>
      <p:sp>
        <p:nvSpPr>
          <p:cNvPr id="740" name="Google Shape;740;p55"/>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 </a:t>
            </a:r>
            <a:r>
              <a:rPr b="1" lang="en-US" sz="1200">
                <a:solidFill>
                  <a:schemeClr val="dk1"/>
                </a:solidFill>
                <a:latin typeface="Arial"/>
                <a:ea typeface="Arial"/>
                <a:cs typeface="Arial"/>
                <a:sym typeface="Arial"/>
              </a:rPr>
              <a:t>FITB</a:t>
            </a:r>
            <a:endParaRPr/>
          </a:p>
        </p:txBody>
      </p:sp>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5" name="Shape 745"/>
        <p:cNvGrpSpPr/>
        <p:nvPr/>
      </p:nvGrpSpPr>
      <p:grpSpPr>
        <a:xfrm>
          <a:off x="0" y="0"/>
          <a:ext cx="0" cy="0"/>
          <a:chOff x="0" y="0"/>
          <a:chExt cx="0" cy="0"/>
        </a:xfrm>
      </p:grpSpPr>
      <p:graphicFrame>
        <p:nvGraphicFramePr>
          <p:cNvPr id="746" name="Google Shape;746;p56"/>
          <p:cNvGraphicFramePr/>
          <p:nvPr/>
        </p:nvGraphicFramePr>
        <p:xfrm>
          <a:off x="457200" y="1676400"/>
          <a:ext cx="3000000" cy="3000000"/>
        </p:xfrm>
        <a:graphic>
          <a:graphicData uri="http://schemas.openxmlformats.org/drawingml/2006/table">
            <a:tbl>
              <a:tblPr>
                <a:noFill/>
                <a:tableStyleId>{02B07537-624C-4EAD-A9AA-E5A35CE8A65F}</a:tableStyleId>
              </a:tblPr>
              <a:tblGrid>
                <a:gridCol w="2743200"/>
                <a:gridCol w="2743200"/>
                <a:gridCol w="2743200"/>
              </a:tblGrid>
              <a:tr h="406400">
                <a:tc>
                  <a:txBody>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1"/>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lang="en-US" sz="1200">
                          <a:solidFill>
                            <a:schemeClr val="dk1"/>
                          </a:solidFill>
                        </a:rPr>
                        <a:t>PEX</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i="0" lang="en-US" sz="1200" u="none" cap="none" strike="noStrike">
                          <a:solidFill>
                            <a:schemeClr val="dk1"/>
                          </a:solidFill>
                          <a:latin typeface="Arial"/>
                          <a:ea typeface="Arial"/>
                          <a:cs typeface="Arial"/>
                          <a:sym typeface="Arial"/>
                        </a:rPr>
                        <a:t>PDS/PG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Alter</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Selten &lt; 50 J, meist  &gt; 70 J</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20 – 50 J</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Geschlechtspräferenz</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M&gt;F</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M &gt; F</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i="1" lang="en-US" sz="1200">
                          <a:solidFill>
                            <a:schemeClr val="dk1"/>
                          </a:solidFill>
                        </a:rPr>
                        <a:t>Kammerwinkelstatus</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Enger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Weit geöffnet</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i="1" lang="en-US" sz="1200">
                          <a:solidFill>
                            <a:schemeClr val="dk1"/>
                          </a:solidFill>
                        </a:rPr>
                        <a:t>Wo ist die Iris durchscheinend?</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Pupillensaum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Radiär, mittlere Peripherie</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Krukenberg-Spindel – 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Sampaolesi-Linie – 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762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r>
            </a:tbl>
          </a:graphicData>
        </a:graphic>
      </p:graphicFrame>
      <p:sp>
        <p:nvSpPr>
          <p:cNvPr id="747" name="Google Shape;747;p56"/>
          <p:cNvSpPr txBox="1"/>
          <p:nvPr>
            <p:ph idx="12" type="sldNum"/>
          </p:nvPr>
        </p:nvSpPr>
        <p:spPr>
          <a:xfrm>
            <a:off x="7010400" y="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748" name="Google Shape;748;p56"/>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A</a:t>
            </a:r>
            <a:endParaRPr/>
          </a:p>
        </p:txBody>
      </p:sp>
      <p:sp>
        <p:nvSpPr>
          <p:cNvPr id="749" name="Google Shape;749;p56"/>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 </a:t>
            </a:r>
            <a:r>
              <a:rPr b="1" lang="en-US" sz="1200">
                <a:solidFill>
                  <a:schemeClr val="dk1"/>
                </a:solidFill>
                <a:latin typeface="Arial"/>
                <a:ea typeface="Arial"/>
                <a:cs typeface="Arial"/>
                <a:sym typeface="Arial"/>
              </a:rPr>
              <a:t>FITB</a:t>
            </a:r>
            <a:endParaRPr/>
          </a:p>
        </p:txBody>
      </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4" name="Shape 754"/>
        <p:cNvGrpSpPr/>
        <p:nvPr/>
      </p:nvGrpSpPr>
      <p:grpSpPr>
        <a:xfrm>
          <a:off x="0" y="0"/>
          <a:ext cx="0" cy="0"/>
          <a:chOff x="0" y="0"/>
          <a:chExt cx="0" cy="0"/>
        </a:xfrm>
      </p:grpSpPr>
      <p:graphicFrame>
        <p:nvGraphicFramePr>
          <p:cNvPr id="755" name="Google Shape;755;p57"/>
          <p:cNvGraphicFramePr/>
          <p:nvPr/>
        </p:nvGraphicFramePr>
        <p:xfrm>
          <a:off x="457200" y="1676400"/>
          <a:ext cx="3000000" cy="3000000"/>
        </p:xfrm>
        <a:graphic>
          <a:graphicData uri="http://schemas.openxmlformats.org/drawingml/2006/table">
            <a:tbl>
              <a:tblPr>
                <a:noFill/>
                <a:tableStyleId>{02B07537-624C-4EAD-A9AA-E5A35CE8A65F}</a:tableStyleId>
              </a:tblPr>
              <a:tblGrid>
                <a:gridCol w="2743200"/>
                <a:gridCol w="2743200"/>
                <a:gridCol w="2743200"/>
              </a:tblGrid>
              <a:tr h="406400">
                <a:tc>
                  <a:txBody>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1"/>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lang="en-US" sz="1200">
                          <a:solidFill>
                            <a:schemeClr val="dk1"/>
                          </a:solidFill>
                        </a:rPr>
                        <a:t>PEX</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i="0" lang="en-US" sz="1200" u="none" cap="none" strike="noStrike">
                          <a:solidFill>
                            <a:schemeClr val="dk1"/>
                          </a:solidFill>
                          <a:latin typeface="Arial"/>
                          <a:ea typeface="Arial"/>
                          <a:cs typeface="Arial"/>
                          <a:sym typeface="Arial"/>
                        </a:rPr>
                        <a:t>PDS/PG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Alter</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 &lt; 50 J, meist  &gt; 70 J</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20er – 40er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Geschlechtspräferenz</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F &gt; 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M &gt; F</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Kammerwinkelstatus</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Enger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Weit geöffnet</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Wo ist die Iris durchscheinend?</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Pupillensaum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Radiär, mittlere Peripherie</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Krukenberg-Spindel – 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b="1" i="1" lang="en-US" sz="1200" u="none" cap="none" strike="noStrike">
                          <a:solidFill>
                            <a:schemeClr val="dk1"/>
                          </a:solidFill>
                          <a:latin typeface="Arial"/>
                          <a:ea typeface="Arial"/>
                          <a:cs typeface="Arial"/>
                          <a:sym typeface="Arial"/>
                        </a:rPr>
                        <a:t>Sampaolesi-Linie – </a:t>
                      </a:r>
                      <a:r>
                        <a:rPr b="0" i="1" lang="en-US" sz="1200" u="none" cap="none" strike="noStrike">
                          <a:solidFill>
                            <a:srgbClr val="BFBFBF"/>
                          </a:solidFill>
                          <a:latin typeface="Arial"/>
                          <a:ea typeface="Arial"/>
                          <a:cs typeface="Arial"/>
                          <a:sym typeface="Arial"/>
                        </a:rPr>
                        <a:t>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762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r>
            </a:tbl>
          </a:graphicData>
        </a:graphic>
      </p:graphicFrame>
      <p:sp>
        <p:nvSpPr>
          <p:cNvPr id="756" name="Google Shape;756;p57"/>
          <p:cNvSpPr txBox="1"/>
          <p:nvPr>
            <p:ph idx="12" type="sldNum"/>
          </p:nvPr>
        </p:nvSpPr>
        <p:spPr>
          <a:xfrm>
            <a:off x="7010400" y="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757" name="Google Shape;757;p57"/>
          <p:cNvSpPr txBox="1"/>
          <p:nvPr/>
        </p:nvSpPr>
        <p:spPr>
          <a:xfrm>
            <a:off x="381000" y="4267200"/>
            <a:ext cx="8293200" cy="949200"/>
          </a:xfrm>
          <a:prstGeom prst="rect">
            <a:avLst/>
          </a:prstGeom>
          <a:solidFill>
            <a:srgbClr val="FFDB69"/>
          </a:solidFill>
          <a:ln>
            <a:noFill/>
          </a:ln>
        </p:spPr>
        <p:txBody>
          <a:bodyPr anchorCtr="0" anchor="t" bIns="12700" lIns="25400" spcFirstLastPara="1" rIns="25400" wrap="square" tIns="12700">
            <a:spAutoFit/>
          </a:bodyPr>
          <a:lstStyle/>
          <a:p>
            <a:pPr indent="0" lvl="0" marL="0" marR="0" rtl="0" algn="l">
              <a:spcBef>
                <a:spcPts val="0"/>
              </a:spcBef>
              <a:spcAft>
                <a:spcPts val="0"/>
              </a:spcAft>
              <a:buClr>
                <a:srgbClr val="0000FF"/>
              </a:buClr>
              <a:buSzPts val="1200"/>
              <a:buFont typeface="Noto Sans Symbols"/>
              <a:buNone/>
            </a:pPr>
            <a:r>
              <a:rPr i="1" lang="en-US" sz="1200">
                <a:solidFill>
                  <a:srgbClr val="0000FF"/>
                </a:solidFill>
                <a:latin typeface="Arial"/>
                <a:ea typeface="Arial"/>
                <a:cs typeface="Arial"/>
                <a:sym typeface="Arial"/>
              </a:rPr>
              <a:t>Was ist eine </a:t>
            </a:r>
            <a:r>
              <a:rPr lang="en-US" sz="1200">
                <a:solidFill>
                  <a:srgbClr val="0000FF"/>
                </a:solidFill>
                <a:latin typeface="Arial"/>
                <a:ea typeface="Arial"/>
                <a:cs typeface="Arial"/>
                <a:sym typeface="Arial"/>
              </a:rPr>
              <a:t>Sampaolesi-Linie</a:t>
            </a:r>
            <a:r>
              <a:rPr i="1" lang="en-US" sz="1200">
                <a:solidFill>
                  <a:srgbClr val="0000FF"/>
                </a:solidFill>
                <a:latin typeface="Arial"/>
                <a:ea typeface="Arial"/>
                <a:cs typeface="Arial"/>
                <a:sym typeface="Arial"/>
              </a:rPr>
              <a:t>?</a:t>
            </a:r>
            <a:endParaRPr i="1" sz="1400">
              <a:solidFill>
                <a:srgbClr val="FFDB69"/>
              </a:solidFill>
              <a:latin typeface="Arial"/>
              <a:ea typeface="Arial"/>
              <a:cs typeface="Arial"/>
              <a:sym typeface="Arial"/>
            </a:endParaRPr>
          </a:p>
          <a:p>
            <a:pPr indent="0" lvl="0" marL="0" marR="0" rtl="0" algn="l">
              <a:spcBef>
                <a:spcPts val="0"/>
              </a:spcBef>
              <a:spcAft>
                <a:spcPts val="0"/>
              </a:spcAft>
              <a:buClr>
                <a:srgbClr val="FFDB69"/>
              </a:buClr>
              <a:buSzPts val="1200"/>
              <a:buFont typeface="Noto Sans Symbols"/>
              <a:buNone/>
            </a:pPr>
            <a:r>
              <a:rPr lang="en-US" sz="1200">
                <a:solidFill>
                  <a:srgbClr val="FFDB69"/>
                </a:solidFill>
                <a:latin typeface="Arial"/>
                <a:ea typeface="Arial"/>
                <a:cs typeface="Arial"/>
                <a:sym typeface="Arial"/>
              </a:rPr>
              <a:t>Eine gewellte Pigmentlinie, die im Kammerwinkel anterior (d. h. bei der Gonioskopie „oberhalb“) der Schwalbe-Linie liegt.</a:t>
            </a:r>
            <a:endParaRPr/>
          </a:p>
          <a:p>
            <a:pPr indent="0" lvl="0" marL="0" marR="0" rtl="0" algn="l">
              <a:spcBef>
                <a:spcPts val="0"/>
              </a:spcBef>
              <a:spcAft>
                <a:spcPts val="0"/>
              </a:spcAft>
              <a:buClr>
                <a:srgbClr val="FFDB69"/>
              </a:buClr>
              <a:buSzPts val="1200"/>
              <a:buFont typeface="Noto Sans Symbols"/>
              <a:buNone/>
            </a:pPr>
            <a:r>
              <a:rPr lang="en-US" sz="1200">
                <a:solidFill>
                  <a:srgbClr val="FFDB69"/>
                </a:solidFill>
                <a:latin typeface="Arial"/>
                <a:ea typeface="Arial"/>
                <a:cs typeface="Arial"/>
                <a:sym typeface="Arial"/>
              </a:rPr>
              <a:t>Es mag kontraintuitiv erscheinen, dass ein pigmentbezogener Befund bei </a:t>
            </a:r>
            <a:r>
              <a:rPr lang="en-US" sz="1200">
                <a:solidFill>
                  <a:srgbClr val="FFDB69"/>
                </a:solidFill>
              </a:rPr>
              <a:t>PEX</a:t>
            </a:r>
            <a:r>
              <a:rPr lang="en-US" sz="1200">
                <a:solidFill>
                  <a:srgbClr val="FFDB69"/>
                </a:solidFill>
                <a:latin typeface="Arial"/>
                <a:ea typeface="Arial"/>
                <a:cs typeface="Arial"/>
                <a:sym typeface="Arial"/>
              </a:rPr>
              <a:t> häufiger auftritt und</a:t>
            </a:r>
            <a:endParaRPr/>
          </a:p>
          <a:p>
            <a:pPr indent="0" lvl="0" marL="0" marR="0" rtl="0" algn="l">
              <a:spcBef>
                <a:spcPts val="0"/>
              </a:spcBef>
              <a:spcAft>
                <a:spcPts val="0"/>
              </a:spcAft>
              <a:buClr>
                <a:srgbClr val="FFDB69"/>
              </a:buClr>
              <a:buSzPts val="1200"/>
              <a:buFont typeface="Noto Sans Symbols"/>
              <a:buNone/>
            </a:pPr>
            <a:r>
              <a:rPr b="1" lang="en-US" sz="1200">
                <a:solidFill>
                  <a:srgbClr val="FFDB69"/>
                </a:solidFill>
                <a:latin typeface="Arial"/>
                <a:ea typeface="Arial"/>
                <a:cs typeface="Arial"/>
                <a:sym typeface="Arial"/>
              </a:rPr>
              <a:t>seltener </a:t>
            </a:r>
            <a:r>
              <a:rPr lang="en-US" sz="1200">
                <a:solidFill>
                  <a:srgbClr val="FFDB69"/>
                </a:solidFill>
                <a:latin typeface="Arial"/>
                <a:ea typeface="Arial"/>
                <a:cs typeface="Arial"/>
                <a:sym typeface="Arial"/>
              </a:rPr>
              <a:t>bei PDS/</a:t>
            </a:r>
            <a:r>
              <a:rPr lang="en-US" sz="1200">
                <a:solidFill>
                  <a:srgbClr val="FFDB69"/>
                </a:solidFill>
              </a:rPr>
              <a:t>PDG </a:t>
            </a:r>
            <a:r>
              <a:rPr b="1" lang="en-US" sz="1200">
                <a:solidFill>
                  <a:srgbClr val="FFDB69"/>
                </a:solidFill>
                <a:latin typeface="Arial"/>
                <a:ea typeface="Arial"/>
                <a:cs typeface="Arial"/>
                <a:sym typeface="Arial"/>
              </a:rPr>
              <a:t>auftritt </a:t>
            </a:r>
            <a:r>
              <a:rPr lang="en-US" sz="1200">
                <a:solidFill>
                  <a:srgbClr val="FFDB69"/>
                </a:solidFill>
                <a:latin typeface="Arial"/>
                <a:ea typeface="Arial"/>
                <a:cs typeface="Arial"/>
                <a:sym typeface="Arial"/>
              </a:rPr>
              <a:t>(mir erscheint das jedenfalls so), aber so ist es nun einmal. Merken Sie sich dies unbedingt!</a:t>
            </a:r>
            <a:endParaRPr/>
          </a:p>
        </p:txBody>
      </p:sp>
      <p:sp>
        <p:nvSpPr>
          <p:cNvPr id="758" name="Google Shape;758;p57"/>
          <p:cNvSpPr/>
          <p:nvPr/>
        </p:nvSpPr>
        <p:spPr>
          <a:xfrm>
            <a:off x="533400" y="3733800"/>
            <a:ext cx="1752600" cy="381000"/>
          </a:xfrm>
          <a:prstGeom prst="ellipse">
            <a:avLst/>
          </a:prstGeom>
          <a:noFill/>
          <a:ln cap="flat" cmpd="sng" w="25400">
            <a:solidFill>
              <a:srgbClr val="0000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59" name="Google Shape;759;p57"/>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F</a:t>
            </a:r>
            <a:endParaRPr/>
          </a:p>
        </p:txBody>
      </p:sp>
      <p:sp>
        <p:nvSpPr>
          <p:cNvPr id="760" name="Google Shape;760;p57"/>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 </a:t>
            </a:r>
            <a:r>
              <a:rPr b="1" lang="en-US" sz="1200">
                <a:solidFill>
                  <a:schemeClr val="dk1"/>
                </a:solidFill>
                <a:latin typeface="Arial"/>
                <a:ea typeface="Arial"/>
                <a:cs typeface="Arial"/>
                <a:sym typeface="Arial"/>
              </a:rPr>
              <a:t>FITB</a:t>
            </a:r>
            <a:endParaRPr/>
          </a:p>
        </p:txBody>
      </p:sp>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5" name="Shape 765"/>
        <p:cNvGrpSpPr/>
        <p:nvPr/>
      </p:nvGrpSpPr>
      <p:grpSpPr>
        <a:xfrm>
          <a:off x="0" y="0"/>
          <a:ext cx="0" cy="0"/>
          <a:chOff x="0" y="0"/>
          <a:chExt cx="0" cy="0"/>
        </a:xfrm>
      </p:grpSpPr>
      <p:graphicFrame>
        <p:nvGraphicFramePr>
          <p:cNvPr id="766" name="Google Shape;766;p58"/>
          <p:cNvGraphicFramePr/>
          <p:nvPr/>
        </p:nvGraphicFramePr>
        <p:xfrm>
          <a:off x="457200" y="1676400"/>
          <a:ext cx="3000000" cy="3000000"/>
        </p:xfrm>
        <a:graphic>
          <a:graphicData uri="http://schemas.openxmlformats.org/drawingml/2006/table">
            <a:tbl>
              <a:tblPr>
                <a:noFill/>
                <a:tableStyleId>{02B07537-624C-4EAD-A9AA-E5A35CE8A65F}</a:tableStyleId>
              </a:tblPr>
              <a:tblGrid>
                <a:gridCol w="2743200"/>
                <a:gridCol w="2743200"/>
                <a:gridCol w="2743200"/>
              </a:tblGrid>
              <a:tr h="406400">
                <a:tc>
                  <a:txBody>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1"/>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lang="en-US" sz="1200">
                          <a:solidFill>
                            <a:schemeClr val="dk1"/>
                          </a:solidFill>
                        </a:rPr>
                        <a:t>PEX</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i="0" lang="en-US" sz="1200" u="none" cap="none" strike="noStrike">
                          <a:solidFill>
                            <a:schemeClr val="dk1"/>
                          </a:solidFill>
                          <a:latin typeface="Arial"/>
                          <a:ea typeface="Arial"/>
                          <a:cs typeface="Arial"/>
                          <a:sym typeface="Arial"/>
                        </a:rPr>
                        <a:t>PDS/PG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Alter</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 &lt; 50 J, meist  &gt; 70 J</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20er – 40er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Geschlechtspräferenz</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F &gt; 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M &gt; F</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Kammerwinkelstatus</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Enger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Weit geöffnet</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Wo ist die Iris durchscheinend?</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Pupillensaum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Radiär, mittlere Peripherie</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Krukenberg-Spindel – 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b="1" i="1" lang="en-US" sz="1200" u="none" cap="none" strike="noStrike">
                          <a:solidFill>
                            <a:schemeClr val="dk1"/>
                          </a:solidFill>
                          <a:latin typeface="Arial"/>
                          <a:ea typeface="Arial"/>
                          <a:cs typeface="Arial"/>
                          <a:sym typeface="Arial"/>
                        </a:rPr>
                        <a:t>Sampaolesi-Linie – </a:t>
                      </a:r>
                      <a:r>
                        <a:rPr b="0" i="1" lang="en-US" sz="1200" u="none" cap="none" strike="noStrike">
                          <a:solidFill>
                            <a:srgbClr val="BFBFBF"/>
                          </a:solidFill>
                          <a:latin typeface="Arial"/>
                          <a:ea typeface="Arial"/>
                          <a:cs typeface="Arial"/>
                          <a:sym typeface="Arial"/>
                        </a:rPr>
                        <a:t>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762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r>
            </a:tbl>
          </a:graphicData>
        </a:graphic>
      </p:graphicFrame>
      <p:sp>
        <p:nvSpPr>
          <p:cNvPr id="767" name="Google Shape;767;p58"/>
          <p:cNvSpPr txBox="1"/>
          <p:nvPr>
            <p:ph idx="12" type="sldNum"/>
          </p:nvPr>
        </p:nvSpPr>
        <p:spPr>
          <a:xfrm>
            <a:off x="7010400" y="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768" name="Google Shape;768;p58"/>
          <p:cNvSpPr txBox="1"/>
          <p:nvPr/>
        </p:nvSpPr>
        <p:spPr>
          <a:xfrm>
            <a:off x="381000" y="4267200"/>
            <a:ext cx="8293200" cy="1134000"/>
          </a:xfrm>
          <a:prstGeom prst="rect">
            <a:avLst/>
          </a:prstGeom>
          <a:solidFill>
            <a:srgbClr val="FFDB69"/>
          </a:solidFill>
          <a:ln>
            <a:noFill/>
          </a:ln>
        </p:spPr>
        <p:txBody>
          <a:bodyPr anchorCtr="0" anchor="t" bIns="12700" lIns="25400" spcFirstLastPara="1" rIns="25400" wrap="square" tIns="12700">
            <a:spAutoFit/>
          </a:bodyPr>
          <a:lstStyle/>
          <a:p>
            <a:pPr indent="0" lvl="0" marL="0" marR="0" rtl="0" algn="l">
              <a:spcBef>
                <a:spcPts val="0"/>
              </a:spcBef>
              <a:spcAft>
                <a:spcPts val="0"/>
              </a:spcAft>
              <a:buClr>
                <a:srgbClr val="0000FF"/>
              </a:buClr>
              <a:buSzPts val="1200"/>
              <a:buFont typeface="Noto Sans Symbols"/>
              <a:buNone/>
            </a:pPr>
            <a:r>
              <a:rPr i="1" lang="en-US" sz="1200">
                <a:solidFill>
                  <a:srgbClr val="0000FF"/>
                </a:solidFill>
                <a:latin typeface="Arial"/>
                <a:ea typeface="Arial"/>
                <a:cs typeface="Arial"/>
                <a:sym typeface="Arial"/>
              </a:rPr>
              <a:t>Was ist eine </a:t>
            </a:r>
            <a:r>
              <a:rPr lang="en-US" sz="1200">
                <a:solidFill>
                  <a:srgbClr val="0000FF"/>
                </a:solidFill>
                <a:latin typeface="Arial"/>
                <a:ea typeface="Arial"/>
                <a:cs typeface="Arial"/>
                <a:sym typeface="Arial"/>
              </a:rPr>
              <a:t>Sampaolesi-Linie</a:t>
            </a:r>
            <a:r>
              <a:rPr i="1" lang="en-US" sz="1200">
                <a:solidFill>
                  <a:srgbClr val="0000FF"/>
                </a:solidFill>
                <a:latin typeface="Arial"/>
                <a:ea typeface="Arial"/>
                <a:cs typeface="Arial"/>
                <a:sym typeface="Arial"/>
              </a:rPr>
              <a:t>?</a:t>
            </a:r>
            <a:endParaRPr/>
          </a:p>
          <a:p>
            <a:pPr indent="0" lvl="0" marL="0" marR="0" rtl="0" algn="l">
              <a:spcBef>
                <a:spcPts val="0"/>
              </a:spcBef>
              <a:spcAft>
                <a:spcPts val="0"/>
              </a:spcAft>
              <a:buClr>
                <a:srgbClr val="0000FF"/>
              </a:buClr>
              <a:buSzPts val="1200"/>
              <a:buFont typeface="Noto Sans Symbols"/>
              <a:buNone/>
            </a:pPr>
            <a:r>
              <a:rPr lang="en-US" sz="1200">
                <a:solidFill>
                  <a:srgbClr val="0000FF"/>
                </a:solidFill>
                <a:latin typeface="Arial"/>
                <a:ea typeface="Arial"/>
                <a:cs typeface="Arial"/>
                <a:sym typeface="Arial"/>
              </a:rPr>
              <a:t>E</a:t>
            </a:r>
            <a:r>
              <a:rPr lang="en-US" sz="1200">
                <a:solidFill>
                  <a:srgbClr val="0000FF"/>
                </a:solidFill>
              </a:rPr>
              <a:t>ine wellenförmige Pigmentlinie im </a:t>
            </a:r>
            <a:r>
              <a:rPr lang="en-US" sz="1200">
                <a:solidFill>
                  <a:srgbClr val="0000FF"/>
                </a:solidFill>
                <a:extLst>
                  <a:ext uri="http://customooxmlschemas.google.com/">
                    <go:slidesCustomData xmlns:go="http://customooxmlschemas.google.com/" textRoundtripDataId="28"/>
                  </a:ext>
                </a:extLst>
              </a:rPr>
              <a:t>Kammerwinkel</a:t>
            </a:r>
            <a:r>
              <a:rPr lang="en-US" sz="1200">
                <a:solidFill>
                  <a:srgbClr val="0000FF"/>
                </a:solidFill>
              </a:rPr>
              <a:t>, die vor (anterior) der Schwalbe-Linie (bei der Gonioskopie ‚oberhalb‘ davon) verläuft</a:t>
            </a:r>
            <a:r>
              <a:rPr lang="en-US" sz="1200">
                <a:solidFill>
                  <a:srgbClr val="0000FF"/>
                </a:solidFill>
                <a:latin typeface="Arial"/>
                <a:ea typeface="Arial"/>
                <a:cs typeface="Arial"/>
                <a:sym typeface="Arial"/>
              </a:rPr>
              <a:t>.</a:t>
            </a:r>
            <a:r>
              <a:rPr lang="en-US" sz="1200">
                <a:solidFill>
                  <a:srgbClr val="FFDB69"/>
                </a:solidFill>
                <a:latin typeface="Arial"/>
                <a:ea typeface="Arial"/>
                <a:cs typeface="Arial"/>
                <a:sym typeface="Arial"/>
              </a:rPr>
              <a:t>.</a:t>
            </a:r>
            <a:endParaRPr/>
          </a:p>
          <a:p>
            <a:pPr indent="0" lvl="0" marL="0" marR="0" rtl="0" algn="l">
              <a:spcBef>
                <a:spcPts val="0"/>
              </a:spcBef>
              <a:spcAft>
                <a:spcPts val="0"/>
              </a:spcAft>
              <a:buClr>
                <a:srgbClr val="FFDB69"/>
              </a:buClr>
              <a:buSzPts val="1200"/>
              <a:buFont typeface="Noto Sans Symbols"/>
              <a:buNone/>
            </a:pPr>
            <a:r>
              <a:rPr lang="en-US" sz="1200">
                <a:solidFill>
                  <a:srgbClr val="FFDB69"/>
                </a:solidFill>
                <a:latin typeface="Arial"/>
                <a:ea typeface="Arial"/>
                <a:cs typeface="Arial"/>
                <a:sym typeface="Arial"/>
              </a:rPr>
              <a:t>Es mag kontraintuitiv erscheinen, dass ein pigmentbezogener Befund bei </a:t>
            </a:r>
            <a:r>
              <a:rPr lang="en-US" sz="1200">
                <a:solidFill>
                  <a:srgbClr val="FFDB69"/>
                </a:solidFill>
              </a:rPr>
              <a:t>PEX</a:t>
            </a:r>
            <a:r>
              <a:rPr lang="en-US" sz="1200">
                <a:solidFill>
                  <a:srgbClr val="FFDB69"/>
                </a:solidFill>
                <a:latin typeface="Arial"/>
                <a:ea typeface="Arial"/>
                <a:cs typeface="Arial"/>
                <a:sym typeface="Arial"/>
              </a:rPr>
              <a:t> häufiger auftritt und</a:t>
            </a:r>
            <a:endParaRPr/>
          </a:p>
          <a:p>
            <a:pPr indent="0" lvl="0" marL="0" marR="0" rtl="0" algn="l">
              <a:spcBef>
                <a:spcPts val="0"/>
              </a:spcBef>
              <a:spcAft>
                <a:spcPts val="0"/>
              </a:spcAft>
              <a:buClr>
                <a:srgbClr val="FFDB69"/>
              </a:buClr>
              <a:buSzPts val="1200"/>
              <a:buFont typeface="Noto Sans Symbols"/>
              <a:buNone/>
            </a:pPr>
            <a:r>
              <a:rPr b="1" lang="en-US" sz="1200">
                <a:solidFill>
                  <a:srgbClr val="FFDB69"/>
                </a:solidFill>
                <a:latin typeface="Arial"/>
                <a:ea typeface="Arial"/>
                <a:cs typeface="Arial"/>
                <a:sym typeface="Arial"/>
              </a:rPr>
              <a:t>seltener </a:t>
            </a:r>
            <a:r>
              <a:rPr lang="en-US" sz="1200">
                <a:solidFill>
                  <a:srgbClr val="FFDB69"/>
                </a:solidFill>
                <a:latin typeface="Arial"/>
                <a:ea typeface="Arial"/>
                <a:cs typeface="Arial"/>
                <a:sym typeface="Arial"/>
              </a:rPr>
              <a:t>bei PDS/</a:t>
            </a:r>
            <a:r>
              <a:rPr lang="en-US" sz="1200">
                <a:solidFill>
                  <a:srgbClr val="FFDB69"/>
                </a:solidFill>
              </a:rPr>
              <a:t>PDG </a:t>
            </a:r>
            <a:r>
              <a:rPr b="1" lang="en-US" sz="1200">
                <a:solidFill>
                  <a:srgbClr val="FFDB69"/>
                </a:solidFill>
                <a:latin typeface="Arial"/>
                <a:ea typeface="Arial"/>
                <a:cs typeface="Arial"/>
                <a:sym typeface="Arial"/>
              </a:rPr>
              <a:t>auftritt </a:t>
            </a:r>
            <a:r>
              <a:rPr lang="en-US" sz="1200">
                <a:solidFill>
                  <a:srgbClr val="FFDB69"/>
                </a:solidFill>
                <a:latin typeface="Arial"/>
                <a:ea typeface="Arial"/>
                <a:cs typeface="Arial"/>
                <a:sym typeface="Arial"/>
              </a:rPr>
              <a:t>(mir erscheint das jedenfalls so), aber so ist es nun einmal. Merken Sie sich dies unbedingt!</a:t>
            </a:r>
            <a:endParaRPr/>
          </a:p>
        </p:txBody>
      </p:sp>
      <p:sp>
        <p:nvSpPr>
          <p:cNvPr id="769" name="Google Shape;769;p58"/>
          <p:cNvSpPr/>
          <p:nvPr/>
        </p:nvSpPr>
        <p:spPr>
          <a:xfrm>
            <a:off x="533400" y="3733800"/>
            <a:ext cx="1752600" cy="381000"/>
          </a:xfrm>
          <a:prstGeom prst="ellipse">
            <a:avLst/>
          </a:prstGeom>
          <a:noFill/>
          <a:ln cap="flat" cmpd="sng" w="25400">
            <a:solidFill>
              <a:srgbClr val="0000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70" name="Google Shape;770;p58"/>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A</a:t>
            </a:r>
            <a:endParaRPr/>
          </a:p>
        </p:txBody>
      </p:sp>
      <p:sp>
        <p:nvSpPr>
          <p:cNvPr id="771" name="Google Shape;771;p58"/>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 </a:t>
            </a:r>
            <a:r>
              <a:rPr b="1" lang="en-US" sz="1200">
                <a:solidFill>
                  <a:schemeClr val="dk1"/>
                </a:solidFill>
                <a:latin typeface="Arial"/>
                <a:ea typeface="Arial"/>
                <a:cs typeface="Arial"/>
                <a:sym typeface="Arial"/>
              </a:rPr>
              <a:t>FITB</a:t>
            </a:r>
            <a:endParaRPr/>
          </a:p>
        </p:txBody>
      </p:sp>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6" name="Shape 776"/>
        <p:cNvGrpSpPr/>
        <p:nvPr/>
      </p:nvGrpSpPr>
      <p:grpSpPr>
        <a:xfrm>
          <a:off x="0" y="0"/>
          <a:ext cx="0" cy="0"/>
          <a:chOff x="0" y="0"/>
          <a:chExt cx="0" cy="0"/>
        </a:xfrm>
      </p:grpSpPr>
      <p:graphicFrame>
        <p:nvGraphicFramePr>
          <p:cNvPr id="777" name="Google Shape;777;p59"/>
          <p:cNvGraphicFramePr/>
          <p:nvPr/>
        </p:nvGraphicFramePr>
        <p:xfrm>
          <a:off x="457200" y="1676400"/>
          <a:ext cx="3000000" cy="3000000"/>
        </p:xfrm>
        <a:graphic>
          <a:graphicData uri="http://schemas.openxmlformats.org/drawingml/2006/table">
            <a:tbl>
              <a:tblPr>
                <a:noFill/>
                <a:tableStyleId>{02B07537-624C-4EAD-A9AA-E5A35CE8A65F}</a:tableStyleId>
              </a:tblPr>
              <a:tblGrid>
                <a:gridCol w="2743200"/>
                <a:gridCol w="2743200"/>
                <a:gridCol w="2743200"/>
              </a:tblGrid>
              <a:tr h="406400">
                <a:tc>
                  <a:txBody>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1"/>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lang="en-US" sz="1200">
                          <a:solidFill>
                            <a:schemeClr val="dk1"/>
                          </a:solidFill>
                        </a:rPr>
                        <a:t>PEX</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i="0" lang="en-US" sz="1200" u="none" cap="none" strike="noStrike">
                          <a:solidFill>
                            <a:schemeClr val="dk1"/>
                          </a:solidFill>
                          <a:latin typeface="Arial"/>
                          <a:ea typeface="Arial"/>
                          <a:cs typeface="Arial"/>
                          <a:sym typeface="Arial"/>
                        </a:rPr>
                        <a:t>PDS/PG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Alter</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 &lt; 50 J, meist  &gt; 70 J</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20er – 40er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Geschlechtspräferenz</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F &gt; 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M &gt; F</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Kammerwinkelstatus</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Enger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Weit geöffnet</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Wo ist die Iris durchscheinend?</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Pupillensaum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Radiär, mittlere Peripherie</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Krukenberg-Spindel – 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b="1" i="1" lang="en-US" sz="1200" u="none" cap="none" strike="noStrike">
                          <a:solidFill>
                            <a:schemeClr val="dk1"/>
                          </a:solidFill>
                          <a:latin typeface="Arial"/>
                          <a:ea typeface="Arial"/>
                          <a:cs typeface="Arial"/>
                          <a:sym typeface="Arial"/>
                        </a:rPr>
                        <a:t>Sampaolesi-Linie – </a:t>
                      </a:r>
                      <a:r>
                        <a:rPr b="0" i="1" lang="en-US" sz="1200" u="none" cap="none" strike="noStrike">
                          <a:solidFill>
                            <a:srgbClr val="BFBFBF"/>
                          </a:solidFill>
                          <a:latin typeface="Arial"/>
                          <a:ea typeface="Arial"/>
                          <a:cs typeface="Arial"/>
                          <a:sym typeface="Arial"/>
                        </a:rPr>
                        <a:t>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762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r>
            </a:tbl>
          </a:graphicData>
        </a:graphic>
      </p:graphicFrame>
      <p:sp>
        <p:nvSpPr>
          <p:cNvPr id="778" name="Google Shape;778;p59"/>
          <p:cNvSpPr txBox="1"/>
          <p:nvPr>
            <p:ph idx="12" type="sldNum"/>
          </p:nvPr>
        </p:nvSpPr>
        <p:spPr>
          <a:xfrm>
            <a:off x="7010400" y="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779" name="Google Shape;779;p59"/>
          <p:cNvSpPr txBox="1"/>
          <p:nvPr/>
        </p:nvSpPr>
        <p:spPr>
          <a:xfrm>
            <a:off x="381000" y="4267200"/>
            <a:ext cx="8293200" cy="1134000"/>
          </a:xfrm>
          <a:prstGeom prst="rect">
            <a:avLst/>
          </a:prstGeom>
          <a:solidFill>
            <a:srgbClr val="FFDB69"/>
          </a:solidFill>
          <a:ln>
            <a:noFill/>
          </a:ln>
        </p:spPr>
        <p:txBody>
          <a:bodyPr anchorCtr="0" anchor="t" bIns="12700" lIns="25400" spcFirstLastPara="1" rIns="25400" wrap="square" tIns="12700">
            <a:spAutoFit/>
          </a:bodyPr>
          <a:lstStyle/>
          <a:p>
            <a:pPr indent="0" lvl="0" marL="0" marR="0" rtl="0" algn="l">
              <a:spcBef>
                <a:spcPts val="0"/>
              </a:spcBef>
              <a:spcAft>
                <a:spcPts val="0"/>
              </a:spcAft>
              <a:buClr>
                <a:srgbClr val="0000FF"/>
              </a:buClr>
              <a:buSzPts val="1200"/>
              <a:buFont typeface="Noto Sans Symbols"/>
              <a:buNone/>
            </a:pPr>
            <a:r>
              <a:rPr i="1" lang="en-US" sz="1200">
                <a:solidFill>
                  <a:srgbClr val="0000FF"/>
                </a:solidFill>
                <a:latin typeface="Arial"/>
                <a:ea typeface="Arial"/>
                <a:cs typeface="Arial"/>
                <a:sym typeface="Arial"/>
              </a:rPr>
              <a:t>Was ist eine </a:t>
            </a:r>
            <a:r>
              <a:rPr lang="en-US" sz="1200">
                <a:solidFill>
                  <a:srgbClr val="0000FF"/>
                </a:solidFill>
                <a:latin typeface="Arial"/>
                <a:ea typeface="Arial"/>
                <a:cs typeface="Arial"/>
                <a:sym typeface="Arial"/>
              </a:rPr>
              <a:t>Sampaolesi-Linie</a:t>
            </a:r>
            <a:r>
              <a:rPr i="1" lang="en-US" sz="1200">
                <a:solidFill>
                  <a:srgbClr val="0000FF"/>
                </a:solidFill>
                <a:latin typeface="Arial"/>
                <a:ea typeface="Arial"/>
                <a:cs typeface="Arial"/>
                <a:sym typeface="Arial"/>
              </a:rPr>
              <a:t>?</a:t>
            </a:r>
            <a:endParaRPr/>
          </a:p>
          <a:p>
            <a:pPr indent="0" lvl="0" marL="0" rtl="0" algn="l">
              <a:spcBef>
                <a:spcPts val="0"/>
              </a:spcBef>
              <a:spcAft>
                <a:spcPts val="0"/>
              </a:spcAft>
              <a:buClr>
                <a:srgbClr val="0000FF"/>
              </a:buClr>
              <a:buSzPts val="1200"/>
              <a:buFont typeface="Noto Sans Symbols"/>
              <a:buNone/>
            </a:pPr>
            <a:r>
              <a:rPr lang="en-US" sz="1200">
                <a:solidFill>
                  <a:srgbClr val="0000FF"/>
                </a:solidFill>
              </a:rPr>
              <a:t>Eine wellenförmige Pigmentlinie im </a:t>
            </a:r>
            <a:r>
              <a:rPr lang="en-US" sz="1200">
                <a:solidFill>
                  <a:srgbClr val="0000FF"/>
                </a:solidFill>
                <a:extLst>
                  <a:ext uri="http://customooxmlschemas.google.com/">
                    <go:slidesCustomData xmlns:go="http://customooxmlschemas.google.com/" textRoundtripDataId="29"/>
                  </a:ext>
                </a:extLst>
              </a:rPr>
              <a:t>Kammerwinkel</a:t>
            </a:r>
            <a:r>
              <a:rPr lang="en-US" sz="1200">
                <a:solidFill>
                  <a:srgbClr val="0000FF"/>
                </a:solidFill>
              </a:rPr>
              <a:t>, die vor (anterior) der Schwalbe-Linie (bei der Gonioskopie ‚oberhalb‘ davon) verläuft.</a:t>
            </a:r>
            <a:r>
              <a:rPr lang="en-US" sz="1200">
                <a:solidFill>
                  <a:srgbClr val="FFDB69"/>
                </a:solidFill>
              </a:rPr>
              <a:t>.</a:t>
            </a:r>
            <a:endParaRPr/>
          </a:p>
          <a:p>
            <a:pPr indent="0" lvl="0" marL="0" marR="0" rtl="0" algn="l">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Es </a:t>
            </a:r>
            <a:r>
              <a:rPr lang="en-US" sz="1200">
                <a:solidFill>
                  <a:schemeClr val="dk1"/>
                </a:solidFill>
              </a:rPr>
              <a:t>erscheint auf den ersten Blick möglicherweise</a:t>
            </a:r>
            <a:r>
              <a:rPr lang="en-US" sz="1200">
                <a:solidFill>
                  <a:schemeClr val="dk1"/>
                </a:solidFill>
                <a:latin typeface="Arial"/>
                <a:ea typeface="Arial"/>
                <a:cs typeface="Arial"/>
                <a:sym typeface="Arial"/>
              </a:rPr>
              <a:t> kontraintuitiv, dass ein pigmentbezogener Befund bei </a:t>
            </a:r>
            <a:r>
              <a:rPr lang="en-US" sz="1200">
                <a:solidFill>
                  <a:schemeClr val="dk1"/>
                </a:solidFill>
              </a:rPr>
              <a:t>PEX</a:t>
            </a:r>
            <a:r>
              <a:rPr lang="en-US" sz="1200">
                <a:solidFill>
                  <a:schemeClr val="dk1"/>
                </a:solidFill>
                <a:latin typeface="Arial"/>
                <a:ea typeface="Arial"/>
                <a:cs typeface="Arial"/>
                <a:sym typeface="Arial"/>
              </a:rPr>
              <a:t> häufiger und</a:t>
            </a:r>
            <a:endParaRPr/>
          </a:p>
          <a:p>
            <a:pPr indent="0" lvl="0" marL="0" marR="0" rtl="0" algn="l">
              <a:spcBef>
                <a:spcPts val="0"/>
              </a:spcBef>
              <a:spcAft>
                <a:spcPts val="0"/>
              </a:spcAft>
              <a:buClr>
                <a:schemeClr val="dk1"/>
              </a:buClr>
              <a:buSzPts val="1200"/>
              <a:buFont typeface="Noto Sans Symbols"/>
              <a:buNone/>
            </a:pPr>
            <a:r>
              <a:rPr b="1" lang="en-US" sz="1200">
                <a:solidFill>
                  <a:schemeClr val="dk1"/>
                </a:solidFill>
                <a:latin typeface="Arial"/>
                <a:ea typeface="Arial"/>
                <a:cs typeface="Arial"/>
                <a:sym typeface="Arial"/>
              </a:rPr>
              <a:t>seltener </a:t>
            </a:r>
            <a:r>
              <a:rPr lang="en-US" sz="1200">
                <a:solidFill>
                  <a:schemeClr val="dk1"/>
                </a:solidFill>
                <a:latin typeface="Arial"/>
                <a:ea typeface="Arial"/>
                <a:cs typeface="Arial"/>
                <a:sym typeface="Arial"/>
              </a:rPr>
              <a:t>bei PDS/</a:t>
            </a:r>
            <a:r>
              <a:rPr lang="en-US" sz="1200">
                <a:solidFill>
                  <a:schemeClr val="dk1"/>
                </a:solidFill>
              </a:rPr>
              <a:t>PDG </a:t>
            </a:r>
            <a:r>
              <a:rPr b="1" lang="en-US" sz="1200">
                <a:solidFill>
                  <a:schemeClr val="dk1"/>
                </a:solidFill>
                <a:latin typeface="Arial"/>
                <a:ea typeface="Arial"/>
                <a:cs typeface="Arial"/>
                <a:sym typeface="Arial"/>
              </a:rPr>
              <a:t>auftritt </a:t>
            </a:r>
            <a:r>
              <a:rPr lang="en-US" sz="1200">
                <a:solidFill>
                  <a:schemeClr val="dk1"/>
                </a:solidFill>
                <a:latin typeface="Arial"/>
                <a:ea typeface="Arial"/>
                <a:cs typeface="Arial"/>
                <a:sym typeface="Arial"/>
              </a:rPr>
              <a:t>(mir erscheint das </a:t>
            </a:r>
            <a:r>
              <a:rPr lang="en-US" sz="1200">
                <a:solidFill>
                  <a:schemeClr val="dk1"/>
                </a:solidFill>
                <a:latin typeface="Arial"/>
                <a:ea typeface="Arial"/>
                <a:cs typeface="Arial"/>
                <a:sym typeface="Arial"/>
                <a:extLst>
                  <a:ext uri="http://customooxmlschemas.google.com/">
                    <go:slidesCustomData xmlns:go="http://customooxmlschemas.google.com/" textRoundtripDataId="30"/>
                  </a:ext>
                </a:extLst>
              </a:rPr>
              <a:t>jedenfalls</a:t>
            </a:r>
            <a:r>
              <a:rPr lang="en-US" sz="1200">
                <a:solidFill>
                  <a:schemeClr val="dk1"/>
                </a:solidFill>
                <a:latin typeface="Arial"/>
                <a:ea typeface="Arial"/>
                <a:cs typeface="Arial"/>
                <a:sym typeface="Arial"/>
              </a:rPr>
              <a:t> so), aber so ist es nun einmal. Merken Sie sich dies unbedingt!</a:t>
            </a:r>
            <a:endParaRPr/>
          </a:p>
        </p:txBody>
      </p:sp>
      <p:sp>
        <p:nvSpPr>
          <p:cNvPr id="780" name="Google Shape;780;p59"/>
          <p:cNvSpPr/>
          <p:nvPr/>
        </p:nvSpPr>
        <p:spPr>
          <a:xfrm>
            <a:off x="533400" y="3733800"/>
            <a:ext cx="1752600" cy="381000"/>
          </a:xfrm>
          <a:prstGeom prst="ellipse">
            <a:avLst/>
          </a:prstGeom>
          <a:noFill/>
          <a:ln cap="flat" cmpd="sng" w="25400">
            <a:solidFill>
              <a:srgbClr val="0000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81" name="Google Shape;781;p59"/>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A</a:t>
            </a:r>
            <a:endParaRPr/>
          </a:p>
        </p:txBody>
      </p:sp>
      <p:sp>
        <p:nvSpPr>
          <p:cNvPr id="782" name="Google Shape;782;p59"/>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 </a:t>
            </a:r>
            <a:r>
              <a:rPr b="1" lang="en-US" sz="1200">
                <a:solidFill>
                  <a:schemeClr val="dk1"/>
                </a:solidFill>
                <a:latin typeface="Arial"/>
                <a:ea typeface="Arial"/>
                <a:cs typeface="Arial"/>
                <a:sym typeface="Arial"/>
              </a:rPr>
              <a:t>FITB</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 name="Shape 201"/>
        <p:cNvGrpSpPr/>
        <p:nvPr/>
      </p:nvGrpSpPr>
      <p:grpSpPr>
        <a:xfrm>
          <a:off x="0" y="0"/>
          <a:ext cx="0" cy="0"/>
          <a:chOff x="0" y="0"/>
          <a:chExt cx="0" cy="0"/>
        </a:xfrm>
      </p:grpSpPr>
      <p:graphicFrame>
        <p:nvGraphicFramePr>
          <p:cNvPr id="202" name="Google Shape;202;p6"/>
          <p:cNvGraphicFramePr/>
          <p:nvPr/>
        </p:nvGraphicFramePr>
        <p:xfrm>
          <a:off x="457200" y="1676400"/>
          <a:ext cx="3000000" cy="3000000"/>
        </p:xfrm>
        <a:graphic>
          <a:graphicData uri="http://schemas.openxmlformats.org/drawingml/2006/table">
            <a:tbl>
              <a:tblPr>
                <a:noFill/>
                <a:tableStyleId>{02B07537-624C-4EAD-A9AA-E5A35CE8A65F}</a:tableStyleId>
              </a:tblPr>
              <a:tblGrid>
                <a:gridCol w="2743200"/>
                <a:gridCol w="2743200"/>
                <a:gridCol w="2743200"/>
              </a:tblGrid>
              <a:tr h="406400">
                <a:tc>
                  <a:txBody>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1"/>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lang="en-US" sz="1200">
                          <a:solidFill>
                            <a:schemeClr val="dk1"/>
                          </a:solidFill>
                        </a:rPr>
                        <a:t>PEX</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i="0" lang="en-US" sz="1200" u="none" cap="none" strike="noStrike">
                          <a:solidFill>
                            <a:schemeClr val="dk1"/>
                          </a:solidFill>
                          <a:latin typeface="Arial"/>
                          <a:ea typeface="Arial"/>
                          <a:cs typeface="Arial"/>
                          <a:sym typeface="Arial"/>
                        </a:rPr>
                        <a:t>PDS/PG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Alter</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Selten &lt; 50 J, meist  &gt; 70 J</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20 – 50 J</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Geschlechtspräferenz</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M&gt;F</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M &gt; F</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762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r>
            </a:tbl>
          </a:graphicData>
        </a:graphic>
      </p:graphicFrame>
      <p:sp>
        <p:nvSpPr>
          <p:cNvPr id="203" name="Google Shape;203;p6"/>
          <p:cNvSpPr txBox="1"/>
          <p:nvPr>
            <p:ph idx="12" type="sldNum"/>
          </p:nvPr>
        </p:nvSpPr>
        <p:spPr>
          <a:xfrm>
            <a:off x="7010400" y="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204" name="Google Shape;204;p6"/>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A</a:t>
            </a:r>
            <a:endParaRPr/>
          </a:p>
        </p:txBody>
      </p:sp>
      <p:sp>
        <p:nvSpPr>
          <p:cNvPr id="205" name="Google Shape;205;p6"/>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 </a:t>
            </a:r>
            <a:r>
              <a:rPr b="1" lang="en-US" sz="1200">
                <a:solidFill>
                  <a:schemeClr val="dk1"/>
                </a:solidFill>
                <a:latin typeface="Arial"/>
                <a:ea typeface="Arial"/>
                <a:cs typeface="Arial"/>
                <a:sym typeface="Arial"/>
              </a:rPr>
              <a:t>FITB</a:t>
            </a:r>
            <a:endParaRPr/>
          </a:p>
        </p:txBody>
      </p:sp>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7" name="Shape 787"/>
        <p:cNvGrpSpPr/>
        <p:nvPr/>
      </p:nvGrpSpPr>
      <p:grpSpPr>
        <a:xfrm>
          <a:off x="0" y="0"/>
          <a:ext cx="0" cy="0"/>
          <a:chOff x="0" y="0"/>
          <a:chExt cx="0" cy="0"/>
        </a:xfrm>
      </p:grpSpPr>
      <p:sp>
        <p:nvSpPr>
          <p:cNvPr id="788" name="Google Shape;788;p60"/>
          <p:cNvSpPr txBox="1"/>
          <p:nvPr>
            <p:ph idx="12" type="sldNum"/>
          </p:nvPr>
        </p:nvSpPr>
        <p:spPr>
          <a:xfrm>
            <a:off x="7010400" y="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789" name="Google Shape;789;p60"/>
          <p:cNvSpPr txBox="1"/>
          <p:nvPr/>
        </p:nvSpPr>
        <p:spPr>
          <a:xfrm>
            <a:off x="3627246" y="6031468"/>
            <a:ext cx="1813200" cy="210300"/>
          </a:xfrm>
          <a:prstGeom prst="rect">
            <a:avLst/>
          </a:prstGeom>
          <a:noFill/>
          <a:ln>
            <a:noFill/>
          </a:ln>
        </p:spPr>
        <p:txBody>
          <a:bodyPr anchorCtr="0" anchor="t" bIns="12700" lIns="25400" spcFirstLastPara="1" rIns="25400" wrap="square" tIns="12700">
            <a:spAutoFit/>
          </a:bodyPr>
          <a:lstStyle/>
          <a:p>
            <a:pPr indent="0" lvl="0" marL="0" marR="0" rtl="0" algn="ctr">
              <a:spcBef>
                <a:spcPts val="0"/>
              </a:spcBef>
              <a:spcAft>
                <a:spcPts val="0"/>
              </a:spcAft>
              <a:buNone/>
            </a:pPr>
            <a:r>
              <a:rPr lang="en-US" sz="1200">
                <a:solidFill>
                  <a:schemeClr val="dk1"/>
                </a:solidFill>
                <a:latin typeface="Arial"/>
                <a:ea typeface="Arial"/>
                <a:cs typeface="Arial"/>
                <a:sym typeface="Arial"/>
              </a:rPr>
              <a:t>Sampaolesi-</a:t>
            </a:r>
            <a:r>
              <a:rPr lang="en-US" sz="1200">
                <a:solidFill>
                  <a:schemeClr val="dk1"/>
                </a:solidFill>
              </a:rPr>
              <a:t>Linie</a:t>
            </a:r>
            <a:endParaRPr/>
          </a:p>
        </p:txBody>
      </p:sp>
      <p:pic>
        <p:nvPicPr>
          <p:cNvPr id="790" name="Google Shape;790;p60"/>
          <p:cNvPicPr preferRelativeResize="0"/>
          <p:nvPr/>
        </p:nvPicPr>
        <p:blipFill rotWithShape="1">
          <a:blip r:embed="rId3">
            <a:alphaModFix/>
          </a:blip>
          <a:srcRect b="0" l="0" r="0" t="0"/>
          <a:stretch/>
        </p:blipFill>
        <p:spPr>
          <a:xfrm>
            <a:off x="1473264" y="1905000"/>
            <a:ext cx="6197470" cy="3200461"/>
          </a:xfrm>
          <a:prstGeom prst="rect">
            <a:avLst/>
          </a:prstGeom>
          <a:noFill/>
          <a:ln>
            <a:noFill/>
          </a:ln>
        </p:spPr>
      </p:pic>
      <p:sp>
        <p:nvSpPr>
          <p:cNvPr id="791" name="Google Shape;791;p60"/>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gegen PDS/PG: </a:t>
            </a:r>
            <a:r>
              <a:rPr b="1" lang="en-US" sz="1200">
                <a:solidFill>
                  <a:schemeClr val="dk1"/>
                </a:solidFill>
                <a:latin typeface="Arial"/>
                <a:ea typeface="Arial"/>
                <a:cs typeface="Arial"/>
                <a:sym typeface="Arial"/>
              </a:rPr>
              <a:t>FITB</a:t>
            </a:r>
            <a:endParaRPr/>
          </a:p>
        </p:txBody>
      </p:sp>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5" name="Shape 795"/>
        <p:cNvGrpSpPr/>
        <p:nvPr/>
      </p:nvGrpSpPr>
      <p:grpSpPr>
        <a:xfrm>
          <a:off x="0" y="0"/>
          <a:ext cx="0" cy="0"/>
          <a:chOff x="0" y="0"/>
          <a:chExt cx="0" cy="0"/>
        </a:xfrm>
      </p:grpSpPr>
      <p:graphicFrame>
        <p:nvGraphicFramePr>
          <p:cNvPr id="796" name="Google Shape;796;p61"/>
          <p:cNvGraphicFramePr/>
          <p:nvPr/>
        </p:nvGraphicFramePr>
        <p:xfrm>
          <a:off x="457200" y="1676400"/>
          <a:ext cx="3000000" cy="3000000"/>
        </p:xfrm>
        <a:graphic>
          <a:graphicData uri="http://schemas.openxmlformats.org/drawingml/2006/table">
            <a:tbl>
              <a:tblPr>
                <a:noFill/>
                <a:tableStyleId>{02B07537-624C-4EAD-A9AA-E5A35CE8A65F}</a:tableStyleId>
              </a:tblPr>
              <a:tblGrid>
                <a:gridCol w="2743200"/>
                <a:gridCol w="2743200"/>
                <a:gridCol w="2743200"/>
              </a:tblGrid>
              <a:tr h="406400">
                <a:tc>
                  <a:txBody>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BFBFBF"/>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1"/>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PEX</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i="0" lang="en-US" sz="1200" u="none" cap="none" strike="noStrike">
                          <a:solidFill>
                            <a:schemeClr val="dk1"/>
                          </a:solidFill>
                          <a:latin typeface="Arial"/>
                          <a:ea typeface="Arial"/>
                          <a:cs typeface="Arial"/>
                          <a:sym typeface="Arial"/>
                        </a:rPr>
                        <a:t>PDS/PG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Alter</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 &lt; 50 J, meist  &gt; 70 J</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20er – 40er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Geschlechtspräferenz</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F &gt; 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M &gt; F</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Kammerwinkelstatus</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Enger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Weit geöffnet</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Wo ist die Iris durchscheinend?</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Pupillensaum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Radiär, mittlere Peripherie</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200"/>
                        <a:buFont typeface="Arial"/>
                        <a:buNone/>
                      </a:pPr>
                      <a:r>
                        <a:rPr b="1" i="1" lang="en-US" sz="1200" u="none" cap="none" strike="noStrike">
                          <a:solidFill>
                            <a:schemeClr val="dk1"/>
                          </a:solidFill>
                          <a:latin typeface="Arial"/>
                          <a:ea typeface="Arial"/>
                          <a:cs typeface="Arial"/>
                          <a:sym typeface="Arial"/>
                        </a:rPr>
                        <a:t>Krukenberg-Spindel – </a:t>
                      </a:r>
                      <a:r>
                        <a:rPr b="0" i="1" lang="en-US" sz="1200" u="none" cap="none" strike="noStrike">
                          <a:solidFill>
                            <a:srgbClr val="BFBFBF"/>
                          </a:solidFill>
                          <a:latin typeface="Arial"/>
                          <a:ea typeface="Arial"/>
                          <a:cs typeface="Arial"/>
                          <a:sym typeface="Arial"/>
                        </a:rPr>
                        <a:t>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b="1" i="1" lang="en-US" sz="1200" u="none" cap="none" strike="noStrike">
                          <a:solidFill>
                            <a:schemeClr val="dk1"/>
                          </a:solidFill>
                          <a:latin typeface="Arial"/>
                          <a:ea typeface="Arial"/>
                          <a:cs typeface="Arial"/>
                          <a:sym typeface="Arial"/>
                        </a:rPr>
                        <a:t>Sampaolesi-Linie – </a:t>
                      </a:r>
                      <a:r>
                        <a:rPr b="0" i="1" lang="en-US" sz="1200" u="none" cap="none" strike="noStrike">
                          <a:solidFill>
                            <a:srgbClr val="BFBFBF"/>
                          </a:solidFill>
                          <a:latin typeface="Arial"/>
                          <a:ea typeface="Arial"/>
                          <a:cs typeface="Arial"/>
                          <a:sym typeface="Arial"/>
                        </a:rPr>
                        <a:t>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762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r>
            </a:tbl>
          </a:graphicData>
        </a:graphic>
      </p:graphicFrame>
      <p:sp>
        <p:nvSpPr>
          <p:cNvPr id="797" name="Google Shape;797;p61"/>
          <p:cNvSpPr txBox="1"/>
          <p:nvPr>
            <p:ph idx="12" type="sldNum"/>
          </p:nvPr>
        </p:nvSpPr>
        <p:spPr>
          <a:xfrm>
            <a:off x="7010400" y="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798" name="Google Shape;798;p61"/>
          <p:cNvSpPr txBox="1"/>
          <p:nvPr/>
        </p:nvSpPr>
        <p:spPr>
          <a:xfrm>
            <a:off x="2666999" y="2286000"/>
            <a:ext cx="6081000" cy="3073200"/>
          </a:xfrm>
          <a:prstGeom prst="rect">
            <a:avLst/>
          </a:prstGeom>
          <a:solidFill>
            <a:srgbClr val="D5D37F"/>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lang="en-US" sz="1200">
                <a:solidFill>
                  <a:schemeClr val="dk1"/>
                </a:solidFill>
                <a:latin typeface="Arial"/>
                <a:ea typeface="Arial"/>
                <a:cs typeface="Arial"/>
                <a:sym typeface="Arial"/>
              </a:rPr>
              <a:t>Neben de</a:t>
            </a:r>
            <a:r>
              <a:rPr lang="en-US" sz="1200">
                <a:solidFill>
                  <a:schemeClr val="dk1"/>
                </a:solidFill>
              </a:rPr>
              <a:t>m Endothel </a:t>
            </a:r>
            <a:r>
              <a:rPr lang="en-US" sz="1200">
                <a:solidFill>
                  <a:schemeClr val="dk1"/>
                </a:solidFill>
                <a:latin typeface="Arial"/>
                <a:ea typeface="Arial"/>
                <a:cs typeface="Arial"/>
                <a:sym typeface="Arial"/>
              </a:rPr>
              <a:t>der </a:t>
            </a:r>
            <a:r>
              <a:rPr lang="en-US" sz="1200">
                <a:solidFill>
                  <a:schemeClr val="dk1"/>
                </a:solidFill>
                <a:latin typeface="Arial"/>
                <a:ea typeface="Arial"/>
                <a:cs typeface="Arial"/>
                <a:sym typeface="Arial"/>
                <a:extLst>
                  <a:ext uri="http://customooxmlschemas.google.com/">
                    <go:slidesCustomData xmlns:go="http://customooxmlschemas.google.com/" textRoundtripDataId="31"/>
                  </a:ext>
                </a:extLst>
              </a:rPr>
              <a:t>Hornhaut</a:t>
            </a:r>
            <a:r>
              <a:rPr lang="en-US" sz="1200">
                <a:solidFill>
                  <a:schemeClr val="dk1"/>
                </a:solidFill>
                <a:latin typeface="Arial"/>
                <a:ea typeface="Arial"/>
                <a:cs typeface="Arial"/>
                <a:sym typeface="Arial"/>
              </a:rPr>
              <a:t> (Kruckenberg-Spindel) und dem Kammerwinkel (Sampaolesi-Linie)… </a:t>
            </a:r>
            <a:r>
              <a:rPr i="1" lang="en-US" sz="1200">
                <a:solidFill>
                  <a:srgbClr val="D5D37F"/>
                </a:solidFill>
                <a:latin typeface="Arial"/>
                <a:ea typeface="Arial"/>
                <a:cs typeface="Arial"/>
                <a:sym typeface="Arial"/>
              </a:rPr>
              <a:t>An welcher anderen Stelle des </a:t>
            </a:r>
            <a:r>
              <a:rPr i="1" lang="en-US" sz="1200">
                <a:solidFill>
                  <a:srgbClr val="D5D37F"/>
                </a:solidFill>
              </a:rPr>
              <a:t>Augenabschnitt</a:t>
            </a:r>
            <a:r>
              <a:rPr i="1" lang="en-US" sz="1200">
                <a:solidFill>
                  <a:srgbClr val="D5D37F"/>
                </a:solidFill>
                <a:latin typeface="Arial"/>
                <a:ea typeface="Arial"/>
                <a:cs typeface="Arial"/>
                <a:sym typeface="Arial"/>
              </a:rPr>
              <a:t> sammelt sich bei PDS/</a:t>
            </a:r>
            <a:r>
              <a:rPr i="1" lang="en-US" sz="1200">
                <a:solidFill>
                  <a:srgbClr val="D5D37F"/>
                </a:solidFill>
              </a:rPr>
              <a:t>PDG </a:t>
            </a:r>
            <a:r>
              <a:rPr i="1" lang="en-US" sz="1200">
                <a:solidFill>
                  <a:srgbClr val="D5D37F"/>
                </a:solidFill>
                <a:latin typeface="Arial"/>
                <a:ea typeface="Arial"/>
                <a:cs typeface="Arial"/>
                <a:sym typeface="Arial"/>
              </a:rPr>
              <a:t>Pigment an, sodass ein bekanntes klinisches Zeichen entsteht?</a:t>
            </a:r>
            <a:endParaRPr/>
          </a:p>
          <a:p>
            <a:pPr indent="0" lvl="0" marL="0" marR="0" rtl="0" algn="l">
              <a:spcBef>
                <a:spcPts val="0"/>
              </a:spcBef>
              <a:spcAft>
                <a:spcPts val="0"/>
              </a:spcAft>
              <a:buNone/>
            </a:pPr>
            <a:r>
              <a:rPr lang="en-US" sz="1200">
                <a:solidFill>
                  <a:srgbClr val="D5D37F"/>
                </a:solidFill>
              </a:rPr>
              <a:t>Die Insertionszone der Zonulafasern an der hinteren Linsenkapsel.</a:t>
            </a:r>
            <a:endParaRPr/>
          </a:p>
          <a:p>
            <a:pPr indent="0" lvl="0" marL="0" marR="0" rtl="0" algn="l">
              <a:spcBef>
                <a:spcPts val="0"/>
              </a:spcBef>
              <a:spcAft>
                <a:spcPts val="0"/>
              </a:spcAft>
              <a:buNone/>
            </a:pPr>
            <a:r>
              <a:t/>
            </a:r>
            <a:endParaRPr sz="1400">
              <a:solidFill>
                <a:srgbClr val="D5D37F"/>
              </a:solidFill>
              <a:latin typeface="Arial"/>
              <a:ea typeface="Arial"/>
              <a:cs typeface="Arial"/>
              <a:sym typeface="Arial"/>
            </a:endParaRPr>
          </a:p>
          <a:p>
            <a:pPr indent="0" lvl="0" marL="0" marR="0" rtl="0" algn="l">
              <a:spcBef>
                <a:spcPts val="0"/>
              </a:spcBef>
              <a:spcAft>
                <a:spcPts val="0"/>
              </a:spcAft>
              <a:buNone/>
            </a:pPr>
            <a:r>
              <a:rPr i="1" lang="en-US" sz="1200">
                <a:solidFill>
                  <a:srgbClr val="D5D37F"/>
                </a:solidFill>
                <a:latin typeface="Arial"/>
                <a:ea typeface="Arial"/>
                <a:cs typeface="Arial"/>
                <a:sym typeface="Arial"/>
              </a:rPr>
              <a:t>Unter welchen namensgebenden Bezeichnungen (es gibt zwei) ist dieses Zeichen bekannt?</a:t>
            </a:r>
            <a:endParaRPr/>
          </a:p>
          <a:p>
            <a:pPr indent="0" lvl="0" marL="0" marR="0" rtl="0" algn="l">
              <a:spcBef>
                <a:spcPts val="0"/>
              </a:spcBef>
              <a:spcAft>
                <a:spcPts val="0"/>
              </a:spcAft>
              <a:buNone/>
            </a:pPr>
            <a:r>
              <a:rPr b="1" lang="en-US" sz="1200">
                <a:solidFill>
                  <a:srgbClr val="D5D37F"/>
                </a:solidFill>
                <a:latin typeface="Arial"/>
                <a:ea typeface="Arial"/>
                <a:cs typeface="Arial"/>
                <a:sym typeface="Arial"/>
              </a:rPr>
              <a:t>Scheie-Streifen </a:t>
            </a:r>
            <a:r>
              <a:rPr lang="en-US" sz="1200">
                <a:solidFill>
                  <a:srgbClr val="D5D37F"/>
                </a:solidFill>
                <a:latin typeface="Arial"/>
                <a:ea typeface="Arial"/>
                <a:cs typeface="Arial"/>
                <a:sym typeface="Arial"/>
              </a:rPr>
              <a:t>oder </a:t>
            </a:r>
            <a:r>
              <a:rPr b="1" lang="en-US" sz="1200">
                <a:solidFill>
                  <a:srgbClr val="D5D37F"/>
                </a:solidFill>
                <a:latin typeface="Arial"/>
                <a:ea typeface="Arial"/>
                <a:cs typeface="Arial"/>
                <a:sym typeface="Arial"/>
              </a:rPr>
              <a:t>Zentmayer-Linie</a:t>
            </a:r>
            <a:endParaRPr/>
          </a:p>
          <a:p>
            <a:pPr indent="0" lvl="0" marL="0" marR="0" rtl="0" algn="l">
              <a:spcBef>
                <a:spcPts val="0"/>
              </a:spcBef>
              <a:spcAft>
                <a:spcPts val="0"/>
              </a:spcAft>
              <a:buNone/>
            </a:pPr>
            <a:r>
              <a:t/>
            </a:r>
            <a:endParaRPr sz="1400">
              <a:solidFill>
                <a:srgbClr val="D5D37F"/>
              </a:solidFill>
              <a:latin typeface="Arial"/>
              <a:ea typeface="Arial"/>
              <a:cs typeface="Arial"/>
              <a:sym typeface="Arial"/>
            </a:endParaRPr>
          </a:p>
          <a:p>
            <a:pPr indent="0" lvl="0" marL="0" marR="0" rtl="0" algn="l">
              <a:spcBef>
                <a:spcPts val="0"/>
              </a:spcBef>
              <a:spcAft>
                <a:spcPts val="0"/>
              </a:spcAft>
              <a:buNone/>
            </a:pPr>
            <a:r>
              <a:rPr i="1" lang="en-US" sz="1200">
                <a:solidFill>
                  <a:srgbClr val="D5D37F"/>
                </a:solidFill>
                <a:latin typeface="Arial"/>
                <a:ea typeface="Arial"/>
                <a:cs typeface="Arial"/>
                <a:sym typeface="Arial"/>
              </a:rPr>
              <a:t>Ist dieser Befund pathognomonisch für PDS/PG?</a:t>
            </a:r>
            <a:endParaRPr/>
          </a:p>
          <a:p>
            <a:pPr indent="0" lvl="0" marL="0" marR="0" rtl="0" algn="l">
              <a:spcBef>
                <a:spcPts val="0"/>
              </a:spcBef>
              <a:spcAft>
                <a:spcPts val="0"/>
              </a:spcAft>
              <a:buNone/>
            </a:pPr>
            <a:r>
              <a:rPr lang="en-US" sz="1200">
                <a:solidFill>
                  <a:srgbClr val="D5D37F"/>
                </a:solidFill>
                <a:latin typeface="Arial"/>
                <a:ea typeface="Arial"/>
                <a:cs typeface="Arial"/>
                <a:sym typeface="Arial"/>
              </a:rPr>
              <a:t>Ja (Anmerkung: Im Gegensatz sowohl zur </a:t>
            </a:r>
            <a:r>
              <a:rPr lang="en-US" sz="1200">
                <a:solidFill>
                  <a:srgbClr val="D5D37F"/>
                </a:solidFill>
              </a:rPr>
              <a:t>Krukenberg-Spindel</a:t>
            </a:r>
            <a:r>
              <a:rPr lang="en-US" sz="1200">
                <a:solidFill>
                  <a:srgbClr val="D5D37F"/>
                </a:solidFill>
                <a:latin typeface="Arial"/>
                <a:ea typeface="Arial"/>
                <a:cs typeface="Arial"/>
                <a:sym typeface="Arial"/>
              </a:rPr>
              <a:t> als auch zur Sampaolesi-Linie!)</a:t>
            </a:r>
            <a:endParaRPr/>
          </a:p>
          <a:p>
            <a:pPr indent="0" lvl="0" marL="0" marR="0" rtl="0" algn="l">
              <a:spcBef>
                <a:spcPts val="0"/>
              </a:spcBef>
              <a:spcAft>
                <a:spcPts val="0"/>
              </a:spcAft>
              <a:buNone/>
            </a:pPr>
            <a:r>
              <a:t/>
            </a:r>
            <a:endParaRPr sz="1400">
              <a:solidFill>
                <a:srgbClr val="D5D37F"/>
              </a:solidFill>
              <a:latin typeface="Arial"/>
              <a:ea typeface="Arial"/>
              <a:cs typeface="Arial"/>
              <a:sym typeface="Arial"/>
            </a:endParaRPr>
          </a:p>
          <a:p>
            <a:pPr indent="0" lvl="0" marL="0" marR="0" rtl="0" algn="l">
              <a:spcBef>
                <a:spcPts val="0"/>
              </a:spcBef>
              <a:spcAft>
                <a:spcPts val="0"/>
              </a:spcAft>
              <a:buNone/>
            </a:pPr>
            <a:r>
              <a:rPr i="1" lang="en-US" sz="1200">
                <a:solidFill>
                  <a:srgbClr val="D5D37F"/>
                </a:solidFill>
                <a:latin typeface="Arial"/>
                <a:ea typeface="Arial"/>
                <a:cs typeface="Arial"/>
                <a:sym typeface="Arial"/>
              </a:rPr>
              <a:t>Neigt er dazu, mit der Zeit zu verblassen, ähnlich wie die </a:t>
            </a:r>
            <a:r>
              <a:rPr i="1" lang="en-US" sz="1200">
                <a:solidFill>
                  <a:srgbClr val="D5D37F"/>
                </a:solidFill>
              </a:rPr>
              <a:t>Krukenberg-Spindel</a:t>
            </a:r>
            <a:r>
              <a:rPr i="1" lang="en-US" sz="1200">
                <a:solidFill>
                  <a:srgbClr val="D5D37F"/>
                </a:solidFill>
                <a:latin typeface="Arial"/>
                <a:ea typeface="Arial"/>
                <a:cs typeface="Arial"/>
                <a:sym typeface="Arial"/>
              </a:rPr>
              <a:t> und die Sampaolesi-Linie?</a:t>
            </a:r>
            <a:endParaRPr/>
          </a:p>
          <a:p>
            <a:pPr indent="0" lvl="0" marL="0" marR="0" rtl="0" algn="l">
              <a:spcBef>
                <a:spcPts val="0"/>
              </a:spcBef>
              <a:spcAft>
                <a:spcPts val="0"/>
              </a:spcAft>
              <a:buNone/>
            </a:pPr>
            <a:r>
              <a:rPr lang="en-US" sz="1200">
                <a:solidFill>
                  <a:srgbClr val="D5D37F"/>
                </a:solidFill>
                <a:latin typeface="Arial"/>
                <a:ea typeface="Arial"/>
                <a:cs typeface="Arial"/>
                <a:sym typeface="Arial"/>
              </a:rPr>
              <a:t>Nein (eine Tatsache, die seinen Wert als Untersuchungsbefund erhöht)</a:t>
            </a:r>
            <a:endParaRPr/>
          </a:p>
        </p:txBody>
      </p:sp>
      <p:sp>
        <p:nvSpPr>
          <p:cNvPr id="799" name="Google Shape;799;p61"/>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 </a:t>
            </a:r>
            <a:r>
              <a:rPr b="1" lang="en-US" sz="1200">
                <a:solidFill>
                  <a:schemeClr val="dk1"/>
                </a:solidFill>
                <a:latin typeface="Arial"/>
                <a:ea typeface="Arial"/>
                <a:cs typeface="Arial"/>
                <a:sym typeface="Arial"/>
              </a:rPr>
              <a:t>FITB</a:t>
            </a:r>
            <a:endParaRPr/>
          </a:p>
        </p:txBody>
      </p:sp>
      <p:sp>
        <p:nvSpPr>
          <p:cNvPr id="800" name="Google Shape;800;p61"/>
          <p:cNvSpPr/>
          <p:nvPr/>
        </p:nvSpPr>
        <p:spPr>
          <a:xfrm>
            <a:off x="5739375" y="1514850"/>
            <a:ext cx="1066800" cy="685800"/>
          </a:xfrm>
          <a:prstGeom prst="ellipse">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01" name="Google Shape;801;p61"/>
          <p:cNvSpPr/>
          <p:nvPr/>
        </p:nvSpPr>
        <p:spPr>
          <a:xfrm flipH="1" rot="5400000">
            <a:off x="2535675" y="359400"/>
            <a:ext cx="1829400" cy="4309800"/>
          </a:xfrm>
          <a:prstGeom prst="bentUpArrow">
            <a:avLst>
              <a:gd fmla="val 14298" name="adj1"/>
              <a:gd fmla="val 15761" name="adj2"/>
              <a:gd fmla="val 18120" name="adj3"/>
            </a:avLst>
          </a:prstGeom>
          <a:solidFill>
            <a:srgbClr val="0000FF"/>
          </a:solidFill>
          <a:ln cap="flat" cmpd="sng" w="25400">
            <a:solidFill>
              <a:srgbClr val="9494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02" name="Google Shape;802;p61"/>
          <p:cNvSpPr txBox="1"/>
          <p:nvPr/>
        </p:nvSpPr>
        <p:spPr>
          <a:xfrm>
            <a:off x="3495422" y="2895600"/>
            <a:ext cx="2153154" cy="276999"/>
          </a:xfrm>
          <a:prstGeom prst="rect">
            <a:avLst/>
          </a:prstGeom>
          <a:no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i="1" lang="en-US" sz="1200">
                <a:solidFill>
                  <a:srgbClr val="0000FF"/>
                </a:solidFill>
                <a:latin typeface="Arial"/>
                <a:ea typeface="Arial"/>
                <a:cs typeface="Arial"/>
                <a:sym typeface="Arial"/>
              </a:rPr>
              <a:t>Noch keine Frage – bitte weitermachen</a:t>
            </a:r>
            <a:endParaRPr/>
          </a:p>
        </p:txBody>
      </p:sp>
      <p:sp>
        <p:nvSpPr>
          <p:cNvPr id="803" name="Google Shape;803;p61"/>
          <p:cNvSpPr/>
          <p:nvPr/>
        </p:nvSpPr>
        <p:spPr>
          <a:xfrm>
            <a:off x="304800" y="3352800"/>
            <a:ext cx="2186609" cy="834887"/>
          </a:xfrm>
          <a:prstGeom prst="ellipse">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7" name="Shape 807"/>
        <p:cNvGrpSpPr/>
        <p:nvPr/>
      </p:nvGrpSpPr>
      <p:grpSpPr>
        <a:xfrm>
          <a:off x="0" y="0"/>
          <a:ext cx="0" cy="0"/>
          <a:chOff x="0" y="0"/>
          <a:chExt cx="0" cy="0"/>
        </a:xfrm>
      </p:grpSpPr>
      <p:graphicFrame>
        <p:nvGraphicFramePr>
          <p:cNvPr id="808" name="Google Shape;808;p62"/>
          <p:cNvGraphicFramePr/>
          <p:nvPr/>
        </p:nvGraphicFramePr>
        <p:xfrm>
          <a:off x="457200" y="1676400"/>
          <a:ext cx="3000000" cy="3000000"/>
        </p:xfrm>
        <a:graphic>
          <a:graphicData uri="http://schemas.openxmlformats.org/drawingml/2006/table">
            <a:tbl>
              <a:tblPr>
                <a:noFill/>
                <a:tableStyleId>{02B07537-624C-4EAD-A9AA-E5A35CE8A65F}</a:tableStyleId>
              </a:tblPr>
              <a:tblGrid>
                <a:gridCol w="2743200"/>
                <a:gridCol w="2743200"/>
                <a:gridCol w="2743200"/>
              </a:tblGrid>
              <a:tr h="406400">
                <a:tc>
                  <a:txBody>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BFBFBF"/>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1"/>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PEX</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i="0" lang="en-US" sz="1200" u="none" cap="none" strike="noStrike">
                          <a:solidFill>
                            <a:schemeClr val="dk1"/>
                          </a:solidFill>
                          <a:latin typeface="Arial"/>
                          <a:ea typeface="Arial"/>
                          <a:cs typeface="Arial"/>
                          <a:sym typeface="Arial"/>
                        </a:rPr>
                        <a:t>PDS/PG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Alter</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 &lt; 50 J, meist  &gt; 70 J</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20er – 40er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Geschlechtspräferenz</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F &gt; 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M &gt; F</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Kammerwinkelstatus</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Enger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Weit geöffnet</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Wo ist die Iris durchscheinend?</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Pupillensaum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Radiär, mittlere Peripherie</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200"/>
                        <a:buFont typeface="Arial"/>
                        <a:buNone/>
                      </a:pPr>
                      <a:r>
                        <a:rPr b="1" i="1" lang="en-US" sz="1200" u="none" cap="none" strike="noStrike">
                          <a:solidFill>
                            <a:schemeClr val="dk1"/>
                          </a:solidFill>
                          <a:latin typeface="Arial"/>
                          <a:ea typeface="Arial"/>
                          <a:cs typeface="Arial"/>
                          <a:sym typeface="Arial"/>
                        </a:rPr>
                        <a:t>Krukenberg-Spindel – </a:t>
                      </a:r>
                      <a:r>
                        <a:rPr b="0" i="1" lang="en-US" sz="1200" u="none" cap="none" strike="noStrike">
                          <a:solidFill>
                            <a:srgbClr val="BFBFBF"/>
                          </a:solidFill>
                          <a:latin typeface="Arial"/>
                          <a:ea typeface="Arial"/>
                          <a:cs typeface="Arial"/>
                          <a:sym typeface="Arial"/>
                        </a:rPr>
                        <a:t>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b="1" i="1" lang="en-US" sz="1200" u="none" cap="none" strike="noStrike">
                          <a:solidFill>
                            <a:schemeClr val="dk1"/>
                          </a:solidFill>
                          <a:latin typeface="Arial"/>
                          <a:ea typeface="Arial"/>
                          <a:cs typeface="Arial"/>
                          <a:sym typeface="Arial"/>
                        </a:rPr>
                        <a:t>Sampaolesi-Linie – </a:t>
                      </a:r>
                      <a:r>
                        <a:rPr b="0" i="1" lang="en-US" sz="1200" u="none" cap="none" strike="noStrike">
                          <a:solidFill>
                            <a:srgbClr val="BFBFBF"/>
                          </a:solidFill>
                          <a:latin typeface="Arial"/>
                          <a:ea typeface="Arial"/>
                          <a:cs typeface="Arial"/>
                          <a:sym typeface="Arial"/>
                        </a:rPr>
                        <a:t>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762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r>
            </a:tbl>
          </a:graphicData>
        </a:graphic>
      </p:graphicFrame>
      <p:sp>
        <p:nvSpPr>
          <p:cNvPr id="809" name="Google Shape;809;p62"/>
          <p:cNvSpPr txBox="1"/>
          <p:nvPr>
            <p:ph idx="12" type="sldNum"/>
          </p:nvPr>
        </p:nvSpPr>
        <p:spPr>
          <a:xfrm>
            <a:off x="7010400" y="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810" name="Google Shape;810;p62"/>
          <p:cNvSpPr txBox="1"/>
          <p:nvPr/>
        </p:nvSpPr>
        <p:spPr>
          <a:xfrm>
            <a:off x="2666999" y="2286000"/>
            <a:ext cx="6081000" cy="3258000"/>
          </a:xfrm>
          <a:prstGeom prst="rect">
            <a:avLst/>
          </a:prstGeom>
          <a:solidFill>
            <a:srgbClr val="D5D37F"/>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lang="en-US" sz="1200">
                <a:solidFill>
                  <a:schemeClr val="dk1"/>
                </a:solidFill>
                <a:latin typeface="Arial"/>
                <a:ea typeface="Arial"/>
                <a:cs typeface="Arial"/>
                <a:sym typeface="Arial"/>
              </a:rPr>
              <a:t>Neben der </a:t>
            </a:r>
            <a:r>
              <a:rPr lang="en-US" sz="1200">
                <a:solidFill>
                  <a:schemeClr val="dk1"/>
                </a:solidFill>
              </a:rPr>
              <a:t>Endothel der Hornhaut</a:t>
            </a:r>
            <a:r>
              <a:rPr lang="en-US" sz="1200">
                <a:solidFill>
                  <a:schemeClr val="dk1"/>
                </a:solidFill>
                <a:latin typeface="Arial"/>
                <a:ea typeface="Arial"/>
                <a:cs typeface="Arial"/>
                <a:sym typeface="Arial"/>
              </a:rPr>
              <a:t> der Hornhaut (</a:t>
            </a:r>
            <a:r>
              <a:rPr lang="en-US" sz="1200">
                <a:solidFill>
                  <a:schemeClr val="dk1"/>
                </a:solidFill>
              </a:rPr>
              <a:t>Krukenberg-Spindel</a:t>
            </a:r>
            <a:r>
              <a:rPr lang="en-US" sz="1200">
                <a:solidFill>
                  <a:schemeClr val="dk1"/>
                </a:solidFill>
                <a:latin typeface="Arial"/>
                <a:ea typeface="Arial"/>
                <a:cs typeface="Arial"/>
                <a:sym typeface="Arial"/>
              </a:rPr>
              <a:t>) und dem Kammerwinkel (Sampaolesi-Linie)… </a:t>
            </a:r>
            <a:r>
              <a:rPr i="1" lang="en-US" sz="1200">
                <a:solidFill>
                  <a:srgbClr val="0000FF"/>
                </a:solidFill>
                <a:latin typeface="Arial"/>
                <a:ea typeface="Arial"/>
                <a:cs typeface="Arial"/>
                <a:sym typeface="Arial"/>
              </a:rPr>
              <a:t>An welcher anderen </a:t>
            </a:r>
            <a:r>
              <a:rPr i="1" lang="en-US" sz="1200">
                <a:solidFill>
                  <a:srgbClr val="0000FF"/>
                </a:solidFill>
                <a:latin typeface="Arial"/>
                <a:ea typeface="Arial"/>
                <a:cs typeface="Arial"/>
                <a:sym typeface="Arial"/>
                <a:extLst>
                  <a:ext uri="http://customooxmlschemas.google.com/">
                    <go:slidesCustomData xmlns:go="http://customooxmlschemas.google.com/" textRoundtripDataId="32"/>
                  </a:ext>
                </a:extLst>
              </a:rPr>
              <a:t>Stelle</a:t>
            </a:r>
            <a:r>
              <a:rPr i="1" lang="en-US" sz="1200">
                <a:solidFill>
                  <a:srgbClr val="0000FF"/>
                </a:solidFill>
                <a:latin typeface="Arial"/>
                <a:ea typeface="Arial"/>
                <a:cs typeface="Arial"/>
                <a:sym typeface="Arial"/>
              </a:rPr>
              <a:t> des </a:t>
            </a:r>
            <a:r>
              <a:rPr i="1" lang="en-US" sz="1200">
                <a:solidFill>
                  <a:srgbClr val="0000FF"/>
                </a:solidFill>
              </a:rPr>
              <a:t>Augenabschnitt</a:t>
            </a:r>
            <a:r>
              <a:rPr i="1" lang="en-US" sz="1200">
                <a:solidFill>
                  <a:srgbClr val="0000FF"/>
                </a:solidFill>
                <a:latin typeface="Arial"/>
                <a:ea typeface="Arial"/>
                <a:cs typeface="Arial"/>
                <a:sym typeface="Arial"/>
              </a:rPr>
              <a:t> sammelt sich bei PDS/</a:t>
            </a:r>
            <a:r>
              <a:rPr i="1" lang="en-US" sz="1200">
                <a:solidFill>
                  <a:srgbClr val="0000FF"/>
                </a:solidFill>
              </a:rPr>
              <a:t>PDG </a:t>
            </a:r>
            <a:r>
              <a:rPr i="1" lang="en-US" sz="1200">
                <a:solidFill>
                  <a:srgbClr val="0000FF"/>
                </a:solidFill>
                <a:latin typeface="Arial"/>
                <a:ea typeface="Arial"/>
                <a:cs typeface="Arial"/>
                <a:sym typeface="Arial"/>
              </a:rPr>
              <a:t>Pigment an, sodass ein bekanntes klinisches Zeichen entsteht?</a:t>
            </a:r>
            <a:endParaRPr i="1" sz="1400">
              <a:solidFill>
                <a:srgbClr val="D5D37F"/>
              </a:solidFill>
              <a:latin typeface="Arial"/>
              <a:ea typeface="Arial"/>
              <a:cs typeface="Arial"/>
              <a:sym typeface="Arial"/>
            </a:endParaRPr>
          </a:p>
          <a:p>
            <a:pPr indent="0" lvl="0" marL="0" marR="0" rtl="0" algn="l">
              <a:spcBef>
                <a:spcPts val="0"/>
              </a:spcBef>
              <a:spcAft>
                <a:spcPts val="0"/>
              </a:spcAft>
              <a:buNone/>
            </a:pPr>
            <a:r>
              <a:rPr lang="en-US" sz="1200">
                <a:solidFill>
                  <a:srgbClr val="D5D37F"/>
                </a:solidFill>
              </a:rPr>
              <a:t>Die Insertionszone der Zonulafasern an der hinteren Linsenkapsel.</a:t>
            </a:r>
            <a:endParaRPr/>
          </a:p>
          <a:p>
            <a:pPr indent="0" lvl="0" marL="0" marR="0" rtl="0" algn="l">
              <a:spcBef>
                <a:spcPts val="0"/>
              </a:spcBef>
              <a:spcAft>
                <a:spcPts val="0"/>
              </a:spcAft>
              <a:buNone/>
            </a:pPr>
            <a:r>
              <a:t/>
            </a:r>
            <a:endParaRPr sz="1400">
              <a:solidFill>
                <a:srgbClr val="D5D37F"/>
              </a:solidFill>
              <a:latin typeface="Arial"/>
              <a:ea typeface="Arial"/>
              <a:cs typeface="Arial"/>
              <a:sym typeface="Arial"/>
            </a:endParaRPr>
          </a:p>
          <a:p>
            <a:pPr indent="0" lvl="0" marL="0" marR="0" rtl="0" algn="l">
              <a:spcBef>
                <a:spcPts val="0"/>
              </a:spcBef>
              <a:spcAft>
                <a:spcPts val="0"/>
              </a:spcAft>
              <a:buNone/>
            </a:pPr>
            <a:r>
              <a:rPr i="1" lang="en-US" sz="1200">
                <a:solidFill>
                  <a:srgbClr val="D5D37F"/>
                </a:solidFill>
                <a:latin typeface="Arial"/>
                <a:ea typeface="Arial"/>
                <a:cs typeface="Arial"/>
                <a:sym typeface="Arial"/>
              </a:rPr>
              <a:t>Unter welchen namensgebenden Bezeichnungen (es gibt zwei) ist dieses Zeichen bekannt?</a:t>
            </a:r>
            <a:endParaRPr/>
          </a:p>
          <a:p>
            <a:pPr indent="0" lvl="0" marL="0" marR="0" rtl="0" algn="l">
              <a:spcBef>
                <a:spcPts val="0"/>
              </a:spcBef>
              <a:spcAft>
                <a:spcPts val="0"/>
              </a:spcAft>
              <a:buNone/>
            </a:pPr>
            <a:r>
              <a:rPr b="1" lang="en-US" sz="1200">
                <a:solidFill>
                  <a:srgbClr val="D5D37F"/>
                </a:solidFill>
                <a:latin typeface="Arial"/>
                <a:ea typeface="Arial"/>
                <a:cs typeface="Arial"/>
                <a:sym typeface="Arial"/>
              </a:rPr>
              <a:t>Scheie-Streifen </a:t>
            </a:r>
            <a:r>
              <a:rPr lang="en-US" sz="1200">
                <a:solidFill>
                  <a:srgbClr val="D5D37F"/>
                </a:solidFill>
                <a:latin typeface="Arial"/>
                <a:ea typeface="Arial"/>
                <a:cs typeface="Arial"/>
                <a:sym typeface="Arial"/>
              </a:rPr>
              <a:t>oder </a:t>
            </a:r>
            <a:r>
              <a:rPr b="1" lang="en-US" sz="1200">
                <a:solidFill>
                  <a:srgbClr val="D5D37F"/>
                </a:solidFill>
                <a:latin typeface="Arial"/>
                <a:ea typeface="Arial"/>
                <a:cs typeface="Arial"/>
                <a:sym typeface="Arial"/>
              </a:rPr>
              <a:t>Zentmayer-Linie</a:t>
            </a:r>
            <a:endParaRPr/>
          </a:p>
          <a:p>
            <a:pPr indent="0" lvl="0" marL="0" marR="0" rtl="0" algn="l">
              <a:spcBef>
                <a:spcPts val="0"/>
              </a:spcBef>
              <a:spcAft>
                <a:spcPts val="0"/>
              </a:spcAft>
              <a:buNone/>
            </a:pPr>
            <a:r>
              <a:t/>
            </a:r>
            <a:endParaRPr sz="1400">
              <a:solidFill>
                <a:srgbClr val="D5D37F"/>
              </a:solidFill>
              <a:latin typeface="Arial"/>
              <a:ea typeface="Arial"/>
              <a:cs typeface="Arial"/>
              <a:sym typeface="Arial"/>
            </a:endParaRPr>
          </a:p>
          <a:p>
            <a:pPr indent="0" lvl="0" marL="0" marR="0" rtl="0" algn="l">
              <a:spcBef>
                <a:spcPts val="0"/>
              </a:spcBef>
              <a:spcAft>
                <a:spcPts val="0"/>
              </a:spcAft>
              <a:buNone/>
            </a:pPr>
            <a:r>
              <a:rPr i="1" lang="en-US" sz="1200">
                <a:solidFill>
                  <a:srgbClr val="D5D37F"/>
                </a:solidFill>
                <a:latin typeface="Arial"/>
                <a:ea typeface="Arial"/>
                <a:cs typeface="Arial"/>
                <a:sym typeface="Arial"/>
              </a:rPr>
              <a:t>Ist dieser Befund pathognomonisch für PDS/PG?</a:t>
            </a:r>
            <a:endParaRPr/>
          </a:p>
          <a:p>
            <a:pPr indent="0" lvl="0" marL="0" marR="0" rtl="0" algn="l">
              <a:spcBef>
                <a:spcPts val="0"/>
              </a:spcBef>
              <a:spcAft>
                <a:spcPts val="0"/>
              </a:spcAft>
              <a:buNone/>
            </a:pPr>
            <a:r>
              <a:rPr lang="en-US" sz="1200">
                <a:solidFill>
                  <a:srgbClr val="D5D37F"/>
                </a:solidFill>
                <a:latin typeface="Arial"/>
                <a:ea typeface="Arial"/>
                <a:cs typeface="Arial"/>
                <a:sym typeface="Arial"/>
              </a:rPr>
              <a:t>Ja (Anmerkung: Im Gegensatz sowohl zur </a:t>
            </a:r>
            <a:r>
              <a:rPr lang="en-US" sz="1200">
                <a:solidFill>
                  <a:srgbClr val="D5D37F"/>
                </a:solidFill>
              </a:rPr>
              <a:t>Krukenberg-Spindel</a:t>
            </a:r>
            <a:r>
              <a:rPr lang="en-US" sz="1200">
                <a:solidFill>
                  <a:srgbClr val="D5D37F"/>
                </a:solidFill>
                <a:latin typeface="Arial"/>
                <a:ea typeface="Arial"/>
                <a:cs typeface="Arial"/>
                <a:sym typeface="Arial"/>
              </a:rPr>
              <a:t> als auch zur Sampaolesi-Linie!)</a:t>
            </a:r>
            <a:endParaRPr/>
          </a:p>
          <a:p>
            <a:pPr indent="0" lvl="0" marL="0" marR="0" rtl="0" algn="l">
              <a:spcBef>
                <a:spcPts val="0"/>
              </a:spcBef>
              <a:spcAft>
                <a:spcPts val="0"/>
              </a:spcAft>
              <a:buNone/>
            </a:pPr>
            <a:r>
              <a:t/>
            </a:r>
            <a:endParaRPr sz="1400">
              <a:solidFill>
                <a:srgbClr val="D5D37F"/>
              </a:solidFill>
              <a:latin typeface="Arial"/>
              <a:ea typeface="Arial"/>
              <a:cs typeface="Arial"/>
              <a:sym typeface="Arial"/>
            </a:endParaRPr>
          </a:p>
          <a:p>
            <a:pPr indent="0" lvl="0" marL="0" marR="0" rtl="0" algn="l">
              <a:spcBef>
                <a:spcPts val="0"/>
              </a:spcBef>
              <a:spcAft>
                <a:spcPts val="0"/>
              </a:spcAft>
              <a:buNone/>
            </a:pPr>
            <a:r>
              <a:rPr i="1" lang="en-US" sz="1200">
                <a:solidFill>
                  <a:srgbClr val="D5D37F"/>
                </a:solidFill>
                <a:latin typeface="Arial"/>
                <a:ea typeface="Arial"/>
                <a:cs typeface="Arial"/>
                <a:sym typeface="Arial"/>
              </a:rPr>
              <a:t>Neigt er dazu, mit der Zeit zu verblassen, ähnlich wie die </a:t>
            </a:r>
            <a:r>
              <a:rPr i="1" lang="en-US" sz="1200">
                <a:solidFill>
                  <a:srgbClr val="D5D37F"/>
                </a:solidFill>
              </a:rPr>
              <a:t>Krukenberg-Spindel</a:t>
            </a:r>
            <a:r>
              <a:rPr i="1" lang="en-US" sz="1200">
                <a:solidFill>
                  <a:srgbClr val="D5D37F"/>
                </a:solidFill>
                <a:latin typeface="Arial"/>
                <a:ea typeface="Arial"/>
                <a:cs typeface="Arial"/>
                <a:sym typeface="Arial"/>
              </a:rPr>
              <a:t> und die Sampaolesi-Linie?</a:t>
            </a:r>
            <a:endParaRPr/>
          </a:p>
          <a:p>
            <a:pPr indent="0" lvl="0" marL="0" marR="0" rtl="0" algn="l">
              <a:spcBef>
                <a:spcPts val="0"/>
              </a:spcBef>
              <a:spcAft>
                <a:spcPts val="0"/>
              </a:spcAft>
              <a:buNone/>
            </a:pPr>
            <a:r>
              <a:rPr lang="en-US" sz="1200">
                <a:solidFill>
                  <a:srgbClr val="D5D37F"/>
                </a:solidFill>
                <a:latin typeface="Arial"/>
                <a:ea typeface="Arial"/>
                <a:cs typeface="Arial"/>
                <a:sym typeface="Arial"/>
              </a:rPr>
              <a:t>Nein (eine Tatsache, die seinen Wert als Untersuchungsbefund erhöht)</a:t>
            </a:r>
            <a:endParaRPr/>
          </a:p>
        </p:txBody>
      </p:sp>
      <p:sp>
        <p:nvSpPr>
          <p:cNvPr id="811" name="Google Shape;811;p62"/>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Q</a:t>
            </a:r>
            <a:endParaRPr/>
          </a:p>
        </p:txBody>
      </p:sp>
      <p:sp>
        <p:nvSpPr>
          <p:cNvPr id="812" name="Google Shape;812;p62"/>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 </a:t>
            </a:r>
            <a:r>
              <a:rPr b="1" lang="en-US" sz="1200">
                <a:solidFill>
                  <a:schemeClr val="dk1"/>
                </a:solidFill>
                <a:latin typeface="Arial"/>
                <a:ea typeface="Arial"/>
                <a:cs typeface="Arial"/>
                <a:sym typeface="Arial"/>
              </a:rPr>
              <a:t>FITB</a:t>
            </a:r>
            <a:endParaRPr/>
          </a:p>
        </p:txBody>
      </p:sp>
      <p:sp>
        <p:nvSpPr>
          <p:cNvPr id="813" name="Google Shape;813;p62"/>
          <p:cNvSpPr/>
          <p:nvPr/>
        </p:nvSpPr>
        <p:spPr>
          <a:xfrm>
            <a:off x="304800" y="3352800"/>
            <a:ext cx="2186609" cy="834887"/>
          </a:xfrm>
          <a:prstGeom prst="ellipse">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14" name="Google Shape;814;p62"/>
          <p:cNvSpPr/>
          <p:nvPr/>
        </p:nvSpPr>
        <p:spPr>
          <a:xfrm>
            <a:off x="5739375" y="1514850"/>
            <a:ext cx="1066800" cy="685800"/>
          </a:xfrm>
          <a:prstGeom prst="ellipse">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15" name="Google Shape;815;p62"/>
          <p:cNvSpPr/>
          <p:nvPr/>
        </p:nvSpPr>
        <p:spPr>
          <a:xfrm flipH="1" rot="5400000">
            <a:off x="2535675" y="359400"/>
            <a:ext cx="1829400" cy="4309800"/>
          </a:xfrm>
          <a:prstGeom prst="bentUpArrow">
            <a:avLst>
              <a:gd fmla="val 14298" name="adj1"/>
              <a:gd fmla="val 15761" name="adj2"/>
              <a:gd fmla="val 18120" name="adj3"/>
            </a:avLst>
          </a:prstGeom>
          <a:solidFill>
            <a:srgbClr val="0000FF"/>
          </a:solidFill>
          <a:ln cap="flat" cmpd="sng" w="25400">
            <a:solidFill>
              <a:srgbClr val="9494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9" name="Shape 819"/>
        <p:cNvGrpSpPr/>
        <p:nvPr/>
      </p:nvGrpSpPr>
      <p:grpSpPr>
        <a:xfrm>
          <a:off x="0" y="0"/>
          <a:ext cx="0" cy="0"/>
          <a:chOff x="0" y="0"/>
          <a:chExt cx="0" cy="0"/>
        </a:xfrm>
      </p:grpSpPr>
      <p:graphicFrame>
        <p:nvGraphicFramePr>
          <p:cNvPr id="820" name="Google Shape;820;p63"/>
          <p:cNvGraphicFramePr/>
          <p:nvPr/>
        </p:nvGraphicFramePr>
        <p:xfrm>
          <a:off x="457200" y="1676400"/>
          <a:ext cx="3000000" cy="3000000"/>
        </p:xfrm>
        <a:graphic>
          <a:graphicData uri="http://schemas.openxmlformats.org/drawingml/2006/table">
            <a:tbl>
              <a:tblPr>
                <a:noFill/>
                <a:tableStyleId>{02B07537-624C-4EAD-A9AA-E5A35CE8A65F}</a:tableStyleId>
              </a:tblPr>
              <a:tblGrid>
                <a:gridCol w="2743200"/>
                <a:gridCol w="2743200"/>
                <a:gridCol w="2743200"/>
              </a:tblGrid>
              <a:tr h="406400">
                <a:tc>
                  <a:txBody>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BFBFBF"/>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1"/>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PEX</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i="0" lang="en-US" sz="1200" u="none" cap="none" strike="noStrike">
                          <a:solidFill>
                            <a:schemeClr val="dk1"/>
                          </a:solidFill>
                          <a:latin typeface="Arial"/>
                          <a:ea typeface="Arial"/>
                          <a:cs typeface="Arial"/>
                          <a:sym typeface="Arial"/>
                        </a:rPr>
                        <a:t>PDS/PG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Alter</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 &lt; 50 J, meist  &gt; 70 J</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20er – 40er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Geschlechtspräferenz</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F &gt; 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M &gt; F</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Kammerwinkelstatus</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Enger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Weit geöffnet</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Wo ist die Iris durchscheinend?</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Pupillensaum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Radiär, mittlere Peripherie</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200"/>
                        <a:buFont typeface="Arial"/>
                        <a:buNone/>
                      </a:pPr>
                      <a:r>
                        <a:rPr b="1" i="1" lang="en-US" sz="1200" u="none" cap="none" strike="noStrike">
                          <a:solidFill>
                            <a:schemeClr val="dk1"/>
                          </a:solidFill>
                          <a:latin typeface="Arial"/>
                          <a:ea typeface="Arial"/>
                          <a:cs typeface="Arial"/>
                          <a:sym typeface="Arial"/>
                        </a:rPr>
                        <a:t>Krukenberg-Spindel – </a:t>
                      </a:r>
                      <a:r>
                        <a:rPr b="0" i="1" lang="en-US" sz="1200" u="none" cap="none" strike="noStrike">
                          <a:solidFill>
                            <a:srgbClr val="BFBFBF"/>
                          </a:solidFill>
                          <a:latin typeface="Arial"/>
                          <a:ea typeface="Arial"/>
                          <a:cs typeface="Arial"/>
                          <a:sym typeface="Arial"/>
                        </a:rPr>
                        <a:t>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b="1" i="1" lang="en-US" sz="1200" u="none" cap="none" strike="noStrike">
                          <a:solidFill>
                            <a:schemeClr val="dk1"/>
                          </a:solidFill>
                          <a:latin typeface="Arial"/>
                          <a:ea typeface="Arial"/>
                          <a:cs typeface="Arial"/>
                          <a:sym typeface="Arial"/>
                        </a:rPr>
                        <a:t>Sampaolesi-Linie – </a:t>
                      </a:r>
                      <a:r>
                        <a:rPr b="0" i="1" lang="en-US" sz="1200" u="none" cap="none" strike="noStrike">
                          <a:solidFill>
                            <a:srgbClr val="BFBFBF"/>
                          </a:solidFill>
                          <a:latin typeface="Arial"/>
                          <a:ea typeface="Arial"/>
                          <a:cs typeface="Arial"/>
                          <a:sym typeface="Arial"/>
                        </a:rPr>
                        <a:t>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762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r>
            </a:tbl>
          </a:graphicData>
        </a:graphic>
      </p:graphicFrame>
      <p:sp>
        <p:nvSpPr>
          <p:cNvPr id="821" name="Google Shape;821;p63"/>
          <p:cNvSpPr txBox="1"/>
          <p:nvPr>
            <p:ph idx="12" type="sldNum"/>
          </p:nvPr>
        </p:nvSpPr>
        <p:spPr>
          <a:xfrm>
            <a:off x="7010400" y="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822" name="Google Shape;822;p63"/>
          <p:cNvSpPr txBox="1"/>
          <p:nvPr/>
        </p:nvSpPr>
        <p:spPr>
          <a:xfrm>
            <a:off x="2666999" y="2286000"/>
            <a:ext cx="6081000" cy="3258000"/>
          </a:xfrm>
          <a:prstGeom prst="rect">
            <a:avLst/>
          </a:prstGeom>
          <a:solidFill>
            <a:srgbClr val="D5D37F"/>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lang="en-US" sz="1200">
                <a:solidFill>
                  <a:schemeClr val="dk1"/>
                </a:solidFill>
                <a:latin typeface="Arial"/>
                <a:ea typeface="Arial"/>
                <a:cs typeface="Arial"/>
                <a:sym typeface="Arial"/>
              </a:rPr>
              <a:t>Neben der </a:t>
            </a:r>
            <a:r>
              <a:rPr lang="en-US" sz="1200">
                <a:solidFill>
                  <a:schemeClr val="dk1"/>
                </a:solidFill>
              </a:rPr>
              <a:t>Endothel der Hornhaut</a:t>
            </a:r>
            <a:r>
              <a:rPr lang="en-US" sz="1200">
                <a:solidFill>
                  <a:schemeClr val="dk1"/>
                </a:solidFill>
                <a:latin typeface="Arial"/>
                <a:ea typeface="Arial"/>
                <a:cs typeface="Arial"/>
                <a:sym typeface="Arial"/>
              </a:rPr>
              <a:t> der Hornhaut (</a:t>
            </a:r>
            <a:r>
              <a:rPr lang="en-US" sz="1200">
                <a:solidFill>
                  <a:schemeClr val="dk1"/>
                </a:solidFill>
              </a:rPr>
              <a:t>Krukenberg-Spindel</a:t>
            </a:r>
            <a:r>
              <a:rPr lang="en-US" sz="1200">
                <a:solidFill>
                  <a:schemeClr val="dk1"/>
                </a:solidFill>
                <a:latin typeface="Arial"/>
                <a:ea typeface="Arial"/>
                <a:cs typeface="Arial"/>
                <a:sym typeface="Arial"/>
              </a:rPr>
              <a:t>) und dem Kammerwinkel (Sampaolesi-Linie)… </a:t>
            </a:r>
            <a:r>
              <a:rPr i="1" lang="en-US" sz="1200">
                <a:solidFill>
                  <a:srgbClr val="0000FF"/>
                </a:solidFill>
                <a:latin typeface="Arial"/>
                <a:ea typeface="Arial"/>
                <a:cs typeface="Arial"/>
                <a:sym typeface="Arial"/>
              </a:rPr>
              <a:t>An welcher anderen Stelle des </a:t>
            </a:r>
            <a:r>
              <a:rPr i="1" lang="en-US" sz="1200">
                <a:solidFill>
                  <a:srgbClr val="0000FF"/>
                </a:solidFill>
              </a:rPr>
              <a:t>Augenabschnitt</a:t>
            </a:r>
            <a:r>
              <a:rPr i="1" lang="en-US" sz="1200">
                <a:solidFill>
                  <a:srgbClr val="0000FF"/>
                </a:solidFill>
                <a:latin typeface="Arial"/>
                <a:ea typeface="Arial"/>
                <a:cs typeface="Arial"/>
                <a:sym typeface="Arial"/>
              </a:rPr>
              <a:t> sammelt sich bei PDS/</a:t>
            </a:r>
            <a:r>
              <a:rPr i="1" lang="en-US" sz="1200">
                <a:solidFill>
                  <a:srgbClr val="0000FF"/>
                </a:solidFill>
              </a:rPr>
              <a:t>PDG </a:t>
            </a:r>
            <a:r>
              <a:rPr i="1" lang="en-US" sz="1200">
                <a:solidFill>
                  <a:srgbClr val="0000FF"/>
                </a:solidFill>
                <a:latin typeface="Arial"/>
                <a:ea typeface="Arial"/>
                <a:cs typeface="Arial"/>
                <a:sym typeface="Arial"/>
              </a:rPr>
              <a:t>Pigment an, sodass ein bekanntes klinisches Zeichen entsteht?</a:t>
            </a:r>
            <a:endParaRPr/>
          </a:p>
          <a:p>
            <a:pPr indent="0" lvl="0" marL="0" marR="0" rtl="0" algn="l">
              <a:spcBef>
                <a:spcPts val="0"/>
              </a:spcBef>
              <a:spcAft>
                <a:spcPts val="0"/>
              </a:spcAft>
              <a:buNone/>
            </a:pPr>
            <a:r>
              <a:rPr lang="en-US" sz="1200">
                <a:solidFill>
                  <a:srgbClr val="0000FF"/>
                </a:solidFill>
              </a:rPr>
              <a:t>Die Insertionszone der Zonulafasern an der hinteren </a:t>
            </a:r>
            <a:r>
              <a:rPr lang="en-US" sz="1200">
                <a:solidFill>
                  <a:srgbClr val="0000FF"/>
                </a:solidFill>
                <a:extLst>
                  <a:ext uri="http://customooxmlschemas.google.com/">
                    <go:slidesCustomData xmlns:go="http://customooxmlschemas.google.com/" textRoundtripDataId="33"/>
                  </a:ext>
                </a:extLst>
              </a:rPr>
              <a:t>Linsenkapsel</a:t>
            </a:r>
            <a:r>
              <a:rPr lang="en-US" sz="1200">
                <a:solidFill>
                  <a:srgbClr val="0000FF"/>
                </a:solidFill>
              </a:rPr>
              <a:t>.</a:t>
            </a:r>
            <a:endParaRPr/>
          </a:p>
          <a:p>
            <a:pPr indent="0" lvl="0" marL="0" marR="0" rtl="0" algn="l">
              <a:spcBef>
                <a:spcPts val="0"/>
              </a:spcBef>
              <a:spcAft>
                <a:spcPts val="0"/>
              </a:spcAft>
              <a:buNone/>
            </a:pPr>
            <a:r>
              <a:t/>
            </a:r>
            <a:endParaRPr sz="1400">
              <a:solidFill>
                <a:srgbClr val="D5D37F"/>
              </a:solidFill>
              <a:latin typeface="Arial"/>
              <a:ea typeface="Arial"/>
              <a:cs typeface="Arial"/>
              <a:sym typeface="Arial"/>
            </a:endParaRPr>
          </a:p>
          <a:p>
            <a:pPr indent="0" lvl="0" marL="0" marR="0" rtl="0" algn="l">
              <a:spcBef>
                <a:spcPts val="0"/>
              </a:spcBef>
              <a:spcAft>
                <a:spcPts val="0"/>
              </a:spcAft>
              <a:buNone/>
            </a:pPr>
            <a:r>
              <a:rPr i="1" lang="en-US" sz="1200">
                <a:solidFill>
                  <a:srgbClr val="D5D37F"/>
                </a:solidFill>
                <a:latin typeface="Arial"/>
                <a:ea typeface="Arial"/>
                <a:cs typeface="Arial"/>
                <a:sym typeface="Arial"/>
              </a:rPr>
              <a:t>Unter welchen namensgebenden Bezeichnungen (es gibt zwei) ist dieses Zeichen bekannt?</a:t>
            </a:r>
            <a:endParaRPr/>
          </a:p>
          <a:p>
            <a:pPr indent="0" lvl="0" marL="0" marR="0" rtl="0" algn="l">
              <a:spcBef>
                <a:spcPts val="0"/>
              </a:spcBef>
              <a:spcAft>
                <a:spcPts val="0"/>
              </a:spcAft>
              <a:buNone/>
            </a:pPr>
            <a:r>
              <a:rPr b="1" lang="en-US" sz="1200">
                <a:solidFill>
                  <a:srgbClr val="D5D37F"/>
                </a:solidFill>
                <a:latin typeface="Arial"/>
                <a:ea typeface="Arial"/>
                <a:cs typeface="Arial"/>
                <a:sym typeface="Arial"/>
              </a:rPr>
              <a:t>Scheie-Streifen </a:t>
            </a:r>
            <a:r>
              <a:rPr lang="en-US" sz="1200">
                <a:solidFill>
                  <a:srgbClr val="D5D37F"/>
                </a:solidFill>
                <a:latin typeface="Arial"/>
                <a:ea typeface="Arial"/>
                <a:cs typeface="Arial"/>
                <a:sym typeface="Arial"/>
              </a:rPr>
              <a:t>oder </a:t>
            </a:r>
            <a:r>
              <a:rPr b="1" lang="en-US" sz="1200">
                <a:solidFill>
                  <a:srgbClr val="D5D37F"/>
                </a:solidFill>
                <a:latin typeface="Arial"/>
                <a:ea typeface="Arial"/>
                <a:cs typeface="Arial"/>
                <a:sym typeface="Arial"/>
              </a:rPr>
              <a:t>Zentmayer-Linie</a:t>
            </a:r>
            <a:endParaRPr/>
          </a:p>
          <a:p>
            <a:pPr indent="0" lvl="0" marL="0" marR="0" rtl="0" algn="l">
              <a:spcBef>
                <a:spcPts val="0"/>
              </a:spcBef>
              <a:spcAft>
                <a:spcPts val="0"/>
              </a:spcAft>
              <a:buNone/>
            </a:pPr>
            <a:r>
              <a:t/>
            </a:r>
            <a:endParaRPr sz="1400">
              <a:solidFill>
                <a:srgbClr val="D5D37F"/>
              </a:solidFill>
              <a:latin typeface="Arial"/>
              <a:ea typeface="Arial"/>
              <a:cs typeface="Arial"/>
              <a:sym typeface="Arial"/>
            </a:endParaRPr>
          </a:p>
          <a:p>
            <a:pPr indent="0" lvl="0" marL="0" marR="0" rtl="0" algn="l">
              <a:spcBef>
                <a:spcPts val="0"/>
              </a:spcBef>
              <a:spcAft>
                <a:spcPts val="0"/>
              </a:spcAft>
              <a:buNone/>
            </a:pPr>
            <a:r>
              <a:rPr i="1" lang="en-US" sz="1200">
                <a:solidFill>
                  <a:srgbClr val="D5D37F"/>
                </a:solidFill>
                <a:latin typeface="Arial"/>
                <a:ea typeface="Arial"/>
                <a:cs typeface="Arial"/>
                <a:sym typeface="Arial"/>
              </a:rPr>
              <a:t>Ist dieser Befund pathognomonisch für PDS/PG?</a:t>
            </a:r>
            <a:endParaRPr/>
          </a:p>
          <a:p>
            <a:pPr indent="0" lvl="0" marL="0" marR="0" rtl="0" algn="l">
              <a:spcBef>
                <a:spcPts val="0"/>
              </a:spcBef>
              <a:spcAft>
                <a:spcPts val="0"/>
              </a:spcAft>
              <a:buNone/>
            </a:pPr>
            <a:r>
              <a:rPr lang="en-US" sz="1200">
                <a:solidFill>
                  <a:srgbClr val="D5D37F"/>
                </a:solidFill>
                <a:latin typeface="Arial"/>
                <a:ea typeface="Arial"/>
                <a:cs typeface="Arial"/>
                <a:sym typeface="Arial"/>
              </a:rPr>
              <a:t>Ja (Anmerkung: Im Gegensatz sowohl zur </a:t>
            </a:r>
            <a:r>
              <a:rPr lang="en-US" sz="1200">
                <a:solidFill>
                  <a:srgbClr val="D5D37F"/>
                </a:solidFill>
              </a:rPr>
              <a:t>Krukenberg-Spindel</a:t>
            </a:r>
            <a:r>
              <a:rPr lang="en-US" sz="1200">
                <a:solidFill>
                  <a:srgbClr val="D5D37F"/>
                </a:solidFill>
                <a:latin typeface="Arial"/>
                <a:ea typeface="Arial"/>
                <a:cs typeface="Arial"/>
                <a:sym typeface="Arial"/>
              </a:rPr>
              <a:t> als auch zur Sampaolesi-Linie!)</a:t>
            </a:r>
            <a:endParaRPr/>
          </a:p>
          <a:p>
            <a:pPr indent="0" lvl="0" marL="0" marR="0" rtl="0" algn="l">
              <a:spcBef>
                <a:spcPts val="0"/>
              </a:spcBef>
              <a:spcAft>
                <a:spcPts val="0"/>
              </a:spcAft>
              <a:buNone/>
            </a:pPr>
            <a:r>
              <a:t/>
            </a:r>
            <a:endParaRPr sz="1400">
              <a:solidFill>
                <a:srgbClr val="D5D37F"/>
              </a:solidFill>
              <a:latin typeface="Arial"/>
              <a:ea typeface="Arial"/>
              <a:cs typeface="Arial"/>
              <a:sym typeface="Arial"/>
            </a:endParaRPr>
          </a:p>
          <a:p>
            <a:pPr indent="0" lvl="0" marL="0" marR="0" rtl="0" algn="l">
              <a:spcBef>
                <a:spcPts val="0"/>
              </a:spcBef>
              <a:spcAft>
                <a:spcPts val="0"/>
              </a:spcAft>
              <a:buNone/>
            </a:pPr>
            <a:r>
              <a:rPr i="1" lang="en-US" sz="1200">
                <a:solidFill>
                  <a:srgbClr val="D5D37F"/>
                </a:solidFill>
                <a:latin typeface="Arial"/>
                <a:ea typeface="Arial"/>
                <a:cs typeface="Arial"/>
                <a:sym typeface="Arial"/>
              </a:rPr>
              <a:t>Neigt er dazu, mit der Zeit zu verblassen, ähnlich wie die </a:t>
            </a:r>
            <a:r>
              <a:rPr i="1" lang="en-US" sz="1200">
                <a:solidFill>
                  <a:srgbClr val="D5D37F"/>
                </a:solidFill>
              </a:rPr>
              <a:t>Krukenberg-Spindel</a:t>
            </a:r>
            <a:r>
              <a:rPr i="1" lang="en-US" sz="1200">
                <a:solidFill>
                  <a:srgbClr val="D5D37F"/>
                </a:solidFill>
                <a:latin typeface="Arial"/>
                <a:ea typeface="Arial"/>
                <a:cs typeface="Arial"/>
                <a:sym typeface="Arial"/>
              </a:rPr>
              <a:t> und die Sampaolesi-Linie?</a:t>
            </a:r>
            <a:endParaRPr/>
          </a:p>
          <a:p>
            <a:pPr indent="0" lvl="0" marL="0" marR="0" rtl="0" algn="l">
              <a:spcBef>
                <a:spcPts val="0"/>
              </a:spcBef>
              <a:spcAft>
                <a:spcPts val="0"/>
              </a:spcAft>
              <a:buNone/>
            </a:pPr>
            <a:r>
              <a:rPr lang="en-US" sz="1200">
                <a:solidFill>
                  <a:srgbClr val="D5D37F"/>
                </a:solidFill>
                <a:latin typeface="Arial"/>
                <a:ea typeface="Arial"/>
                <a:cs typeface="Arial"/>
                <a:sym typeface="Arial"/>
              </a:rPr>
              <a:t>Nein (eine Tatsache, die seinen Wert als Untersuchungsbefund erhöht)</a:t>
            </a:r>
            <a:endParaRPr/>
          </a:p>
        </p:txBody>
      </p:sp>
      <p:sp>
        <p:nvSpPr>
          <p:cNvPr id="823" name="Google Shape;823;p63"/>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A</a:t>
            </a:r>
            <a:endParaRPr/>
          </a:p>
        </p:txBody>
      </p:sp>
      <p:sp>
        <p:nvSpPr>
          <p:cNvPr id="824" name="Google Shape;824;p63"/>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 </a:t>
            </a:r>
            <a:r>
              <a:rPr b="1" lang="en-US" sz="1200">
                <a:solidFill>
                  <a:schemeClr val="dk1"/>
                </a:solidFill>
                <a:latin typeface="Arial"/>
                <a:ea typeface="Arial"/>
                <a:cs typeface="Arial"/>
                <a:sym typeface="Arial"/>
              </a:rPr>
              <a:t>FITB</a:t>
            </a:r>
            <a:endParaRPr/>
          </a:p>
        </p:txBody>
      </p:sp>
      <p:sp>
        <p:nvSpPr>
          <p:cNvPr id="825" name="Google Shape;825;p63"/>
          <p:cNvSpPr/>
          <p:nvPr/>
        </p:nvSpPr>
        <p:spPr>
          <a:xfrm>
            <a:off x="304800" y="3352800"/>
            <a:ext cx="2186609" cy="834887"/>
          </a:xfrm>
          <a:prstGeom prst="ellipse">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26" name="Google Shape;826;p63"/>
          <p:cNvSpPr/>
          <p:nvPr/>
        </p:nvSpPr>
        <p:spPr>
          <a:xfrm>
            <a:off x="5739375" y="1514850"/>
            <a:ext cx="1066800" cy="685800"/>
          </a:xfrm>
          <a:prstGeom prst="ellipse">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27" name="Google Shape;827;p63"/>
          <p:cNvSpPr/>
          <p:nvPr/>
        </p:nvSpPr>
        <p:spPr>
          <a:xfrm flipH="1" rot="5400000">
            <a:off x="2535675" y="359400"/>
            <a:ext cx="1829400" cy="4309800"/>
          </a:xfrm>
          <a:prstGeom prst="bentUpArrow">
            <a:avLst>
              <a:gd fmla="val 14298" name="adj1"/>
              <a:gd fmla="val 15761" name="adj2"/>
              <a:gd fmla="val 18120" name="adj3"/>
            </a:avLst>
          </a:prstGeom>
          <a:solidFill>
            <a:srgbClr val="0000FF"/>
          </a:solidFill>
          <a:ln cap="flat" cmpd="sng" w="25400">
            <a:solidFill>
              <a:srgbClr val="9494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1" name="Shape 831"/>
        <p:cNvGrpSpPr/>
        <p:nvPr/>
      </p:nvGrpSpPr>
      <p:grpSpPr>
        <a:xfrm>
          <a:off x="0" y="0"/>
          <a:ext cx="0" cy="0"/>
          <a:chOff x="0" y="0"/>
          <a:chExt cx="0" cy="0"/>
        </a:xfrm>
      </p:grpSpPr>
      <p:graphicFrame>
        <p:nvGraphicFramePr>
          <p:cNvPr id="832" name="Google Shape;832;p64"/>
          <p:cNvGraphicFramePr/>
          <p:nvPr/>
        </p:nvGraphicFramePr>
        <p:xfrm>
          <a:off x="457200" y="1676400"/>
          <a:ext cx="3000000" cy="3000000"/>
        </p:xfrm>
        <a:graphic>
          <a:graphicData uri="http://schemas.openxmlformats.org/drawingml/2006/table">
            <a:tbl>
              <a:tblPr>
                <a:noFill/>
                <a:tableStyleId>{02B07537-624C-4EAD-A9AA-E5A35CE8A65F}</a:tableStyleId>
              </a:tblPr>
              <a:tblGrid>
                <a:gridCol w="2743200"/>
                <a:gridCol w="2743200"/>
                <a:gridCol w="2743200"/>
              </a:tblGrid>
              <a:tr h="406400">
                <a:tc>
                  <a:txBody>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BFBFBF"/>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1"/>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PEX</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i="0" lang="en-US" sz="1200" u="none" cap="none" strike="noStrike">
                          <a:solidFill>
                            <a:schemeClr val="dk1"/>
                          </a:solidFill>
                          <a:latin typeface="Arial"/>
                          <a:ea typeface="Arial"/>
                          <a:cs typeface="Arial"/>
                          <a:sym typeface="Arial"/>
                        </a:rPr>
                        <a:t>PDS/PG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Alter</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 &lt; 50 J, meist  &gt; 70 J</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20er – 40er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Geschlechtspräferenz</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F &gt; 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M &gt; F</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Kammerwinkelstatus</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Enger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Weit geöffnet</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Wo ist die Iris durchscheinend?</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Pupillensaum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Radiär, mittlere Peripherie</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200"/>
                        <a:buFont typeface="Arial"/>
                        <a:buNone/>
                      </a:pPr>
                      <a:r>
                        <a:rPr b="1" i="1" lang="en-US" sz="1200" u="none" cap="none" strike="noStrike">
                          <a:solidFill>
                            <a:schemeClr val="dk1"/>
                          </a:solidFill>
                          <a:latin typeface="Arial"/>
                          <a:ea typeface="Arial"/>
                          <a:cs typeface="Arial"/>
                          <a:sym typeface="Arial"/>
                        </a:rPr>
                        <a:t>Krukenberg-Spindel – </a:t>
                      </a:r>
                      <a:r>
                        <a:rPr b="0" i="1" lang="en-US" sz="1200" u="none" cap="none" strike="noStrike">
                          <a:solidFill>
                            <a:srgbClr val="BFBFBF"/>
                          </a:solidFill>
                          <a:latin typeface="Arial"/>
                          <a:ea typeface="Arial"/>
                          <a:cs typeface="Arial"/>
                          <a:sym typeface="Arial"/>
                        </a:rPr>
                        <a:t>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b="1" i="1" lang="en-US" sz="1200" u="none" cap="none" strike="noStrike">
                          <a:solidFill>
                            <a:schemeClr val="dk1"/>
                          </a:solidFill>
                          <a:latin typeface="Arial"/>
                          <a:ea typeface="Arial"/>
                          <a:cs typeface="Arial"/>
                          <a:sym typeface="Arial"/>
                        </a:rPr>
                        <a:t>Sampaolesi-Linie – </a:t>
                      </a:r>
                      <a:r>
                        <a:rPr b="0" i="1" lang="en-US" sz="1200" u="none" cap="none" strike="noStrike">
                          <a:solidFill>
                            <a:srgbClr val="BFBFBF"/>
                          </a:solidFill>
                          <a:latin typeface="Arial"/>
                          <a:ea typeface="Arial"/>
                          <a:cs typeface="Arial"/>
                          <a:sym typeface="Arial"/>
                        </a:rPr>
                        <a:t>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762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r>
            </a:tbl>
          </a:graphicData>
        </a:graphic>
      </p:graphicFrame>
      <p:sp>
        <p:nvSpPr>
          <p:cNvPr id="833" name="Google Shape;833;p64"/>
          <p:cNvSpPr txBox="1"/>
          <p:nvPr>
            <p:ph idx="12" type="sldNum"/>
          </p:nvPr>
        </p:nvSpPr>
        <p:spPr>
          <a:xfrm>
            <a:off x="7010400" y="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834" name="Google Shape;834;p64"/>
          <p:cNvSpPr txBox="1"/>
          <p:nvPr/>
        </p:nvSpPr>
        <p:spPr>
          <a:xfrm>
            <a:off x="2666999" y="2286000"/>
            <a:ext cx="6081000" cy="3258000"/>
          </a:xfrm>
          <a:prstGeom prst="rect">
            <a:avLst/>
          </a:prstGeom>
          <a:solidFill>
            <a:srgbClr val="D5D37F"/>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lang="en-US" sz="1200">
                <a:solidFill>
                  <a:schemeClr val="dk1"/>
                </a:solidFill>
                <a:latin typeface="Arial"/>
                <a:ea typeface="Arial"/>
                <a:cs typeface="Arial"/>
                <a:sym typeface="Arial"/>
              </a:rPr>
              <a:t>Neben der </a:t>
            </a:r>
            <a:r>
              <a:rPr lang="en-US" sz="1200">
                <a:solidFill>
                  <a:schemeClr val="dk1"/>
                </a:solidFill>
              </a:rPr>
              <a:t>Endothel der Hornhaut</a:t>
            </a:r>
            <a:r>
              <a:rPr lang="en-US" sz="1200">
                <a:solidFill>
                  <a:schemeClr val="dk1"/>
                </a:solidFill>
                <a:latin typeface="Arial"/>
                <a:ea typeface="Arial"/>
                <a:cs typeface="Arial"/>
                <a:sym typeface="Arial"/>
              </a:rPr>
              <a:t> der Hornhaut (</a:t>
            </a:r>
            <a:r>
              <a:rPr lang="en-US" sz="1200">
                <a:solidFill>
                  <a:schemeClr val="dk1"/>
                </a:solidFill>
              </a:rPr>
              <a:t>Krukenberg-Spindel</a:t>
            </a:r>
            <a:r>
              <a:rPr lang="en-US" sz="1200">
                <a:solidFill>
                  <a:schemeClr val="dk1"/>
                </a:solidFill>
                <a:latin typeface="Arial"/>
                <a:ea typeface="Arial"/>
                <a:cs typeface="Arial"/>
                <a:sym typeface="Arial"/>
              </a:rPr>
              <a:t>) und dem Kammerwinkel (Sampaolesi-Linie)… </a:t>
            </a:r>
            <a:r>
              <a:rPr i="1" lang="en-US" sz="1200">
                <a:solidFill>
                  <a:srgbClr val="0000FF"/>
                </a:solidFill>
                <a:latin typeface="Arial"/>
                <a:ea typeface="Arial"/>
                <a:cs typeface="Arial"/>
                <a:sym typeface="Arial"/>
              </a:rPr>
              <a:t>An welcher anderen Stelle des </a:t>
            </a:r>
            <a:r>
              <a:rPr i="1" lang="en-US" sz="1200">
                <a:solidFill>
                  <a:srgbClr val="0000FF"/>
                </a:solidFill>
              </a:rPr>
              <a:t>Augenabschnitt</a:t>
            </a:r>
            <a:r>
              <a:rPr i="1" lang="en-US" sz="1200">
                <a:solidFill>
                  <a:srgbClr val="0000FF"/>
                </a:solidFill>
                <a:latin typeface="Arial"/>
                <a:ea typeface="Arial"/>
                <a:cs typeface="Arial"/>
                <a:sym typeface="Arial"/>
              </a:rPr>
              <a:t> sammelt sich bei PDS/</a:t>
            </a:r>
            <a:r>
              <a:rPr i="1" lang="en-US" sz="1200">
                <a:solidFill>
                  <a:srgbClr val="0000FF"/>
                </a:solidFill>
              </a:rPr>
              <a:t>PDG </a:t>
            </a:r>
            <a:r>
              <a:rPr i="1" lang="en-US" sz="1200">
                <a:solidFill>
                  <a:srgbClr val="0000FF"/>
                </a:solidFill>
                <a:latin typeface="Arial"/>
                <a:ea typeface="Arial"/>
                <a:cs typeface="Arial"/>
                <a:sym typeface="Arial"/>
              </a:rPr>
              <a:t>Pigment an, sodass ein bekanntes klinisches Zeichen entsteht?</a:t>
            </a:r>
            <a:endParaRPr/>
          </a:p>
          <a:p>
            <a:pPr indent="0" lvl="0" marL="0" marR="0" rtl="0" algn="l">
              <a:spcBef>
                <a:spcPts val="0"/>
              </a:spcBef>
              <a:spcAft>
                <a:spcPts val="0"/>
              </a:spcAft>
              <a:buNone/>
            </a:pPr>
            <a:r>
              <a:rPr lang="en-US" sz="1200">
                <a:solidFill>
                  <a:srgbClr val="0000FF"/>
                </a:solidFill>
              </a:rPr>
              <a:t>Die Insertionszone der Zonulafasern an der hinteren Linsenkapsel.</a:t>
            </a:r>
            <a:endParaRPr/>
          </a:p>
          <a:p>
            <a:pPr indent="0" lvl="0" marL="0" marR="0" rtl="0" algn="l">
              <a:spcBef>
                <a:spcPts val="0"/>
              </a:spcBef>
              <a:spcAft>
                <a:spcPts val="0"/>
              </a:spcAft>
              <a:buNone/>
            </a:pPr>
            <a:r>
              <a:t/>
            </a:r>
            <a:endParaRPr sz="1400">
              <a:solidFill>
                <a:srgbClr val="0000FF"/>
              </a:solidFill>
              <a:latin typeface="Arial"/>
              <a:ea typeface="Arial"/>
              <a:cs typeface="Arial"/>
              <a:sym typeface="Arial"/>
            </a:endParaRPr>
          </a:p>
          <a:p>
            <a:pPr indent="0" lvl="0" marL="0" marR="0" rtl="0" algn="l">
              <a:spcBef>
                <a:spcPts val="0"/>
              </a:spcBef>
              <a:spcAft>
                <a:spcPts val="0"/>
              </a:spcAft>
              <a:buNone/>
            </a:pPr>
            <a:r>
              <a:rPr i="1" lang="en-US" sz="1200">
                <a:solidFill>
                  <a:srgbClr val="0000FF"/>
                </a:solidFill>
                <a:latin typeface="Arial"/>
                <a:ea typeface="Arial"/>
                <a:cs typeface="Arial"/>
                <a:sym typeface="Arial"/>
              </a:rPr>
              <a:t>Unter welchen namensgebenden Bezeichnungen (es gibt zwei) ist dieses Zeichen bekannt?</a:t>
            </a:r>
            <a:endParaRPr i="1" sz="1400">
              <a:solidFill>
                <a:srgbClr val="D5D37F"/>
              </a:solidFill>
              <a:latin typeface="Arial"/>
              <a:ea typeface="Arial"/>
              <a:cs typeface="Arial"/>
              <a:sym typeface="Arial"/>
            </a:endParaRPr>
          </a:p>
          <a:p>
            <a:pPr indent="0" lvl="0" marL="0" marR="0" rtl="0" algn="l">
              <a:spcBef>
                <a:spcPts val="0"/>
              </a:spcBef>
              <a:spcAft>
                <a:spcPts val="0"/>
              </a:spcAft>
              <a:buNone/>
            </a:pPr>
            <a:r>
              <a:rPr b="1" lang="en-US" sz="1200">
                <a:solidFill>
                  <a:srgbClr val="D5D37F"/>
                </a:solidFill>
                <a:latin typeface="Arial"/>
                <a:ea typeface="Arial"/>
                <a:cs typeface="Arial"/>
                <a:sym typeface="Arial"/>
              </a:rPr>
              <a:t>Scheie-Streifen </a:t>
            </a:r>
            <a:r>
              <a:rPr lang="en-US" sz="1200">
                <a:solidFill>
                  <a:srgbClr val="D5D37F"/>
                </a:solidFill>
                <a:latin typeface="Arial"/>
                <a:ea typeface="Arial"/>
                <a:cs typeface="Arial"/>
                <a:sym typeface="Arial"/>
              </a:rPr>
              <a:t>oder </a:t>
            </a:r>
            <a:r>
              <a:rPr b="1" lang="en-US" sz="1200">
                <a:solidFill>
                  <a:srgbClr val="D5D37F"/>
                </a:solidFill>
                <a:latin typeface="Arial"/>
                <a:ea typeface="Arial"/>
                <a:cs typeface="Arial"/>
                <a:sym typeface="Arial"/>
              </a:rPr>
              <a:t>Zentmayer-Linie</a:t>
            </a:r>
            <a:endParaRPr/>
          </a:p>
          <a:p>
            <a:pPr indent="0" lvl="0" marL="0" marR="0" rtl="0" algn="l">
              <a:spcBef>
                <a:spcPts val="0"/>
              </a:spcBef>
              <a:spcAft>
                <a:spcPts val="0"/>
              </a:spcAft>
              <a:buNone/>
            </a:pPr>
            <a:r>
              <a:t/>
            </a:r>
            <a:endParaRPr sz="1400">
              <a:solidFill>
                <a:srgbClr val="D5D37F"/>
              </a:solidFill>
              <a:latin typeface="Arial"/>
              <a:ea typeface="Arial"/>
              <a:cs typeface="Arial"/>
              <a:sym typeface="Arial"/>
            </a:endParaRPr>
          </a:p>
          <a:p>
            <a:pPr indent="0" lvl="0" marL="0" marR="0" rtl="0" algn="l">
              <a:spcBef>
                <a:spcPts val="0"/>
              </a:spcBef>
              <a:spcAft>
                <a:spcPts val="0"/>
              </a:spcAft>
              <a:buNone/>
            </a:pPr>
            <a:r>
              <a:rPr i="1" lang="en-US" sz="1200">
                <a:solidFill>
                  <a:srgbClr val="D5D37F"/>
                </a:solidFill>
                <a:latin typeface="Arial"/>
                <a:ea typeface="Arial"/>
                <a:cs typeface="Arial"/>
                <a:sym typeface="Arial"/>
              </a:rPr>
              <a:t>Ist dieser Befund pathognomonisch für PDS/PG?</a:t>
            </a:r>
            <a:endParaRPr/>
          </a:p>
          <a:p>
            <a:pPr indent="0" lvl="0" marL="0" marR="0" rtl="0" algn="l">
              <a:spcBef>
                <a:spcPts val="0"/>
              </a:spcBef>
              <a:spcAft>
                <a:spcPts val="0"/>
              </a:spcAft>
              <a:buNone/>
            </a:pPr>
            <a:r>
              <a:rPr lang="en-US" sz="1200">
                <a:solidFill>
                  <a:srgbClr val="D5D37F"/>
                </a:solidFill>
                <a:latin typeface="Arial"/>
                <a:ea typeface="Arial"/>
                <a:cs typeface="Arial"/>
                <a:sym typeface="Arial"/>
              </a:rPr>
              <a:t>Ja (Anmerkung: Im Gegensatz sowohl zur </a:t>
            </a:r>
            <a:r>
              <a:rPr lang="en-US" sz="1200">
                <a:solidFill>
                  <a:srgbClr val="D5D37F"/>
                </a:solidFill>
              </a:rPr>
              <a:t>Krukenberg-Spindel</a:t>
            </a:r>
            <a:r>
              <a:rPr lang="en-US" sz="1200">
                <a:solidFill>
                  <a:srgbClr val="D5D37F"/>
                </a:solidFill>
                <a:latin typeface="Arial"/>
                <a:ea typeface="Arial"/>
                <a:cs typeface="Arial"/>
                <a:sym typeface="Arial"/>
              </a:rPr>
              <a:t> als auch zur Sampaolesi-Linie!)</a:t>
            </a:r>
            <a:endParaRPr/>
          </a:p>
          <a:p>
            <a:pPr indent="0" lvl="0" marL="0" marR="0" rtl="0" algn="l">
              <a:spcBef>
                <a:spcPts val="0"/>
              </a:spcBef>
              <a:spcAft>
                <a:spcPts val="0"/>
              </a:spcAft>
              <a:buNone/>
            </a:pPr>
            <a:r>
              <a:t/>
            </a:r>
            <a:endParaRPr sz="1400">
              <a:solidFill>
                <a:srgbClr val="D5D37F"/>
              </a:solidFill>
              <a:latin typeface="Arial"/>
              <a:ea typeface="Arial"/>
              <a:cs typeface="Arial"/>
              <a:sym typeface="Arial"/>
            </a:endParaRPr>
          </a:p>
          <a:p>
            <a:pPr indent="0" lvl="0" marL="0" marR="0" rtl="0" algn="l">
              <a:spcBef>
                <a:spcPts val="0"/>
              </a:spcBef>
              <a:spcAft>
                <a:spcPts val="0"/>
              </a:spcAft>
              <a:buNone/>
            </a:pPr>
            <a:r>
              <a:rPr i="1" lang="en-US" sz="1200">
                <a:solidFill>
                  <a:srgbClr val="D5D37F"/>
                </a:solidFill>
                <a:latin typeface="Arial"/>
                <a:ea typeface="Arial"/>
                <a:cs typeface="Arial"/>
                <a:sym typeface="Arial"/>
              </a:rPr>
              <a:t>Neigt er dazu, mit der Zeit zu verblassen, ähnlich wie die </a:t>
            </a:r>
            <a:r>
              <a:rPr i="1" lang="en-US" sz="1200">
                <a:solidFill>
                  <a:srgbClr val="D5D37F"/>
                </a:solidFill>
              </a:rPr>
              <a:t>Krukenberg-Spindel</a:t>
            </a:r>
            <a:r>
              <a:rPr i="1" lang="en-US" sz="1200">
                <a:solidFill>
                  <a:srgbClr val="D5D37F"/>
                </a:solidFill>
                <a:latin typeface="Arial"/>
                <a:ea typeface="Arial"/>
                <a:cs typeface="Arial"/>
                <a:sym typeface="Arial"/>
              </a:rPr>
              <a:t> und die Sampaolesi-Linie?</a:t>
            </a:r>
            <a:endParaRPr/>
          </a:p>
          <a:p>
            <a:pPr indent="0" lvl="0" marL="0" marR="0" rtl="0" algn="l">
              <a:spcBef>
                <a:spcPts val="0"/>
              </a:spcBef>
              <a:spcAft>
                <a:spcPts val="0"/>
              </a:spcAft>
              <a:buNone/>
            </a:pPr>
            <a:r>
              <a:rPr lang="en-US" sz="1200">
                <a:solidFill>
                  <a:srgbClr val="D5D37F"/>
                </a:solidFill>
                <a:latin typeface="Arial"/>
                <a:ea typeface="Arial"/>
                <a:cs typeface="Arial"/>
                <a:sym typeface="Arial"/>
              </a:rPr>
              <a:t>Nein (eine Tatsache, die seinen Wert als Untersuchungsbefund erhöht)</a:t>
            </a:r>
            <a:endParaRPr/>
          </a:p>
        </p:txBody>
      </p:sp>
      <p:sp>
        <p:nvSpPr>
          <p:cNvPr id="835" name="Google Shape;835;p64"/>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Q</a:t>
            </a:r>
            <a:endParaRPr/>
          </a:p>
        </p:txBody>
      </p:sp>
      <p:sp>
        <p:nvSpPr>
          <p:cNvPr id="836" name="Google Shape;836;p64"/>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 </a:t>
            </a:r>
            <a:r>
              <a:rPr b="1" lang="en-US" sz="1200">
                <a:solidFill>
                  <a:schemeClr val="dk1"/>
                </a:solidFill>
                <a:latin typeface="Arial"/>
                <a:ea typeface="Arial"/>
                <a:cs typeface="Arial"/>
                <a:sym typeface="Arial"/>
              </a:rPr>
              <a:t>FITB</a:t>
            </a:r>
            <a:endParaRPr/>
          </a:p>
        </p:txBody>
      </p:sp>
      <p:sp>
        <p:nvSpPr>
          <p:cNvPr id="837" name="Google Shape;837;p64"/>
          <p:cNvSpPr/>
          <p:nvPr/>
        </p:nvSpPr>
        <p:spPr>
          <a:xfrm>
            <a:off x="304800" y="3352800"/>
            <a:ext cx="2186609" cy="834887"/>
          </a:xfrm>
          <a:prstGeom prst="ellipse">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38" name="Google Shape;838;p64"/>
          <p:cNvSpPr/>
          <p:nvPr/>
        </p:nvSpPr>
        <p:spPr>
          <a:xfrm>
            <a:off x="5739375" y="1514850"/>
            <a:ext cx="1066800" cy="685800"/>
          </a:xfrm>
          <a:prstGeom prst="ellipse">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39" name="Google Shape;839;p64"/>
          <p:cNvSpPr/>
          <p:nvPr/>
        </p:nvSpPr>
        <p:spPr>
          <a:xfrm flipH="1" rot="5400000">
            <a:off x="2535675" y="359400"/>
            <a:ext cx="1829400" cy="4309800"/>
          </a:xfrm>
          <a:prstGeom prst="bentUpArrow">
            <a:avLst>
              <a:gd fmla="val 14298" name="adj1"/>
              <a:gd fmla="val 15761" name="adj2"/>
              <a:gd fmla="val 18120" name="adj3"/>
            </a:avLst>
          </a:prstGeom>
          <a:solidFill>
            <a:srgbClr val="0000FF"/>
          </a:solidFill>
          <a:ln cap="flat" cmpd="sng" w="25400">
            <a:solidFill>
              <a:srgbClr val="9494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3" name="Shape 843"/>
        <p:cNvGrpSpPr/>
        <p:nvPr/>
      </p:nvGrpSpPr>
      <p:grpSpPr>
        <a:xfrm>
          <a:off x="0" y="0"/>
          <a:ext cx="0" cy="0"/>
          <a:chOff x="0" y="0"/>
          <a:chExt cx="0" cy="0"/>
        </a:xfrm>
      </p:grpSpPr>
      <p:graphicFrame>
        <p:nvGraphicFramePr>
          <p:cNvPr id="844" name="Google Shape;844;p65"/>
          <p:cNvGraphicFramePr/>
          <p:nvPr/>
        </p:nvGraphicFramePr>
        <p:xfrm>
          <a:off x="457200" y="1676400"/>
          <a:ext cx="3000000" cy="3000000"/>
        </p:xfrm>
        <a:graphic>
          <a:graphicData uri="http://schemas.openxmlformats.org/drawingml/2006/table">
            <a:tbl>
              <a:tblPr>
                <a:noFill/>
                <a:tableStyleId>{02B07537-624C-4EAD-A9AA-E5A35CE8A65F}</a:tableStyleId>
              </a:tblPr>
              <a:tblGrid>
                <a:gridCol w="2743200"/>
                <a:gridCol w="2743200"/>
                <a:gridCol w="2743200"/>
              </a:tblGrid>
              <a:tr h="406400">
                <a:tc>
                  <a:txBody>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BFBFBF"/>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1"/>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PEX</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i="0" lang="en-US" sz="1200" u="none" cap="none" strike="noStrike">
                          <a:solidFill>
                            <a:schemeClr val="dk1"/>
                          </a:solidFill>
                          <a:latin typeface="Arial"/>
                          <a:ea typeface="Arial"/>
                          <a:cs typeface="Arial"/>
                          <a:sym typeface="Arial"/>
                        </a:rPr>
                        <a:t>PDS/PG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Alter</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 &lt; 50 J, meist  &gt; 70 J</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20er – 40er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Geschlechtspräferenz</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F &gt; 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M &gt; F</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Kammerwinkelstatus</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Enger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Weit geöffnet</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Wo ist die Iris durchscheinend?</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Pupillensaum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Radiär, mittlere Peripherie</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200"/>
                        <a:buFont typeface="Arial"/>
                        <a:buNone/>
                      </a:pPr>
                      <a:r>
                        <a:rPr b="1" i="1" lang="en-US" sz="1200" u="none" cap="none" strike="noStrike">
                          <a:solidFill>
                            <a:schemeClr val="dk1"/>
                          </a:solidFill>
                          <a:latin typeface="Arial"/>
                          <a:ea typeface="Arial"/>
                          <a:cs typeface="Arial"/>
                          <a:sym typeface="Arial"/>
                        </a:rPr>
                        <a:t>Krukenberg-Spindel – </a:t>
                      </a:r>
                      <a:r>
                        <a:rPr b="0" i="1" lang="en-US" sz="1200" u="none" cap="none" strike="noStrike">
                          <a:solidFill>
                            <a:srgbClr val="BFBFBF"/>
                          </a:solidFill>
                          <a:latin typeface="Arial"/>
                          <a:ea typeface="Arial"/>
                          <a:cs typeface="Arial"/>
                          <a:sym typeface="Arial"/>
                        </a:rPr>
                        <a:t>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b="1" i="1" lang="en-US" sz="1200" u="none" cap="none" strike="noStrike">
                          <a:solidFill>
                            <a:schemeClr val="dk1"/>
                          </a:solidFill>
                          <a:latin typeface="Arial"/>
                          <a:ea typeface="Arial"/>
                          <a:cs typeface="Arial"/>
                          <a:sym typeface="Arial"/>
                        </a:rPr>
                        <a:t>Sampaolesi-Linie – </a:t>
                      </a:r>
                      <a:r>
                        <a:rPr b="0" i="1" lang="en-US" sz="1200" u="none" cap="none" strike="noStrike">
                          <a:solidFill>
                            <a:srgbClr val="BFBFBF"/>
                          </a:solidFill>
                          <a:latin typeface="Arial"/>
                          <a:ea typeface="Arial"/>
                          <a:cs typeface="Arial"/>
                          <a:sym typeface="Arial"/>
                        </a:rPr>
                        <a:t>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762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r>
            </a:tbl>
          </a:graphicData>
        </a:graphic>
      </p:graphicFrame>
      <p:sp>
        <p:nvSpPr>
          <p:cNvPr id="845" name="Google Shape;845;p65"/>
          <p:cNvSpPr txBox="1"/>
          <p:nvPr>
            <p:ph idx="12" type="sldNum"/>
          </p:nvPr>
        </p:nvSpPr>
        <p:spPr>
          <a:xfrm>
            <a:off x="7010400" y="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846" name="Google Shape;846;p65"/>
          <p:cNvSpPr txBox="1"/>
          <p:nvPr/>
        </p:nvSpPr>
        <p:spPr>
          <a:xfrm>
            <a:off x="2666999" y="2286000"/>
            <a:ext cx="6081000" cy="3258000"/>
          </a:xfrm>
          <a:prstGeom prst="rect">
            <a:avLst/>
          </a:prstGeom>
          <a:solidFill>
            <a:srgbClr val="D5D37F"/>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lang="en-US" sz="1200">
                <a:solidFill>
                  <a:schemeClr val="dk1"/>
                </a:solidFill>
                <a:latin typeface="Arial"/>
                <a:ea typeface="Arial"/>
                <a:cs typeface="Arial"/>
                <a:sym typeface="Arial"/>
              </a:rPr>
              <a:t>Neben der </a:t>
            </a:r>
            <a:r>
              <a:rPr lang="en-US" sz="1200">
                <a:solidFill>
                  <a:schemeClr val="dk1"/>
                </a:solidFill>
              </a:rPr>
              <a:t>Endothel der Hornhaut</a:t>
            </a:r>
            <a:r>
              <a:rPr lang="en-US" sz="1200">
                <a:solidFill>
                  <a:schemeClr val="dk1"/>
                </a:solidFill>
                <a:latin typeface="Arial"/>
                <a:ea typeface="Arial"/>
                <a:cs typeface="Arial"/>
                <a:sym typeface="Arial"/>
              </a:rPr>
              <a:t> der Hornhaut (</a:t>
            </a:r>
            <a:r>
              <a:rPr lang="en-US" sz="1200">
                <a:solidFill>
                  <a:schemeClr val="dk1"/>
                </a:solidFill>
              </a:rPr>
              <a:t>Krukenberg-Spindel</a:t>
            </a:r>
            <a:r>
              <a:rPr lang="en-US" sz="1200">
                <a:solidFill>
                  <a:schemeClr val="dk1"/>
                </a:solidFill>
                <a:latin typeface="Arial"/>
                <a:ea typeface="Arial"/>
                <a:cs typeface="Arial"/>
                <a:sym typeface="Arial"/>
              </a:rPr>
              <a:t>) und dem Kammerwinkel (Sampaolesi-Linie)… </a:t>
            </a:r>
            <a:r>
              <a:rPr i="1" lang="en-US" sz="1200">
                <a:solidFill>
                  <a:srgbClr val="0000FF"/>
                </a:solidFill>
                <a:latin typeface="Arial"/>
                <a:ea typeface="Arial"/>
                <a:cs typeface="Arial"/>
                <a:sym typeface="Arial"/>
              </a:rPr>
              <a:t>An welcher anderen Stelle des </a:t>
            </a:r>
            <a:r>
              <a:rPr i="1" lang="en-US" sz="1200">
                <a:solidFill>
                  <a:srgbClr val="0000FF"/>
                </a:solidFill>
              </a:rPr>
              <a:t>Augenabschnitt</a:t>
            </a:r>
            <a:r>
              <a:rPr i="1" lang="en-US" sz="1200">
                <a:solidFill>
                  <a:srgbClr val="0000FF"/>
                </a:solidFill>
                <a:latin typeface="Arial"/>
                <a:ea typeface="Arial"/>
                <a:cs typeface="Arial"/>
                <a:sym typeface="Arial"/>
              </a:rPr>
              <a:t> sammelt sich bei PDS/</a:t>
            </a:r>
            <a:r>
              <a:rPr i="1" lang="en-US" sz="1200">
                <a:solidFill>
                  <a:srgbClr val="0000FF"/>
                </a:solidFill>
              </a:rPr>
              <a:t>PDG </a:t>
            </a:r>
            <a:r>
              <a:rPr i="1" lang="en-US" sz="1200">
                <a:solidFill>
                  <a:srgbClr val="0000FF"/>
                </a:solidFill>
                <a:latin typeface="Arial"/>
                <a:ea typeface="Arial"/>
                <a:cs typeface="Arial"/>
                <a:sym typeface="Arial"/>
              </a:rPr>
              <a:t>Pigment an, sodass ein bekanntes klinisches Zeichen entsteht?</a:t>
            </a:r>
            <a:endParaRPr/>
          </a:p>
          <a:p>
            <a:pPr indent="0" lvl="0" marL="0" marR="0" rtl="0" algn="l">
              <a:spcBef>
                <a:spcPts val="0"/>
              </a:spcBef>
              <a:spcAft>
                <a:spcPts val="0"/>
              </a:spcAft>
              <a:buNone/>
            </a:pPr>
            <a:r>
              <a:rPr lang="en-US" sz="1200">
                <a:solidFill>
                  <a:srgbClr val="0000FF"/>
                </a:solidFill>
              </a:rPr>
              <a:t>Die Insertionszone der Zonulafasern an der hinteren Linsenkapsel.</a:t>
            </a:r>
            <a:endParaRPr/>
          </a:p>
          <a:p>
            <a:pPr indent="0" lvl="0" marL="0" marR="0" rtl="0" algn="l">
              <a:spcBef>
                <a:spcPts val="0"/>
              </a:spcBef>
              <a:spcAft>
                <a:spcPts val="0"/>
              </a:spcAft>
              <a:buNone/>
            </a:pPr>
            <a:r>
              <a:t/>
            </a:r>
            <a:endParaRPr sz="1400">
              <a:solidFill>
                <a:srgbClr val="0000FF"/>
              </a:solidFill>
              <a:latin typeface="Arial"/>
              <a:ea typeface="Arial"/>
              <a:cs typeface="Arial"/>
              <a:sym typeface="Arial"/>
            </a:endParaRPr>
          </a:p>
          <a:p>
            <a:pPr indent="0" lvl="0" marL="0" marR="0" rtl="0" algn="l">
              <a:spcBef>
                <a:spcPts val="0"/>
              </a:spcBef>
              <a:spcAft>
                <a:spcPts val="0"/>
              </a:spcAft>
              <a:buNone/>
            </a:pPr>
            <a:r>
              <a:rPr i="1" lang="en-US" sz="1200">
                <a:solidFill>
                  <a:srgbClr val="0000FF"/>
                </a:solidFill>
                <a:latin typeface="Arial"/>
                <a:ea typeface="Arial"/>
                <a:cs typeface="Arial"/>
                <a:sym typeface="Arial"/>
              </a:rPr>
              <a:t>Unter welchen namensgebenden Bezeichnungen (es gibt zwei) ist dieses Zeichen bekannt?</a:t>
            </a:r>
            <a:endParaRPr/>
          </a:p>
          <a:p>
            <a:pPr indent="0" lvl="0" marL="0" marR="0" rtl="0" algn="l">
              <a:spcBef>
                <a:spcPts val="0"/>
              </a:spcBef>
              <a:spcAft>
                <a:spcPts val="0"/>
              </a:spcAft>
              <a:buNone/>
            </a:pPr>
            <a:r>
              <a:rPr b="1" lang="en-US" sz="1200">
                <a:solidFill>
                  <a:srgbClr val="0000FF"/>
                </a:solidFill>
                <a:latin typeface="Arial"/>
                <a:ea typeface="Arial"/>
                <a:cs typeface="Arial"/>
                <a:sym typeface="Arial"/>
              </a:rPr>
              <a:t>Scheie-Streifen </a:t>
            </a:r>
            <a:r>
              <a:rPr lang="en-US" sz="1200">
                <a:solidFill>
                  <a:srgbClr val="0000FF"/>
                </a:solidFill>
                <a:latin typeface="Arial"/>
                <a:ea typeface="Arial"/>
                <a:cs typeface="Arial"/>
                <a:sym typeface="Arial"/>
              </a:rPr>
              <a:t>oder </a:t>
            </a:r>
            <a:r>
              <a:rPr b="1" lang="en-US" sz="1200">
                <a:solidFill>
                  <a:srgbClr val="0000FF"/>
                </a:solidFill>
                <a:latin typeface="Arial"/>
                <a:ea typeface="Arial"/>
                <a:cs typeface="Arial"/>
                <a:sym typeface="Arial"/>
              </a:rPr>
              <a:t>Zentmayer-Linie</a:t>
            </a:r>
            <a:endParaRPr/>
          </a:p>
          <a:p>
            <a:pPr indent="0" lvl="0" marL="0" marR="0" rtl="0" algn="l">
              <a:spcBef>
                <a:spcPts val="0"/>
              </a:spcBef>
              <a:spcAft>
                <a:spcPts val="0"/>
              </a:spcAft>
              <a:buNone/>
            </a:pPr>
            <a:r>
              <a:t/>
            </a:r>
            <a:endParaRPr sz="1400">
              <a:solidFill>
                <a:srgbClr val="D5D37F"/>
              </a:solidFill>
              <a:latin typeface="Arial"/>
              <a:ea typeface="Arial"/>
              <a:cs typeface="Arial"/>
              <a:sym typeface="Arial"/>
            </a:endParaRPr>
          </a:p>
          <a:p>
            <a:pPr indent="0" lvl="0" marL="0" marR="0" rtl="0" algn="l">
              <a:spcBef>
                <a:spcPts val="0"/>
              </a:spcBef>
              <a:spcAft>
                <a:spcPts val="0"/>
              </a:spcAft>
              <a:buNone/>
            </a:pPr>
            <a:r>
              <a:rPr i="1" lang="en-US" sz="1200">
                <a:solidFill>
                  <a:srgbClr val="D5D37F"/>
                </a:solidFill>
                <a:latin typeface="Arial"/>
                <a:ea typeface="Arial"/>
                <a:cs typeface="Arial"/>
                <a:sym typeface="Arial"/>
              </a:rPr>
              <a:t>Ist dieser Befund pathognomonisch für PDS/PG?</a:t>
            </a:r>
            <a:endParaRPr/>
          </a:p>
          <a:p>
            <a:pPr indent="0" lvl="0" marL="0" marR="0" rtl="0" algn="l">
              <a:spcBef>
                <a:spcPts val="0"/>
              </a:spcBef>
              <a:spcAft>
                <a:spcPts val="0"/>
              </a:spcAft>
              <a:buNone/>
            </a:pPr>
            <a:r>
              <a:rPr lang="en-US" sz="1200">
                <a:solidFill>
                  <a:srgbClr val="D5D37F"/>
                </a:solidFill>
                <a:latin typeface="Arial"/>
                <a:ea typeface="Arial"/>
                <a:cs typeface="Arial"/>
                <a:sym typeface="Arial"/>
              </a:rPr>
              <a:t>Ja (Anmerkung: Im Gegensatz sowohl zur </a:t>
            </a:r>
            <a:r>
              <a:rPr lang="en-US" sz="1200">
                <a:solidFill>
                  <a:srgbClr val="D5D37F"/>
                </a:solidFill>
              </a:rPr>
              <a:t>Krukenberg-Spindel</a:t>
            </a:r>
            <a:r>
              <a:rPr lang="en-US" sz="1200">
                <a:solidFill>
                  <a:srgbClr val="D5D37F"/>
                </a:solidFill>
                <a:latin typeface="Arial"/>
                <a:ea typeface="Arial"/>
                <a:cs typeface="Arial"/>
                <a:sym typeface="Arial"/>
              </a:rPr>
              <a:t> als auch zur Sampaolesi-Linie!)</a:t>
            </a:r>
            <a:endParaRPr/>
          </a:p>
          <a:p>
            <a:pPr indent="0" lvl="0" marL="0" marR="0" rtl="0" algn="l">
              <a:spcBef>
                <a:spcPts val="0"/>
              </a:spcBef>
              <a:spcAft>
                <a:spcPts val="0"/>
              </a:spcAft>
              <a:buNone/>
            </a:pPr>
            <a:r>
              <a:t/>
            </a:r>
            <a:endParaRPr sz="1400">
              <a:solidFill>
                <a:srgbClr val="D5D37F"/>
              </a:solidFill>
              <a:latin typeface="Arial"/>
              <a:ea typeface="Arial"/>
              <a:cs typeface="Arial"/>
              <a:sym typeface="Arial"/>
            </a:endParaRPr>
          </a:p>
          <a:p>
            <a:pPr indent="0" lvl="0" marL="0" marR="0" rtl="0" algn="l">
              <a:spcBef>
                <a:spcPts val="0"/>
              </a:spcBef>
              <a:spcAft>
                <a:spcPts val="0"/>
              </a:spcAft>
              <a:buNone/>
            </a:pPr>
            <a:r>
              <a:rPr i="1" lang="en-US" sz="1200">
                <a:solidFill>
                  <a:srgbClr val="D5D37F"/>
                </a:solidFill>
                <a:latin typeface="Arial"/>
                <a:ea typeface="Arial"/>
                <a:cs typeface="Arial"/>
                <a:sym typeface="Arial"/>
              </a:rPr>
              <a:t>Neigt er dazu, mit der Zeit zu verblassen, ähnlich wie die </a:t>
            </a:r>
            <a:r>
              <a:rPr i="1" lang="en-US" sz="1200">
                <a:solidFill>
                  <a:srgbClr val="D5D37F"/>
                </a:solidFill>
              </a:rPr>
              <a:t>Krukenberg-Spindel</a:t>
            </a:r>
            <a:r>
              <a:rPr i="1" lang="en-US" sz="1200">
                <a:solidFill>
                  <a:srgbClr val="D5D37F"/>
                </a:solidFill>
                <a:latin typeface="Arial"/>
                <a:ea typeface="Arial"/>
                <a:cs typeface="Arial"/>
                <a:sym typeface="Arial"/>
              </a:rPr>
              <a:t> und die Sampaolesi-Linie?</a:t>
            </a:r>
            <a:endParaRPr/>
          </a:p>
          <a:p>
            <a:pPr indent="0" lvl="0" marL="0" marR="0" rtl="0" algn="l">
              <a:spcBef>
                <a:spcPts val="0"/>
              </a:spcBef>
              <a:spcAft>
                <a:spcPts val="0"/>
              </a:spcAft>
              <a:buNone/>
            </a:pPr>
            <a:r>
              <a:rPr lang="en-US" sz="1200">
                <a:solidFill>
                  <a:srgbClr val="D5D37F"/>
                </a:solidFill>
                <a:latin typeface="Arial"/>
                <a:ea typeface="Arial"/>
                <a:cs typeface="Arial"/>
                <a:sym typeface="Arial"/>
              </a:rPr>
              <a:t>Nein (eine Tatsache, die seinen Wert als Untersuchungsbefund erhöht)</a:t>
            </a:r>
            <a:endParaRPr/>
          </a:p>
        </p:txBody>
      </p:sp>
      <p:sp>
        <p:nvSpPr>
          <p:cNvPr id="847" name="Google Shape;847;p65"/>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Frage und Antwort</a:t>
            </a:r>
            <a:endParaRPr/>
          </a:p>
        </p:txBody>
      </p:sp>
      <p:sp>
        <p:nvSpPr>
          <p:cNvPr id="848" name="Google Shape;848;p65"/>
          <p:cNvSpPr/>
          <p:nvPr/>
        </p:nvSpPr>
        <p:spPr>
          <a:xfrm>
            <a:off x="2667000" y="3644352"/>
            <a:ext cx="1066800" cy="457200"/>
          </a:xfrm>
          <a:prstGeom prst="rect">
            <a:avLst/>
          </a:prstGeom>
          <a:solidFill>
            <a:schemeClr val="accent1"/>
          </a:solidFill>
          <a:ln cap="flat" cmpd="sng" w="25400">
            <a:solidFill>
              <a:srgbClr val="949400"/>
            </a:solidFill>
            <a:prstDash val="solid"/>
            <a:round/>
            <a:headEnd len="sm" w="sm" type="none"/>
            <a:tailEnd len="sm" w="sm" type="none"/>
          </a:ln>
        </p:spPr>
        <p:txBody>
          <a:bodyPr anchorCtr="0" anchor="ctr" bIns="12700" lIns="25400" spcFirstLastPara="1" rIns="25400" wrap="square" tIns="12700">
            <a:noAutofit/>
          </a:bodyPr>
          <a:lstStyle/>
          <a:p>
            <a:pPr indent="0" lvl="0" marL="0" marR="0" rtl="0" algn="ctr">
              <a:spcBef>
                <a:spcPts val="0"/>
              </a:spcBef>
              <a:spcAft>
                <a:spcPts val="0"/>
              </a:spcAft>
              <a:buNone/>
            </a:pPr>
            <a:r>
              <a:rPr lang="en-US" sz="1200">
                <a:solidFill>
                  <a:schemeClr val="dk1"/>
                </a:solidFill>
                <a:latin typeface="Arial"/>
                <a:ea typeface="Arial"/>
                <a:cs typeface="Arial"/>
                <a:sym typeface="Arial"/>
              </a:rPr>
              <a:t>Eponym 1</a:t>
            </a:r>
            <a:endParaRPr/>
          </a:p>
        </p:txBody>
      </p:sp>
      <p:sp>
        <p:nvSpPr>
          <p:cNvPr id="849" name="Google Shape;849;p65"/>
          <p:cNvSpPr/>
          <p:nvPr/>
        </p:nvSpPr>
        <p:spPr>
          <a:xfrm>
            <a:off x="4191000" y="3644353"/>
            <a:ext cx="1548300" cy="543300"/>
          </a:xfrm>
          <a:prstGeom prst="rect">
            <a:avLst/>
          </a:prstGeom>
          <a:solidFill>
            <a:schemeClr val="accent1"/>
          </a:solidFill>
          <a:ln cap="flat" cmpd="sng" w="25400">
            <a:solidFill>
              <a:srgbClr val="949400"/>
            </a:solidFill>
            <a:prstDash val="solid"/>
            <a:round/>
            <a:headEnd len="sm" w="sm" type="none"/>
            <a:tailEnd len="sm" w="sm" type="none"/>
          </a:ln>
        </p:spPr>
        <p:txBody>
          <a:bodyPr anchorCtr="0" anchor="ctr" bIns="12700" lIns="25400" spcFirstLastPara="1" rIns="25400" wrap="square" tIns="12700">
            <a:noAutofit/>
          </a:bodyPr>
          <a:lstStyle/>
          <a:p>
            <a:pPr indent="0" lvl="0" marL="0" marR="0" rtl="0" algn="ctr">
              <a:spcBef>
                <a:spcPts val="0"/>
              </a:spcBef>
              <a:spcAft>
                <a:spcPts val="0"/>
              </a:spcAft>
              <a:buNone/>
            </a:pPr>
            <a:r>
              <a:rPr lang="en-US" sz="1200">
                <a:solidFill>
                  <a:schemeClr val="dk1"/>
                </a:solidFill>
                <a:latin typeface="Arial"/>
                <a:ea typeface="Arial"/>
                <a:cs typeface="Arial"/>
                <a:sym typeface="Arial"/>
              </a:rPr>
              <a:t>Eponym 2</a:t>
            </a:r>
            <a:endParaRPr/>
          </a:p>
        </p:txBody>
      </p:sp>
      <p:sp>
        <p:nvSpPr>
          <p:cNvPr id="850" name="Google Shape;850;p65"/>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 </a:t>
            </a:r>
            <a:r>
              <a:rPr b="1" lang="en-US" sz="1200">
                <a:solidFill>
                  <a:schemeClr val="dk1"/>
                </a:solidFill>
                <a:latin typeface="Arial"/>
                <a:ea typeface="Arial"/>
                <a:cs typeface="Arial"/>
                <a:sym typeface="Arial"/>
              </a:rPr>
              <a:t>FITB</a:t>
            </a:r>
            <a:endParaRPr/>
          </a:p>
        </p:txBody>
      </p:sp>
      <p:sp>
        <p:nvSpPr>
          <p:cNvPr id="851" name="Google Shape;851;p65"/>
          <p:cNvSpPr/>
          <p:nvPr/>
        </p:nvSpPr>
        <p:spPr>
          <a:xfrm>
            <a:off x="304800" y="3352800"/>
            <a:ext cx="2186609" cy="834887"/>
          </a:xfrm>
          <a:prstGeom prst="ellipse">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52" name="Google Shape;852;p65"/>
          <p:cNvSpPr/>
          <p:nvPr/>
        </p:nvSpPr>
        <p:spPr>
          <a:xfrm>
            <a:off x="5739375" y="1514850"/>
            <a:ext cx="1066800" cy="685800"/>
          </a:xfrm>
          <a:prstGeom prst="ellipse">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53" name="Google Shape;853;p65"/>
          <p:cNvSpPr/>
          <p:nvPr/>
        </p:nvSpPr>
        <p:spPr>
          <a:xfrm flipH="1" rot="5400000">
            <a:off x="2535675" y="359400"/>
            <a:ext cx="1829400" cy="4309800"/>
          </a:xfrm>
          <a:prstGeom prst="bentUpArrow">
            <a:avLst>
              <a:gd fmla="val 14298" name="adj1"/>
              <a:gd fmla="val 15761" name="adj2"/>
              <a:gd fmla="val 18120" name="adj3"/>
            </a:avLst>
          </a:prstGeom>
          <a:solidFill>
            <a:srgbClr val="0000FF"/>
          </a:solidFill>
          <a:ln cap="flat" cmpd="sng" w="25400">
            <a:solidFill>
              <a:srgbClr val="9494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7" name="Shape 857"/>
        <p:cNvGrpSpPr/>
        <p:nvPr/>
      </p:nvGrpSpPr>
      <p:grpSpPr>
        <a:xfrm>
          <a:off x="0" y="0"/>
          <a:ext cx="0" cy="0"/>
          <a:chOff x="0" y="0"/>
          <a:chExt cx="0" cy="0"/>
        </a:xfrm>
      </p:grpSpPr>
      <p:graphicFrame>
        <p:nvGraphicFramePr>
          <p:cNvPr id="858" name="Google Shape;858;p66"/>
          <p:cNvGraphicFramePr/>
          <p:nvPr/>
        </p:nvGraphicFramePr>
        <p:xfrm>
          <a:off x="457200" y="1676400"/>
          <a:ext cx="3000000" cy="3000000"/>
        </p:xfrm>
        <a:graphic>
          <a:graphicData uri="http://schemas.openxmlformats.org/drawingml/2006/table">
            <a:tbl>
              <a:tblPr>
                <a:noFill/>
                <a:tableStyleId>{02B07537-624C-4EAD-A9AA-E5A35CE8A65F}</a:tableStyleId>
              </a:tblPr>
              <a:tblGrid>
                <a:gridCol w="2743200"/>
                <a:gridCol w="2743200"/>
                <a:gridCol w="2743200"/>
              </a:tblGrid>
              <a:tr h="406400">
                <a:tc>
                  <a:txBody>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BFBFBF"/>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1"/>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PEX</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i="0" lang="en-US" sz="1200" u="none" cap="none" strike="noStrike">
                          <a:solidFill>
                            <a:schemeClr val="dk1"/>
                          </a:solidFill>
                          <a:latin typeface="Arial"/>
                          <a:ea typeface="Arial"/>
                          <a:cs typeface="Arial"/>
                          <a:sym typeface="Arial"/>
                        </a:rPr>
                        <a:t>PDS/PG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Alter</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 &lt; 50 J, meist  &gt; 70 J</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20er – 40er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Geschlechtspräferenz</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F &gt; 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M &gt; F</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Kammerwinkelstatus</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Enger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Weit geöffnet</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Wo ist die Iris durchscheinend?</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Pupillensaum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Radiär, mittlere Peripherie</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200"/>
                        <a:buFont typeface="Arial"/>
                        <a:buNone/>
                      </a:pPr>
                      <a:r>
                        <a:rPr b="1" i="1" lang="en-US" sz="1200" u="none" cap="none" strike="noStrike">
                          <a:solidFill>
                            <a:schemeClr val="dk1"/>
                          </a:solidFill>
                          <a:latin typeface="Arial"/>
                          <a:ea typeface="Arial"/>
                          <a:cs typeface="Arial"/>
                          <a:sym typeface="Arial"/>
                        </a:rPr>
                        <a:t>Krukenberg-Spindel – </a:t>
                      </a:r>
                      <a:r>
                        <a:rPr b="0" i="1" lang="en-US" sz="1200" u="none" cap="none" strike="noStrike">
                          <a:solidFill>
                            <a:srgbClr val="BFBFBF"/>
                          </a:solidFill>
                          <a:latin typeface="Arial"/>
                          <a:ea typeface="Arial"/>
                          <a:cs typeface="Arial"/>
                          <a:sym typeface="Arial"/>
                        </a:rPr>
                        <a:t>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b="1" i="1" lang="en-US" sz="1200" u="none" cap="none" strike="noStrike">
                          <a:solidFill>
                            <a:schemeClr val="dk1"/>
                          </a:solidFill>
                          <a:latin typeface="Arial"/>
                          <a:ea typeface="Arial"/>
                          <a:cs typeface="Arial"/>
                          <a:sym typeface="Arial"/>
                        </a:rPr>
                        <a:t>Sampaolesi-Linie – </a:t>
                      </a:r>
                      <a:r>
                        <a:rPr b="0" i="1" lang="en-US" sz="1200" u="none" cap="none" strike="noStrike">
                          <a:solidFill>
                            <a:srgbClr val="BFBFBF"/>
                          </a:solidFill>
                          <a:latin typeface="Arial"/>
                          <a:ea typeface="Arial"/>
                          <a:cs typeface="Arial"/>
                          <a:sym typeface="Arial"/>
                        </a:rPr>
                        <a:t>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762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r>
            </a:tbl>
          </a:graphicData>
        </a:graphic>
      </p:graphicFrame>
      <p:sp>
        <p:nvSpPr>
          <p:cNvPr id="859" name="Google Shape;859;p66"/>
          <p:cNvSpPr txBox="1"/>
          <p:nvPr>
            <p:ph idx="12" type="sldNum"/>
          </p:nvPr>
        </p:nvSpPr>
        <p:spPr>
          <a:xfrm>
            <a:off x="7010400" y="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860" name="Google Shape;860;p66"/>
          <p:cNvSpPr txBox="1"/>
          <p:nvPr/>
        </p:nvSpPr>
        <p:spPr>
          <a:xfrm>
            <a:off x="2666999" y="2286000"/>
            <a:ext cx="6081000" cy="3258000"/>
          </a:xfrm>
          <a:prstGeom prst="rect">
            <a:avLst/>
          </a:prstGeom>
          <a:solidFill>
            <a:srgbClr val="D5D37F"/>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lang="en-US" sz="1200">
                <a:solidFill>
                  <a:schemeClr val="dk1"/>
                </a:solidFill>
                <a:latin typeface="Arial"/>
                <a:ea typeface="Arial"/>
                <a:cs typeface="Arial"/>
                <a:sym typeface="Arial"/>
              </a:rPr>
              <a:t>Neben der </a:t>
            </a:r>
            <a:r>
              <a:rPr lang="en-US" sz="1200">
                <a:solidFill>
                  <a:schemeClr val="dk1"/>
                </a:solidFill>
              </a:rPr>
              <a:t>Endothel der Hornhaut</a:t>
            </a:r>
            <a:r>
              <a:rPr lang="en-US" sz="1200">
                <a:solidFill>
                  <a:schemeClr val="dk1"/>
                </a:solidFill>
                <a:latin typeface="Arial"/>
                <a:ea typeface="Arial"/>
                <a:cs typeface="Arial"/>
                <a:sym typeface="Arial"/>
              </a:rPr>
              <a:t> der Hornhaut (</a:t>
            </a:r>
            <a:r>
              <a:rPr lang="en-US" sz="1200">
                <a:solidFill>
                  <a:schemeClr val="dk1"/>
                </a:solidFill>
              </a:rPr>
              <a:t>Krukenberg-Spindel</a:t>
            </a:r>
            <a:r>
              <a:rPr lang="en-US" sz="1200">
                <a:solidFill>
                  <a:schemeClr val="dk1"/>
                </a:solidFill>
                <a:latin typeface="Arial"/>
                <a:ea typeface="Arial"/>
                <a:cs typeface="Arial"/>
                <a:sym typeface="Arial"/>
              </a:rPr>
              <a:t>) und dem Kammerwinkel (Sampaolesi-Linie)… </a:t>
            </a:r>
            <a:r>
              <a:rPr i="1" lang="en-US" sz="1200">
                <a:solidFill>
                  <a:srgbClr val="0000FF"/>
                </a:solidFill>
                <a:latin typeface="Arial"/>
                <a:ea typeface="Arial"/>
                <a:cs typeface="Arial"/>
                <a:sym typeface="Arial"/>
              </a:rPr>
              <a:t>An welcher anderen Stelle des </a:t>
            </a:r>
            <a:r>
              <a:rPr i="1" lang="en-US" sz="1200">
                <a:solidFill>
                  <a:srgbClr val="0000FF"/>
                </a:solidFill>
              </a:rPr>
              <a:t>Augenabschnitt</a:t>
            </a:r>
            <a:r>
              <a:rPr i="1" lang="en-US" sz="1200">
                <a:solidFill>
                  <a:srgbClr val="0000FF"/>
                </a:solidFill>
                <a:latin typeface="Arial"/>
                <a:ea typeface="Arial"/>
                <a:cs typeface="Arial"/>
                <a:sym typeface="Arial"/>
              </a:rPr>
              <a:t> sammelt sich bei PDS/</a:t>
            </a:r>
            <a:r>
              <a:rPr i="1" lang="en-US" sz="1200">
                <a:solidFill>
                  <a:srgbClr val="0000FF"/>
                </a:solidFill>
              </a:rPr>
              <a:t>PDG </a:t>
            </a:r>
            <a:r>
              <a:rPr i="1" lang="en-US" sz="1200">
                <a:solidFill>
                  <a:srgbClr val="0000FF"/>
                </a:solidFill>
                <a:latin typeface="Arial"/>
                <a:ea typeface="Arial"/>
                <a:cs typeface="Arial"/>
                <a:sym typeface="Arial"/>
              </a:rPr>
              <a:t>Pigment an, sodass ein bekanntes klinisches Zeichen entsteht?</a:t>
            </a:r>
            <a:endParaRPr/>
          </a:p>
          <a:p>
            <a:pPr indent="0" lvl="0" marL="0" marR="0" rtl="0" algn="l">
              <a:spcBef>
                <a:spcPts val="0"/>
              </a:spcBef>
              <a:spcAft>
                <a:spcPts val="0"/>
              </a:spcAft>
              <a:buNone/>
            </a:pPr>
            <a:r>
              <a:rPr lang="en-US" sz="1200">
                <a:solidFill>
                  <a:srgbClr val="0000FF"/>
                </a:solidFill>
              </a:rPr>
              <a:t>Die Insertionszone der Zonulafasern an der hinteren Linsenkapsel.</a:t>
            </a:r>
            <a:endParaRPr/>
          </a:p>
          <a:p>
            <a:pPr indent="0" lvl="0" marL="0" marR="0" rtl="0" algn="l">
              <a:spcBef>
                <a:spcPts val="0"/>
              </a:spcBef>
              <a:spcAft>
                <a:spcPts val="0"/>
              </a:spcAft>
              <a:buNone/>
            </a:pPr>
            <a:r>
              <a:t/>
            </a:r>
            <a:endParaRPr sz="1400">
              <a:solidFill>
                <a:srgbClr val="0000FF"/>
              </a:solidFill>
              <a:latin typeface="Arial"/>
              <a:ea typeface="Arial"/>
              <a:cs typeface="Arial"/>
              <a:sym typeface="Arial"/>
            </a:endParaRPr>
          </a:p>
          <a:p>
            <a:pPr indent="0" lvl="0" marL="0" marR="0" rtl="0" algn="l">
              <a:spcBef>
                <a:spcPts val="0"/>
              </a:spcBef>
              <a:spcAft>
                <a:spcPts val="0"/>
              </a:spcAft>
              <a:buNone/>
            </a:pPr>
            <a:r>
              <a:rPr i="1" lang="en-US" sz="1200">
                <a:solidFill>
                  <a:srgbClr val="0000FF"/>
                </a:solidFill>
                <a:latin typeface="Arial"/>
                <a:ea typeface="Arial"/>
                <a:cs typeface="Arial"/>
                <a:sym typeface="Arial"/>
              </a:rPr>
              <a:t>Unter welchen namensgebenden Bezeichnungen (es gibt zwei) ist dieses Zeichen bekannt?</a:t>
            </a:r>
            <a:endParaRPr/>
          </a:p>
          <a:p>
            <a:pPr indent="0" lvl="0" marL="0" marR="0" rtl="0" algn="l">
              <a:spcBef>
                <a:spcPts val="0"/>
              </a:spcBef>
              <a:spcAft>
                <a:spcPts val="0"/>
              </a:spcAft>
              <a:buNone/>
            </a:pPr>
            <a:r>
              <a:rPr b="1" lang="en-US" sz="1200">
                <a:solidFill>
                  <a:srgbClr val="0000FF"/>
                </a:solidFill>
                <a:latin typeface="Arial"/>
                <a:ea typeface="Arial"/>
                <a:cs typeface="Arial"/>
                <a:sym typeface="Arial"/>
              </a:rPr>
              <a:t>Scheie-Streifen </a:t>
            </a:r>
            <a:r>
              <a:rPr lang="en-US" sz="1200">
                <a:solidFill>
                  <a:srgbClr val="0000FF"/>
                </a:solidFill>
                <a:latin typeface="Arial"/>
                <a:ea typeface="Arial"/>
                <a:cs typeface="Arial"/>
                <a:sym typeface="Arial"/>
              </a:rPr>
              <a:t>oder </a:t>
            </a:r>
            <a:r>
              <a:rPr b="1" lang="en-US" sz="1200">
                <a:solidFill>
                  <a:srgbClr val="0000FF"/>
                </a:solidFill>
                <a:latin typeface="Arial"/>
                <a:ea typeface="Arial"/>
                <a:cs typeface="Arial"/>
                <a:sym typeface="Arial"/>
              </a:rPr>
              <a:t>Zentmayer-Linie</a:t>
            </a:r>
            <a:endParaRPr/>
          </a:p>
          <a:p>
            <a:pPr indent="0" lvl="0" marL="0" marR="0" rtl="0" algn="l">
              <a:spcBef>
                <a:spcPts val="0"/>
              </a:spcBef>
              <a:spcAft>
                <a:spcPts val="0"/>
              </a:spcAft>
              <a:buNone/>
            </a:pPr>
            <a:r>
              <a:t/>
            </a:r>
            <a:endParaRPr sz="1400">
              <a:solidFill>
                <a:srgbClr val="D5D37F"/>
              </a:solidFill>
              <a:latin typeface="Arial"/>
              <a:ea typeface="Arial"/>
              <a:cs typeface="Arial"/>
              <a:sym typeface="Arial"/>
            </a:endParaRPr>
          </a:p>
          <a:p>
            <a:pPr indent="0" lvl="0" marL="0" marR="0" rtl="0" algn="l">
              <a:spcBef>
                <a:spcPts val="0"/>
              </a:spcBef>
              <a:spcAft>
                <a:spcPts val="0"/>
              </a:spcAft>
              <a:buNone/>
            </a:pPr>
            <a:r>
              <a:rPr i="1" lang="en-US" sz="1200">
                <a:solidFill>
                  <a:srgbClr val="D5D37F"/>
                </a:solidFill>
                <a:latin typeface="Arial"/>
                <a:ea typeface="Arial"/>
                <a:cs typeface="Arial"/>
                <a:sym typeface="Arial"/>
              </a:rPr>
              <a:t>Ist dieser Befund pathognomonisch für PDS/PG?</a:t>
            </a:r>
            <a:endParaRPr/>
          </a:p>
          <a:p>
            <a:pPr indent="0" lvl="0" marL="0" marR="0" rtl="0" algn="l">
              <a:spcBef>
                <a:spcPts val="0"/>
              </a:spcBef>
              <a:spcAft>
                <a:spcPts val="0"/>
              </a:spcAft>
              <a:buNone/>
            </a:pPr>
            <a:r>
              <a:rPr lang="en-US" sz="1200">
                <a:solidFill>
                  <a:srgbClr val="D5D37F"/>
                </a:solidFill>
                <a:latin typeface="Arial"/>
                <a:ea typeface="Arial"/>
                <a:cs typeface="Arial"/>
                <a:sym typeface="Arial"/>
              </a:rPr>
              <a:t>Ja (Anmerkung: Im Gegensatz sowohl zur </a:t>
            </a:r>
            <a:r>
              <a:rPr lang="en-US" sz="1200">
                <a:solidFill>
                  <a:srgbClr val="D5D37F"/>
                </a:solidFill>
              </a:rPr>
              <a:t>Krukenberg-Spindel</a:t>
            </a:r>
            <a:r>
              <a:rPr lang="en-US" sz="1200">
                <a:solidFill>
                  <a:srgbClr val="D5D37F"/>
                </a:solidFill>
                <a:latin typeface="Arial"/>
                <a:ea typeface="Arial"/>
                <a:cs typeface="Arial"/>
                <a:sym typeface="Arial"/>
              </a:rPr>
              <a:t> als auch zur Sampaolesi-Linie!)</a:t>
            </a:r>
            <a:endParaRPr/>
          </a:p>
          <a:p>
            <a:pPr indent="0" lvl="0" marL="0" marR="0" rtl="0" algn="l">
              <a:spcBef>
                <a:spcPts val="0"/>
              </a:spcBef>
              <a:spcAft>
                <a:spcPts val="0"/>
              </a:spcAft>
              <a:buNone/>
            </a:pPr>
            <a:r>
              <a:t/>
            </a:r>
            <a:endParaRPr sz="1400">
              <a:solidFill>
                <a:srgbClr val="D5D37F"/>
              </a:solidFill>
              <a:latin typeface="Arial"/>
              <a:ea typeface="Arial"/>
              <a:cs typeface="Arial"/>
              <a:sym typeface="Arial"/>
            </a:endParaRPr>
          </a:p>
          <a:p>
            <a:pPr indent="0" lvl="0" marL="0" marR="0" rtl="0" algn="l">
              <a:spcBef>
                <a:spcPts val="0"/>
              </a:spcBef>
              <a:spcAft>
                <a:spcPts val="0"/>
              </a:spcAft>
              <a:buNone/>
            </a:pPr>
            <a:r>
              <a:rPr i="1" lang="en-US" sz="1200">
                <a:solidFill>
                  <a:srgbClr val="D5D37F"/>
                </a:solidFill>
                <a:latin typeface="Arial"/>
                <a:ea typeface="Arial"/>
                <a:cs typeface="Arial"/>
                <a:sym typeface="Arial"/>
              </a:rPr>
              <a:t>Neigt er dazu, mit der Zeit zu verblassen, ähnlich wie die </a:t>
            </a:r>
            <a:r>
              <a:rPr i="1" lang="en-US" sz="1200">
                <a:solidFill>
                  <a:srgbClr val="D5D37F"/>
                </a:solidFill>
              </a:rPr>
              <a:t>Krukenberg-Spindel</a:t>
            </a:r>
            <a:r>
              <a:rPr i="1" lang="en-US" sz="1200">
                <a:solidFill>
                  <a:srgbClr val="D5D37F"/>
                </a:solidFill>
                <a:latin typeface="Arial"/>
                <a:ea typeface="Arial"/>
                <a:cs typeface="Arial"/>
                <a:sym typeface="Arial"/>
              </a:rPr>
              <a:t> und die Sampaolesi-Linie?</a:t>
            </a:r>
            <a:endParaRPr/>
          </a:p>
          <a:p>
            <a:pPr indent="0" lvl="0" marL="0" marR="0" rtl="0" algn="l">
              <a:spcBef>
                <a:spcPts val="0"/>
              </a:spcBef>
              <a:spcAft>
                <a:spcPts val="0"/>
              </a:spcAft>
              <a:buNone/>
            </a:pPr>
            <a:r>
              <a:rPr lang="en-US" sz="1200">
                <a:solidFill>
                  <a:srgbClr val="D5D37F"/>
                </a:solidFill>
                <a:latin typeface="Arial"/>
                <a:ea typeface="Arial"/>
                <a:cs typeface="Arial"/>
                <a:sym typeface="Arial"/>
              </a:rPr>
              <a:t>Nein (eine Tatsache, die seinen Wert als Untersuchungsbefund erhöht)</a:t>
            </a:r>
            <a:endParaRPr/>
          </a:p>
        </p:txBody>
      </p:sp>
      <p:sp>
        <p:nvSpPr>
          <p:cNvPr id="861" name="Google Shape;861;p66"/>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A</a:t>
            </a:r>
            <a:endParaRPr/>
          </a:p>
        </p:txBody>
      </p:sp>
      <p:sp>
        <p:nvSpPr>
          <p:cNvPr id="862" name="Google Shape;862;p66"/>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 </a:t>
            </a:r>
            <a:r>
              <a:rPr b="1" lang="en-US" sz="1200">
                <a:solidFill>
                  <a:schemeClr val="dk1"/>
                </a:solidFill>
                <a:latin typeface="Arial"/>
                <a:ea typeface="Arial"/>
                <a:cs typeface="Arial"/>
                <a:sym typeface="Arial"/>
              </a:rPr>
              <a:t>FITB</a:t>
            </a:r>
            <a:endParaRPr/>
          </a:p>
        </p:txBody>
      </p:sp>
      <p:sp>
        <p:nvSpPr>
          <p:cNvPr id="863" name="Google Shape;863;p66"/>
          <p:cNvSpPr/>
          <p:nvPr/>
        </p:nvSpPr>
        <p:spPr>
          <a:xfrm>
            <a:off x="304800" y="3352800"/>
            <a:ext cx="2186609" cy="834887"/>
          </a:xfrm>
          <a:prstGeom prst="ellipse">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64" name="Google Shape;864;p66"/>
          <p:cNvSpPr/>
          <p:nvPr/>
        </p:nvSpPr>
        <p:spPr>
          <a:xfrm>
            <a:off x="5739375" y="1514850"/>
            <a:ext cx="1066800" cy="685800"/>
          </a:xfrm>
          <a:prstGeom prst="ellipse">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65" name="Google Shape;865;p66"/>
          <p:cNvSpPr/>
          <p:nvPr/>
        </p:nvSpPr>
        <p:spPr>
          <a:xfrm flipH="1" rot="5400000">
            <a:off x="2535675" y="359400"/>
            <a:ext cx="1829400" cy="4309800"/>
          </a:xfrm>
          <a:prstGeom prst="bentUpArrow">
            <a:avLst>
              <a:gd fmla="val 14298" name="adj1"/>
              <a:gd fmla="val 15761" name="adj2"/>
              <a:gd fmla="val 18120" name="adj3"/>
            </a:avLst>
          </a:prstGeom>
          <a:solidFill>
            <a:srgbClr val="0000FF"/>
          </a:solidFill>
          <a:ln cap="flat" cmpd="sng" w="25400">
            <a:solidFill>
              <a:srgbClr val="9494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9" name="Shape 869"/>
        <p:cNvGrpSpPr/>
        <p:nvPr/>
      </p:nvGrpSpPr>
      <p:grpSpPr>
        <a:xfrm>
          <a:off x="0" y="0"/>
          <a:ext cx="0" cy="0"/>
          <a:chOff x="0" y="0"/>
          <a:chExt cx="0" cy="0"/>
        </a:xfrm>
      </p:grpSpPr>
      <p:sp>
        <p:nvSpPr>
          <p:cNvPr id="870" name="Google Shape;870;p67"/>
          <p:cNvSpPr txBox="1"/>
          <p:nvPr/>
        </p:nvSpPr>
        <p:spPr>
          <a:xfrm>
            <a:off x="3774726" y="6031468"/>
            <a:ext cx="1518364" cy="369332"/>
          </a:xfrm>
          <a:prstGeom prst="rect">
            <a:avLst/>
          </a:prstGeom>
          <a:noFill/>
          <a:ln>
            <a:noFill/>
          </a:ln>
        </p:spPr>
        <p:txBody>
          <a:bodyPr anchorCtr="0" anchor="t" bIns="12700" lIns="25400" spcFirstLastPara="1" rIns="25400" wrap="square" tIns="12700">
            <a:spAutoFit/>
          </a:bodyPr>
          <a:lstStyle/>
          <a:p>
            <a:pPr indent="0" lvl="0" marL="0" marR="0" rtl="0" algn="ctr">
              <a:spcBef>
                <a:spcPts val="0"/>
              </a:spcBef>
              <a:spcAft>
                <a:spcPts val="0"/>
              </a:spcAft>
              <a:buNone/>
            </a:pPr>
            <a:r>
              <a:rPr lang="en-US" sz="1200">
                <a:solidFill>
                  <a:schemeClr val="dk1"/>
                </a:solidFill>
                <a:latin typeface="Arial"/>
                <a:ea typeface="Arial"/>
                <a:cs typeface="Arial"/>
                <a:sym typeface="Arial"/>
              </a:rPr>
              <a:t>Scheie-Streifen</a:t>
            </a:r>
            <a:endParaRPr/>
          </a:p>
        </p:txBody>
      </p:sp>
      <p:pic>
        <p:nvPicPr>
          <p:cNvPr id="871" name="Google Shape;871;p67"/>
          <p:cNvPicPr preferRelativeResize="0"/>
          <p:nvPr/>
        </p:nvPicPr>
        <p:blipFill rotWithShape="1">
          <a:blip r:embed="rId3">
            <a:alphaModFix/>
          </a:blip>
          <a:srcRect b="0" l="0" r="0" t="0"/>
          <a:stretch/>
        </p:blipFill>
        <p:spPr>
          <a:xfrm>
            <a:off x="152400" y="1875172"/>
            <a:ext cx="4361365" cy="3062234"/>
          </a:xfrm>
          <a:prstGeom prst="rect">
            <a:avLst/>
          </a:prstGeom>
          <a:noFill/>
          <a:ln>
            <a:noFill/>
          </a:ln>
        </p:spPr>
      </p:pic>
      <p:sp>
        <p:nvSpPr>
          <p:cNvPr id="872" name="Google Shape;872;p67"/>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gegen PDS/PG: </a:t>
            </a:r>
            <a:r>
              <a:rPr b="1" lang="en-US" sz="1200">
                <a:solidFill>
                  <a:schemeClr val="dk1"/>
                </a:solidFill>
                <a:latin typeface="Arial"/>
                <a:ea typeface="Arial"/>
                <a:cs typeface="Arial"/>
                <a:sym typeface="Arial"/>
              </a:rPr>
              <a:t>FITB</a:t>
            </a:r>
            <a:endParaRPr/>
          </a:p>
        </p:txBody>
      </p:sp>
      <p:pic>
        <p:nvPicPr>
          <p:cNvPr id="873" name="Google Shape;873;p67"/>
          <p:cNvPicPr preferRelativeResize="0"/>
          <p:nvPr/>
        </p:nvPicPr>
        <p:blipFill rotWithShape="1">
          <a:blip r:embed="rId4">
            <a:alphaModFix/>
          </a:blip>
          <a:srcRect b="0" l="0" r="0" t="0"/>
          <a:stretch/>
        </p:blipFill>
        <p:spPr>
          <a:xfrm>
            <a:off x="4758220" y="1875172"/>
            <a:ext cx="4233380" cy="3010404"/>
          </a:xfrm>
          <a:prstGeom prst="rect">
            <a:avLst/>
          </a:prstGeom>
          <a:noFill/>
          <a:ln>
            <a:noFill/>
          </a:ln>
        </p:spPr>
      </p:pic>
      <p:sp>
        <p:nvSpPr>
          <p:cNvPr id="874" name="Google Shape;874;p67"/>
          <p:cNvSpPr txBox="1"/>
          <p:nvPr/>
        </p:nvSpPr>
        <p:spPr>
          <a:xfrm>
            <a:off x="5991494" y="4876800"/>
            <a:ext cx="1766830" cy="338554"/>
          </a:xfrm>
          <a:prstGeom prst="rect">
            <a:avLst/>
          </a:prstGeom>
          <a:noFill/>
          <a:ln>
            <a:noFill/>
          </a:ln>
        </p:spPr>
        <p:txBody>
          <a:bodyPr anchorCtr="0" anchor="t" bIns="12700" lIns="25400" spcFirstLastPara="1" rIns="25400" wrap="square" tIns="12700">
            <a:spAutoFit/>
          </a:bodyPr>
          <a:lstStyle/>
          <a:p>
            <a:pPr indent="0" lvl="0" marL="0" marR="0" rtl="0" algn="ctr">
              <a:spcBef>
                <a:spcPts val="0"/>
              </a:spcBef>
              <a:spcAft>
                <a:spcPts val="0"/>
              </a:spcAft>
              <a:buNone/>
            </a:pPr>
            <a:r>
              <a:rPr lang="en-US" sz="1200">
                <a:solidFill>
                  <a:schemeClr val="dk1"/>
                </a:solidFill>
                <a:latin typeface="Arial"/>
                <a:ea typeface="Arial"/>
                <a:cs typeface="Arial"/>
                <a:sym typeface="Arial"/>
              </a:rPr>
              <a:t>Hintergrundbeleuchtung</a:t>
            </a:r>
            <a:endParaRPr/>
          </a:p>
        </p:txBody>
      </p:sp>
      <p:sp>
        <p:nvSpPr>
          <p:cNvPr id="875" name="Google Shape;875;p67"/>
          <p:cNvSpPr txBox="1"/>
          <p:nvPr/>
        </p:nvSpPr>
        <p:spPr>
          <a:xfrm>
            <a:off x="1432834" y="4953000"/>
            <a:ext cx="1800494" cy="338554"/>
          </a:xfrm>
          <a:prstGeom prst="rect">
            <a:avLst/>
          </a:prstGeom>
          <a:noFill/>
          <a:ln>
            <a:noFill/>
          </a:ln>
        </p:spPr>
        <p:txBody>
          <a:bodyPr anchorCtr="0" anchor="t" bIns="12700" lIns="25400" spcFirstLastPara="1" rIns="25400" wrap="square" tIns="12700">
            <a:spAutoFit/>
          </a:bodyPr>
          <a:lstStyle/>
          <a:p>
            <a:pPr indent="0" lvl="0" marL="0" marR="0" rtl="0" algn="ctr">
              <a:spcBef>
                <a:spcPts val="0"/>
              </a:spcBef>
              <a:spcAft>
                <a:spcPts val="0"/>
              </a:spcAft>
              <a:buNone/>
            </a:pPr>
            <a:r>
              <a:rPr lang="en-US" sz="1200">
                <a:solidFill>
                  <a:schemeClr val="dk1"/>
                </a:solidFill>
                <a:latin typeface="Arial"/>
                <a:ea typeface="Arial"/>
                <a:cs typeface="Arial"/>
                <a:sym typeface="Arial"/>
              </a:rPr>
              <a:t>Direkte Beleuchtung</a:t>
            </a:r>
            <a:endParaRPr/>
          </a:p>
        </p:txBody>
      </p:sp>
    </p:spTree>
  </p:cSld>
  <p:clrMapOvr>
    <a:masterClrMapping/>
  </p:clrMapOvr>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9" name="Shape 879"/>
        <p:cNvGrpSpPr/>
        <p:nvPr/>
      </p:nvGrpSpPr>
      <p:grpSpPr>
        <a:xfrm>
          <a:off x="0" y="0"/>
          <a:ext cx="0" cy="0"/>
          <a:chOff x="0" y="0"/>
          <a:chExt cx="0" cy="0"/>
        </a:xfrm>
      </p:grpSpPr>
      <p:graphicFrame>
        <p:nvGraphicFramePr>
          <p:cNvPr id="880" name="Google Shape;880;p68"/>
          <p:cNvGraphicFramePr/>
          <p:nvPr/>
        </p:nvGraphicFramePr>
        <p:xfrm>
          <a:off x="457200" y="1676400"/>
          <a:ext cx="3000000" cy="3000000"/>
        </p:xfrm>
        <a:graphic>
          <a:graphicData uri="http://schemas.openxmlformats.org/drawingml/2006/table">
            <a:tbl>
              <a:tblPr>
                <a:noFill/>
                <a:tableStyleId>{02B07537-624C-4EAD-A9AA-E5A35CE8A65F}</a:tableStyleId>
              </a:tblPr>
              <a:tblGrid>
                <a:gridCol w="2743200"/>
                <a:gridCol w="2743200"/>
                <a:gridCol w="2743200"/>
              </a:tblGrid>
              <a:tr h="406400">
                <a:tc>
                  <a:txBody>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BFBFBF"/>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1"/>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PEX</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i="0" lang="en-US" sz="1200" u="none" cap="none" strike="noStrike">
                          <a:solidFill>
                            <a:schemeClr val="dk1"/>
                          </a:solidFill>
                          <a:latin typeface="Arial"/>
                          <a:ea typeface="Arial"/>
                          <a:cs typeface="Arial"/>
                          <a:sym typeface="Arial"/>
                        </a:rPr>
                        <a:t>PDS/PG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Alter</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 &lt; 50 J, meist  &gt; 70 J</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20er – 40er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Geschlechtspräferenz</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F &gt; 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M &gt; F</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Kammerwinkelstatus</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Enger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Weit geöffnet</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Wo ist die Iris durchscheinend?</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Pupillensaum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Radiär, mittlere Peripherie</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200"/>
                        <a:buFont typeface="Arial"/>
                        <a:buNone/>
                      </a:pPr>
                      <a:r>
                        <a:rPr b="1" i="1" lang="en-US" sz="1200" u="none" cap="none" strike="noStrike">
                          <a:solidFill>
                            <a:schemeClr val="dk1"/>
                          </a:solidFill>
                          <a:latin typeface="Arial"/>
                          <a:ea typeface="Arial"/>
                          <a:cs typeface="Arial"/>
                          <a:sym typeface="Arial"/>
                        </a:rPr>
                        <a:t>Krukenberg-Spindel – </a:t>
                      </a:r>
                      <a:r>
                        <a:rPr b="0" i="1" lang="en-US" sz="1200" u="none" cap="none" strike="noStrike">
                          <a:solidFill>
                            <a:srgbClr val="BFBFBF"/>
                          </a:solidFill>
                          <a:latin typeface="Arial"/>
                          <a:ea typeface="Arial"/>
                          <a:cs typeface="Arial"/>
                          <a:sym typeface="Arial"/>
                        </a:rPr>
                        <a:t>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b="1" i="1" lang="en-US" sz="1200" u="none" cap="none" strike="noStrike">
                          <a:solidFill>
                            <a:schemeClr val="dk1"/>
                          </a:solidFill>
                          <a:latin typeface="Arial"/>
                          <a:ea typeface="Arial"/>
                          <a:cs typeface="Arial"/>
                          <a:sym typeface="Arial"/>
                        </a:rPr>
                        <a:t>Sampaolesi-Linie – </a:t>
                      </a:r>
                      <a:r>
                        <a:rPr b="0" i="1" lang="en-US" sz="1200" u="none" cap="none" strike="noStrike">
                          <a:solidFill>
                            <a:srgbClr val="BFBFBF"/>
                          </a:solidFill>
                          <a:latin typeface="Arial"/>
                          <a:ea typeface="Arial"/>
                          <a:cs typeface="Arial"/>
                          <a:sym typeface="Arial"/>
                        </a:rPr>
                        <a:t>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762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r>
            </a:tbl>
          </a:graphicData>
        </a:graphic>
      </p:graphicFrame>
      <p:sp>
        <p:nvSpPr>
          <p:cNvPr id="881" name="Google Shape;881;p68"/>
          <p:cNvSpPr txBox="1"/>
          <p:nvPr>
            <p:ph idx="12" type="sldNum"/>
          </p:nvPr>
        </p:nvSpPr>
        <p:spPr>
          <a:xfrm>
            <a:off x="7010400" y="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882" name="Google Shape;882;p68"/>
          <p:cNvSpPr txBox="1"/>
          <p:nvPr/>
        </p:nvSpPr>
        <p:spPr>
          <a:xfrm>
            <a:off x="2666999" y="2286000"/>
            <a:ext cx="6081000" cy="3258000"/>
          </a:xfrm>
          <a:prstGeom prst="rect">
            <a:avLst/>
          </a:prstGeom>
          <a:solidFill>
            <a:srgbClr val="D5D37F"/>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lang="en-US" sz="1200">
                <a:solidFill>
                  <a:srgbClr val="A5A5A5"/>
                </a:solidFill>
                <a:latin typeface="Arial"/>
                <a:ea typeface="Arial"/>
                <a:cs typeface="Arial"/>
                <a:sym typeface="Arial"/>
              </a:rPr>
              <a:t>Neben der </a:t>
            </a:r>
            <a:r>
              <a:rPr lang="en-US" sz="1200">
                <a:solidFill>
                  <a:srgbClr val="A5A5A5"/>
                </a:solidFill>
              </a:rPr>
              <a:t>Endothel der Hornhaut</a:t>
            </a:r>
            <a:r>
              <a:rPr lang="en-US" sz="1200">
                <a:solidFill>
                  <a:srgbClr val="A5A5A5"/>
                </a:solidFill>
                <a:latin typeface="Arial"/>
                <a:ea typeface="Arial"/>
                <a:cs typeface="Arial"/>
                <a:sym typeface="Arial"/>
              </a:rPr>
              <a:t> der Hornhaut (</a:t>
            </a:r>
            <a:r>
              <a:rPr lang="en-US" sz="1200">
                <a:solidFill>
                  <a:srgbClr val="A5A5A5"/>
                </a:solidFill>
              </a:rPr>
              <a:t>Krukenberg-Spindel</a:t>
            </a:r>
            <a:r>
              <a:rPr lang="en-US" sz="1200">
                <a:solidFill>
                  <a:srgbClr val="A5A5A5"/>
                </a:solidFill>
                <a:latin typeface="Arial"/>
                <a:ea typeface="Arial"/>
                <a:cs typeface="Arial"/>
                <a:sym typeface="Arial"/>
              </a:rPr>
              <a:t>) und dem Kammerwinkel (Sampaolesi-Linie)… </a:t>
            </a:r>
            <a:r>
              <a:rPr i="1" lang="en-US" sz="1200">
                <a:solidFill>
                  <a:srgbClr val="A5A5A5"/>
                </a:solidFill>
                <a:latin typeface="Arial"/>
                <a:ea typeface="Arial"/>
                <a:cs typeface="Arial"/>
                <a:sym typeface="Arial"/>
              </a:rPr>
              <a:t>An welcher anderen Stelle des vorderen Augenabschnitts sammelt sich bei PDS/</a:t>
            </a:r>
            <a:r>
              <a:rPr i="1" lang="en-US" sz="1200">
                <a:solidFill>
                  <a:srgbClr val="A5A5A5"/>
                </a:solidFill>
              </a:rPr>
              <a:t>PDG </a:t>
            </a:r>
            <a:r>
              <a:rPr i="1" lang="en-US" sz="1200">
                <a:solidFill>
                  <a:srgbClr val="A5A5A5"/>
                </a:solidFill>
                <a:latin typeface="Arial"/>
                <a:ea typeface="Arial"/>
                <a:cs typeface="Arial"/>
                <a:sym typeface="Arial"/>
              </a:rPr>
              <a:t>Pigment an, sodass ein bekanntes klinisches Zeichen entsteht?</a:t>
            </a:r>
            <a:endParaRPr/>
          </a:p>
          <a:p>
            <a:pPr indent="0" lvl="0" marL="0" marR="0" rtl="0" algn="l">
              <a:spcBef>
                <a:spcPts val="0"/>
              </a:spcBef>
              <a:spcAft>
                <a:spcPts val="0"/>
              </a:spcAft>
              <a:buNone/>
            </a:pPr>
            <a:r>
              <a:rPr lang="en-US" sz="1200">
                <a:solidFill>
                  <a:srgbClr val="A5A5A5"/>
                </a:solidFill>
              </a:rPr>
              <a:t>Die Insertionszone der Zonulafasern an der hinteren Linsenkapsel.</a:t>
            </a:r>
            <a:endParaRPr/>
          </a:p>
          <a:p>
            <a:pPr indent="0" lvl="0" marL="0" marR="0" rtl="0" algn="l">
              <a:spcBef>
                <a:spcPts val="0"/>
              </a:spcBef>
              <a:spcAft>
                <a:spcPts val="0"/>
              </a:spcAft>
              <a:buNone/>
            </a:pPr>
            <a:r>
              <a:t/>
            </a:r>
            <a:endParaRPr sz="1400">
              <a:solidFill>
                <a:srgbClr val="A5A5A5"/>
              </a:solidFill>
              <a:latin typeface="Arial"/>
              <a:ea typeface="Arial"/>
              <a:cs typeface="Arial"/>
              <a:sym typeface="Arial"/>
            </a:endParaRPr>
          </a:p>
          <a:p>
            <a:pPr indent="0" lvl="0" marL="0" marR="0" rtl="0" algn="l">
              <a:spcBef>
                <a:spcPts val="0"/>
              </a:spcBef>
              <a:spcAft>
                <a:spcPts val="0"/>
              </a:spcAft>
              <a:buNone/>
            </a:pPr>
            <a:r>
              <a:rPr i="1" lang="en-US" sz="1200">
                <a:solidFill>
                  <a:srgbClr val="A5A5A5"/>
                </a:solidFill>
                <a:latin typeface="Arial"/>
                <a:ea typeface="Arial"/>
                <a:cs typeface="Arial"/>
                <a:sym typeface="Arial"/>
              </a:rPr>
              <a:t>Unter welchen namensgebenden Bezeichnungen (es gibt zwei) ist dieses Zeichen bekannt?</a:t>
            </a:r>
            <a:endParaRPr/>
          </a:p>
          <a:p>
            <a:pPr indent="0" lvl="0" marL="0" marR="0" rtl="0" algn="l">
              <a:spcBef>
                <a:spcPts val="0"/>
              </a:spcBef>
              <a:spcAft>
                <a:spcPts val="0"/>
              </a:spcAft>
              <a:buNone/>
            </a:pPr>
            <a:r>
              <a:rPr b="1" lang="en-US" sz="1200">
                <a:solidFill>
                  <a:srgbClr val="0000FF"/>
                </a:solidFill>
                <a:latin typeface="Arial"/>
                <a:ea typeface="Arial"/>
                <a:cs typeface="Arial"/>
                <a:sym typeface="Arial"/>
              </a:rPr>
              <a:t>Scheie-Streifen </a:t>
            </a:r>
            <a:r>
              <a:rPr lang="en-US" sz="1200">
                <a:solidFill>
                  <a:srgbClr val="0000FF"/>
                </a:solidFill>
                <a:latin typeface="Arial"/>
                <a:ea typeface="Arial"/>
                <a:cs typeface="Arial"/>
                <a:sym typeface="Arial"/>
              </a:rPr>
              <a:t>oder </a:t>
            </a:r>
            <a:r>
              <a:rPr b="1" lang="en-US" sz="1200">
                <a:solidFill>
                  <a:srgbClr val="0000FF"/>
                </a:solidFill>
                <a:latin typeface="Arial"/>
                <a:ea typeface="Arial"/>
                <a:cs typeface="Arial"/>
                <a:sym typeface="Arial"/>
              </a:rPr>
              <a:t>Zentmayer-Linie</a:t>
            </a:r>
            <a:endParaRPr/>
          </a:p>
          <a:p>
            <a:pPr indent="0" lvl="0" marL="0" marR="0" rtl="0" algn="l">
              <a:spcBef>
                <a:spcPts val="0"/>
              </a:spcBef>
              <a:spcAft>
                <a:spcPts val="0"/>
              </a:spcAft>
              <a:buNone/>
            </a:pPr>
            <a:r>
              <a:t/>
            </a:r>
            <a:endParaRPr sz="1400">
              <a:solidFill>
                <a:srgbClr val="D5D37F"/>
              </a:solidFill>
              <a:latin typeface="Arial"/>
              <a:ea typeface="Arial"/>
              <a:cs typeface="Arial"/>
              <a:sym typeface="Arial"/>
            </a:endParaRPr>
          </a:p>
          <a:p>
            <a:pPr indent="0" lvl="0" marL="0" marR="0" rtl="0" algn="l">
              <a:spcBef>
                <a:spcPts val="0"/>
              </a:spcBef>
              <a:spcAft>
                <a:spcPts val="0"/>
              </a:spcAft>
              <a:buNone/>
            </a:pPr>
            <a:r>
              <a:rPr i="1" lang="en-US" sz="1200">
                <a:solidFill>
                  <a:srgbClr val="D5D37F"/>
                </a:solidFill>
                <a:latin typeface="Arial"/>
                <a:ea typeface="Arial"/>
                <a:cs typeface="Arial"/>
                <a:sym typeface="Arial"/>
              </a:rPr>
              <a:t>Ist dieser Befund pathognomonisch für PDS/PG?</a:t>
            </a:r>
            <a:endParaRPr/>
          </a:p>
          <a:p>
            <a:pPr indent="0" lvl="0" marL="0" marR="0" rtl="0" algn="l">
              <a:spcBef>
                <a:spcPts val="0"/>
              </a:spcBef>
              <a:spcAft>
                <a:spcPts val="0"/>
              </a:spcAft>
              <a:buNone/>
            </a:pPr>
            <a:r>
              <a:rPr lang="en-US" sz="1200">
                <a:solidFill>
                  <a:srgbClr val="D5D37F"/>
                </a:solidFill>
                <a:latin typeface="Arial"/>
                <a:ea typeface="Arial"/>
                <a:cs typeface="Arial"/>
                <a:sym typeface="Arial"/>
              </a:rPr>
              <a:t>Ja (Anmerkung: Im Gegensatz sowohl zur </a:t>
            </a:r>
            <a:r>
              <a:rPr lang="en-US" sz="1200">
                <a:solidFill>
                  <a:srgbClr val="D5D37F"/>
                </a:solidFill>
              </a:rPr>
              <a:t>Krukenberg-Spindel</a:t>
            </a:r>
            <a:r>
              <a:rPr lang="en-US" sz="1200">
                <a:solidFill>
                  <a:srgbClr val="D5D37F"/>
                </a:solidFill>
                <a:latin typeface="Arial"/>
                <a:ea typeface="Arial"/>
                <a:cs typeface="Arial"/>
                <a:sym typeface="Arial"/>
              </a:rPr>
              <a:t> als auch zur Sampaolesi-Linie!)</a:t>
            </a:r>
            <a:endParaRPr/>
          </a:p>
          <a:p>
            <a:pPr indent="0" lvl="0" marL="0" marR="0" rtl="0" algn="l">
              <a:spcBef>
                <a:spcPts val="0"/>
              </a:spcBef>
              <a:spcAft>
                <a:spcPts val="0"/>
              </a:spcAft>
              <a:buNone/>
            </a:pPr>
            <a:r>
              <a:t/>
            </a:r>
            <a:endParaRPr sz="1400">
              <a:solidFill>
                <a:srgbClr val="D5D37F"/>
              </a:solidFill>
              <a:latin typeface="Arial"/>
              <a:ea typeface="Arial"/>
              <a:cs typeface="Arial"/>
              <a:sym typeface="Arial"/>
            </a:endParaRPr>
          </a:p>
          <a:p>
            <a:pPr indent="0" lvl="0" marL="0" marR="0" rtl="0" algn="l">
              <a:spcBef>
                <a:spcPts val="0"/>
              </a:spcBef>
              <a:spcAft>
                <a:spcPts val="0"/>
              </a:spcAft>
              <a:buNone/>
            </a:pPr>
            <a:r>
              <a:rPr i="1" lang="en-US" sz="1200">
                <a:solidFill>
                  <a:srgbClr val="D5D37F"/>
                </a:solidFill>
                <a:latin typeface="Arial"/>
                <a:ea typeface="Arial"/>
                <a:cs typeface="Arial"/>
                <a:sym typeface="Arial"/>
              </a:rPr>
              <a:t>Neigt er dazu, mit der Zeit zu verblassen, ähnlich wie die </a:t>
            </a:r>
            <a:r>
              <a:rPr i="1" lang="en-US" sz="1200">
                <a:solidFill>
                  <a:srgbClr val="D5D37F"/>
                </a:solidFill>
              </a:rPr>
              <a:t>Krukenberg-Spindel</a:t>
            </a:r>
            <a:r>
              <a:rPr i="1" lang="en-US" sz="1200">
                <a:solidFill>
                  <a:srgbClr val="D5D37F"/>
                </a:solidFill>
                <a:latin typeface="Arial"/>
                <a:ea typeface="Arial"/>
                <a:cs typeface="Arial"/>
                <a:sym typeface="Arial"/>
              </a:rPr>
              <a:t> und die Sampaolesi-Linie?</a:t>
            </a:r>
            <a:endParaRPr/>
          </a:p>
          <a:p>
            <a:pPr indent="0" lvl="0" marL="0" marR="0" rtl="0" algn="l">
              <a:spcBef>
                <a:spcPts val="0"/>
              </a:spcBef>
              <a:spcAft>
                <a:spcPts val="0"/>
              </a:spcAft>
              <a:buNone/>
            </a:pPr>
            <a:r>
              <a:rPr lang="en-US" sz="1200">
                <a:solidFill>
                  <a:srgbClr val="D5D37F"/>
                </a:solidFill>
                <a:latin typeface="Arial"/>
                <a:ea typeface="Arial"/>
                <a:cs typeface="Arial"/>
                <a:sym typeface="Arial"/>
              </a:rPr>
              <a:t>Nein (eine Tatsache, die seinen Wert als Untersuchungsbefund erhöht)</a:t>
            </a:r>
            <a:endParaRPr/>
          </a:p>
        </p:txBody>
      </p:sp>
      <p:sp>
        <p:nvSpPr>
          <p:cNvPr id="883" name="Google Shape;883;p68"/>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 </a:t>
            </a:r>
            <a:r>
              <a:rPr b="1" lang="en-US" sz="1200">
                <a:solidFill>
                  <a:schemeClr val="dk1"/>
                </a:solidFill>
                <a:latin typeface="Arial"/>
                <a:ea typeface="Arial"/>
                <a:cs typeface="Arial"/>
                <a:sym typeface="Arial"/>
              </a:rPr>
              <a:t>FITB</a:t>
            </a:r>
            <a:endParaRPr/>
          </a:p>
        </p:txBody>
      </p:sp>
      <p:sp>
        <p:nvSpPr>
          <p:cNvPr id="884" name="Google Shape;884;p68"/>
          <p:cNvSpPr txBox="1"/>
          <p:nvPr/>
        </p:nvSpPr>
        <p:spPr>
          <a:xfrm>
            <a:off x="3385175" y="3924300"/>
            <a:ext cx="4526400" cy="764400"/>
          </a:xfrm>
          <a:prstGeom prst="rect">
            <a:avLst/>
          </a:prstGeom>
          <a:solidFill>
            <a:srgbClr val="FFFEC1"/>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i="1" lang="en-US" sz="1200">
                <a:solidFill>
                  <a:schemeClr val="dk1"/>
                </a:solidFill>
                <a:latin typeface="Arial"/>
                <a:ea typeface="Arial"/>
                <a:cs typeface="Arial"/>
                <a:sym typeface="Arial"/>
              </a:rPr>
              <a:t>(Anmerkung: Aus irgendeinem Grund bevorzugt das BCSC</a:t>
            </a:r>
            <a:r>
              <a:rPr lang="en-US" sz="1200">
                <a:solidFill>
                  <a:schemeClr val="dk1"/>
                </a:solidFill>
                <a:latin typeface="Arial"/>
                <a:ea typeface="Arial"/>
                <a:cs typeface="Arial"/>
                <a:sym typeface="Arial"/>
              </a:rPr>
              <a:t>-</a:t>
            </a:r>
            <a:r>
              <a:rPr lang="en-US" sz="1200">
                <a:solidFill>
                  <a:schemeClr val="dk1"/>
                </a:solidFill>
                <a:latin typeface="Arial"/>
                <a:ea typeface="Arial"/>
                <a:cs typeface="Arial"/>
                <a:sym typeface="Arial"/>
                <a:extLst>
                  <a:ext uri="http://customooxmlschemas.google.com/">
                    <go:slidesCustomData xmlns:go="http://customooxmlschemas.google.com/" textRoundtripDataId="34"/>
                  </a:ext>
                </a:extLst>
              </a:rPr>
              <a:t>Glaukom</a:t>
            </a:r>
            <a:r>
              <a:rPr i="1" lang="en-US" sz="1200">
                <a:solidFill>
                  <a:schemeClr val="dk1"/>
                </a:solidFill>
                <a:latin typeface="Arial"/>
                <a:ea typeface="Arial"/>
                <a:cs typeface="Arial"/>
                <a:sym typeface="Arial"/>
              </a:rPr>
              <a:t>-Buch für diesen Befund den weitaus seltener verwendeten Begriff </a:t>
            </a:r>
            <a:r>
              <a:rPr b="1" lang="en-US" sz="1200">
                <a:solidFill>
                  <a:schemeClr val="dk1"/>
                </a:solidFill>
                <a:latin typeface="Arial"/>
                <a:ea typeface="Arial"/>
                <a:cs typeface="Arial"/>
                <a:sym typeface="Arial"/>
              </a:rPr>
              <a:t>„Zentmayer-Linie</a:t>
            </a:r>
            <a:r>
              <a:rPr i="1" lang="en-US" sz="1200">
                <a:solidFill>
                  <a:schemeClr val="dk1"/>
                </a:solidFill>
                <a:latin typeface="Arial"/>
                <a:ea typeface="Arial"/>
                <a:cs typeface="Arial"/>
                <a:sym typeface="Arial"/>
              </a:rPr>
              <a:t>“. Achten Sie also darauf, </a:t>
            </a:r>
            <a:r>
              <a:rPr b="1" i="1" lang="en-US" sz="1200">
                <a:solidFill>
                  <a:schemeClr val="dk1"/>
                </a:solidFill>
                <a:latin typeface="Arial"/>
                <a:ea typeface="Arial"/>
                <a:cs typeface="Arial"/>
                <a:sym typeface="Arial"/>
              </a:rPr>
              <a:t>beide </a:t>
            </a:r>
            <a:r>
              <a:rPr i="1" lang="en-US" sz="1200">
                <a:solidFill>
                  <a:schemeClr val="dk1"/>
                </a:solidFill>
                <a:latin typeface="Arial"/>
                <a:ea typeface="Arial"/>
                <a:cs typeface="Arial"/>
                <a:sym typeface="Arial"/>
              </a:rPr>
              <a:t>Bezeichnungen zu kennen!)</a:t>
            </a:r>
            <a:endParaRPr/>
          </a:p>
        </p:txBody>
      </p:sp>
      <p:sp>
        <p:nvSpPr>
          <p:cNvPr id="885" name="Google Shape;885;p68"/>
          <p:cNvSpPr/>
          <p:nvPr/>
        </p:nvSpPr>
        <p:spPr>
          <a:xfrm>
            <a:off x="7867172" y="3924298"/>
            <a:ext cx="591028" cy="608231"/>
          </a:xfrm>
          <a:prstGeom prst="star5">
            <a:avLst>
              <a:gd fmla="val 19098" name="adj"/>
              <a:gd fmla="val 105146" name="hf"/>
              <a:gd fmla="val 110557" name="vf"/>
            </a:avLst>
          </a:prstGeom>
          <a:solidFill>
            <a:srgbClr val="DCE8E8"/>
          </a:solidFill>
          <a:ln cap="flat" cmpd="sng" w="25400">
            <a:solidFill>
              <a:srgbClr val="0000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86" name="Google Shape;886;p68"/>
          <p:cNvSpPr/>
          <p:nvPr/>
        </p:nvSpPr>
        <p:spPr>
          <a:xfrm>
            <a:off x="2819400" y="3924299"/>
            <a:ext cx="591028" cy="608231"/>
          </a:xfrm>
          <a:prstGeom prst="star5">
            <a:avLst>
              <a:gd fmla="val 19098" name="adj"/>
              <a:gd fmla="val 105146" name="hf"/>
              <a:gd fmla="val 110557" name="vf"/>
            </a:avLst>
          </a:prstGeom>
          <a:solidFill>
            <a:srgbClr val="DCE8E8"/>
          </a:solidFill>
          <a:ln cap="flat" cmpd="sng" w="25400">
            <a:solidFill>
              <a:srgbClr val="0000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87" name="Google Shape;887;p68"/>
          <p:cNvSpPr/>
          <p:nvPr/>
        </p:nvSpPr>
        <p:spPr>
          <a:xfrm>
            <a:off x="304800" y="3352800"/>
            <a:ext cx="2186609" cy="834887"/>
          </a:xfrm>
          <a:prstGeom prst="ellipse">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88" name="Google Shape;888;p68"/>
          <p:cNvSpPr txBox="1"/>
          <p:nvPr/>
        </p:nvSpPr>
        <p:spPr>
          <a:xfrm>
            <a:off x="3598014" y="6344482"/>
            <a:ext cx="1947969" cy="276999"/>
          </a:xfrm>
          <a:prstGeom prst="rect">
            <a:avLst/>
          </a:prstGeom>
          <a:noFill/>
          <a:ln>
            <a:noFill/>
          </a:ln>
        </p:spPr>
        <p:txBody>
          <a:bodyPr anchorCtr="0" anchor="t" bIns="12700" lIns="25400" spcFirstLastPara="1" rIns="25400" wrap="square" tIns="12700">
            <a:spAutoFit/>
          </a:bodyPr>
          <a:lstStyle/>
          <a:p>
            <a:pPr indent="0" lvl="0" marL="0" marR="0" rtl="0" algn="ctr">
              <a:spcBef>
                <a:spcPts val="0"/>
              </a:spcBef>
              <a:spcAft>
                <a:spcPts val="0"/>
              </a:spcAft>
              <a:buNone/>
            </a:pPr>
            <a:r>
              <a:rPr i="1" lang="en-US" sz="1200">
                <a:solidFill>
                  <a:schemeClr val="dk1"/>
                </a:solidFill>
                <a:latin typeface="Arial"/>
                <a:ea typeface="Arial"/>
                <a:cs typeface="Arial"/>
                <a:sym typeface="Arial"/>
              </a:rPr>
              <a:t>Keine Frage – machen Sie weiter</a:t>
            </a:r>
            <a:endParaRPr/>
          </a:p>
        </p:txBody>
      </p:sp>
      <p:sp>
        <p:nvSpPr>
          <p:cNvPr id="889" name="Google Shape;889;p68"/>
          <p:cNvSpPr/>
          <p:nvPr/>
        </p:nvSpPr>
        <p:spPr>
          <a:xfrm>
            <a:off x="5739375" y="1514850"/>
            <a:ext cx="1066800" cy="685800"/>
          </a:xfrm>
          <a:prstGeom prst="ellipse">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90" name="Google Shape;890;p68"/>
          <p:cNvSpPr/>
          <p:nvPr/>
        </p:nvSpPr>
        <p:spPr>
          <a:xfrm flipH="1" rot="5400000">
            <a:off x="2535675" y="359400"/>
            <a:ext cx="1829400" cy="4309800"/>
          </a:xfrm>
          <a:prstGeom prst="bentUpArrow">
            <a:avLst>
              <a:gd fmla="val 14298" name="adj1"/>
              <a:gd fmla="val 15761" name="adj2"/>
              <a:gd fmla="val 18120" name="adj3"/>
            </a:avLst>
          </a:prstGeom>
          <a:solidFill>
            <a:srgbClr val="0000FF"/>
          </a:solidFill>
          <a:ln cap="flat" cmpd="sng" w="25400">
            <a:solidFill>
              <a:srgbClr val="9494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Tree>
  </p:cSld>
  <p:clrMapOvr>
    <a:masterClrMapping/>
  </p:clrMapOvr>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4" name="Shape 894"/>
        <p:cNvGrpSpPr/>
        <p:nvPr/>
      </p:nvGrpSpPr>
      <p:grpSpPr>
        <a:xfrm>
          <a:off x="0" y="0"/>
          <a:ext cx="0" cy="0"/>
          <a:chOff x="0" y="0"/>
          <a:chExt cx="0" cy="0"/>
        </a:xfrm>
      </p:grpSpPr>
      <p:graphicFrame>
        <p:nvGraphicFramePr>
          <p:cNvPr id="895" name="Google Shape;895;p69"/>
          <p:cNvGraphicFramePr/>
          <p:nvPr/>
        </p:nvGraphicFramePr>
        <p:xfrm>
          <a:off x="457200" y="1676400"/>
          <a:ext cx="3000000" cy="3000000"/>
        </p:xfrm>
        <a:graphic>
          <a:graphicData uri="http://schemas.openxmlformats.org/drawingml/2006/table">
            <a:tbl>
              <a:tblPr>
                <a:noFill/>
                <a:tableStyleId>{02B07537-624C-4EAD-A9AA-E5A35CE8A65F}</a:tableStyleId>
              </a:tblPr>
              <a:tblGrid>
                <a:gridCol w="2743200"/>
                <a:gridCol w="2743200"/>
                <a:gridCol w="2743200"/>
              </a:tblGrid>
              <a:tr h="406400">
                <a:tc>
                  <a:txBody>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BFBFBF"/>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1"/>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PEX</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i="0" lang="en-US" sz="1200" u="none" cap="none" strike="noStrike">
                          <a:solidFill>
                            <a:schemeClr val="dk1"/>
                          </a:solidFill>
                          <a:latin typeface="Arial"/>
                          <a:ea typeface="Arial"/>
                          <a:cs typeface="Arial"/>
                          <a:sym typeface="Arial"/>
                        </a:rPr>
                        <a:t>PDS/PG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Alter</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 &lt; 50 J, meist  &gt; 70 J</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20er – 40er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Geschlechtspräferenz</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F &gt; 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M &gt; F</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Kammerwinkelstatus</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Enger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Weit geöffnet</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Wo ist die Iris durchscheinend?</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Pupillensaum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Radiär, mittlere Peripherie</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200"/>
                        <a:buFont typeface="Arial"/>
                        <a:buNone/>
                      </a:pPr>
                      <a:r>
                        <a:rPr b="1" i="1" lang="en-US" sz="1200" u="none" cap="none" strike="noStrike">
                          <a:solidFill>
                            <a:schemeClr val="dk1"/>
                          </a:solidFill>
                          <a:latin typeface="Arial"/>
                          <a:ea typeface="Arial"/>
                          <a:cs typeface="Arial"/>
                          <a:sym typeface="Arial"/>
                        </a:rPr>
                        <a:t>Krukenberg-Spindel – </a:t>
                      </a:r>
                      <a:r>
                        <a:rPr b="0" i="1" lang="en-US" sz="1200" u="none" cap="none" strike="noStrike">
                          <a:solidFill>
                            <a:srgbClr val="BFBFBF"/>
                          </a:solidFill>
                          <a:latin typeface="Arial"/>
                          <a:ea typeface="Arial"/>
                          <a:cs typeface="Arial"/>
                          <a:sym typeface="Arial"/>
                        </a:rPr>
                        <a:t>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b="1" i="1" lang="en-US" sz="1200" u="none" cap="none" strike="noStrike">
                          <a:solidFill>
                            <a:schemeClr val="dk1"/>
                          </a:solidFill>
                          <a:latin typeface="Arial"/>
                          <a:ea typeface="Arial"/>
                          <a:cs typeface="Arial"/>
                          <a:sym typeface="Arial"/>
                        </a:rPr>
                        <a:t>Sampaolesi-Linie – </a:t>
                      </a:r>
                      <a:r>
                        <a:rPr b="0" i="1" lang="en-US" sz="1200" u="none" cap="none" strike="noStrike">
                          <a:solidFill>
                            <a:srgbClr val="BFBFBF"/>
                          </a:solidFill>
                          <a:latin typeface="Arial"/>
                          <a:ea typeface="Arial"/>
                          <a:cs typeface="Arial"/>
                          <a:sym typeface="Arial"/>
                        </a:rPr>
                        <a:t>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762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r>
            </a:tbl>
          </a:graphicData>
        </a:graphic>
      </p:graphicFrame>
      <p:sp>
        <p:nvSpPr>
          <p:cNvPr id="896" name="Google Shape;896;p69"/>
          <p:cNvSpPr txBox="1"/>
          <p:nvPr>
            <p:ph idx="12" type="sldNum"/>
          </p:nvPr>
        </p:nvSpPr>
        <p:spPr>
          <a:xfrm>
            <a:off x="7010400" y="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897" name="Google Shape;897;p69"/>
          <p:cNvSpPr txBox="1"/>
          <p:nvPr/>
        </p:nvSpPr>
        <p:spPr>
          <a:xfrm>
            <a:off x="2666999" y="2286000"/>
            <a:ext cx="6081000" cy="3258000"/>
          </a:xfrm>
          <a:prstGeom prst="rect">
            <a:avLst/>
          </a:prstGeom>
          <a:solidFill>
            <a:srgbClr val="D5D37F"/>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lang="en-US" sz="1200">
                <a:solidFill>
                  <a:schemeClr val="dk1"/>
                </a:solidFill>
                <a:latin typeface="Arial"/>
                <a:ea typeface="Arial"/>
                <a:cs typeface="Arial"/>
                <a:sym typeface="Arial"/>
              </a:rPr>
              <a:t>Neben der </a:t>
            </a:r>
            <a:r>
              <a:rPr lang="en-US" sz="1200">
                <a:solidFill>
                  <a:schemeClr val="dk1"/>
                </a:solidFill>
              </a:rPr>
              <a:t>Endothel der Hornhaut</a:t>
            </a:r>
            <a:r>
              <a:rPr lang="en-US" sz="1200">
                <a:solidFill>
                  <a:schemeClr val="dk1"/>
                </a:solidFill>
                <a:latin typeface="Arial"/>
                <a:ea typeface="Arial"/>
                <a:cs typeface="Arial"/>
                <a:sym typeface="Arial"/>
              </a:rPr>
              <a:t> der Hornhaut (</a:t>
            </a:r>
            <a:r>
              <a:rPr lang="en-US" sz="1200">
                <a:solidFill>
                  <a:schemeClr val="dk1"/>
                </a:solidFill>
              </a:rPr>
              <a:t>Krukenberg-Spindel</a:t>
            </a:r>
            <a:r>
              <a:rPr lang="en-US" sz="1200">
                <a:solidFill>
                  <a:schemeClr val="dk1"/>
                </a:solidFill>
                <a:latin typeface="Arial"/>
                <a:ea typeface="Arial"/>
                <a:cs typeface="Arial"/>
                <a:sym typeface="Arial"/>
              </a:rPr>
              <a:t>) und dem Kammerwinkel (Sampaolesi-Linie)… </a:t>
            </a:r>
            <a:r>
              <a:rPr i="1" lang="en-US" sz="1200">
                <a:solidFill>
                  <a:srgbClr val="0000FF"/>
                </a:solidFill>
                <a:latin typeface="Arial"/>
                <a:ea typeface="Arial"/>
                <a:cs typeface="Arial"/>
                <a:sym typeface="Arial"/>
              </a:rPr>
              <a:t>An welcher anderen Stelle des </a:t>
            </a:r>
            <a:r>
              <a:rPr i="1" lang="en-US" sz="1200">
                <a:solidFill>
                  <a:srgbClr val="0000FF"/>
                </a:solidFill>
              </a:rPr>
              <a:t>Augenabschnitt</a:t>
            </a:r>
            <a:r>
              <a:rPr i="1" lang="en-US" sz="1200">
                <a:solidFill>
                  <a:srgbClr val="0000FF"/>
                </a:solidFill>
                <a:latin typeface="Arial"/>
                <a:ea typeface="Arial"/>
                <a:cs typeface="Arial"/>
                <a:sym typeface="Arial"/>
              </a:rPr>
              <a:t> sammelt sich bei PDS/</a:t>
            </a:r>
            <a:r>
              <a:rPr i="1" lang="en-US" sz="1200">
                <a:solidFill>
                  <a:srgbClr val="0000FF"/>
                </a:solidFill>
              </a:rPr>
              <a:t>PDG </a:t>
            </a:r>
            <a:r>
              <a:rPr i="1" lang="en-US" sz="1200">
                <a:solidFill>
                  <a:srgbClr val="0000FF"/>
                </a:solidFill>
                <a:latin typeface="Arial"/>
                <a:ea typeface="Arial"/>
                <a:cs typeface="Arial"/>
                <a:sym typeface="Arial"/>
              </a:rPr>
              <a:t>Pigment an, sodass ein bekanntes klinisches Zeichen entsteht?</a:t>
            </a:r>
            <a:endParaRPr/>
          </a:p>
          <a:p>
            <a:pPr indent="0" lvl="0" marL="0" marR="0" rtl="0" algn="l">
              <a:spcBef>
                <a:spcPts val="0"/>
              </a:spcBef>
              <a:spcAft>
                <a:spcPts val="0"/>
              </a:spcAft>
              <a:buNone/>
            </a:pPr>
            <a:r>
              <a:rPr lang="en-US" sz="1200">
                <a:solidFill>
                  <a:srgbClr val="0000FF"/>
                </a:solidFill>
              </a:rPr>
              <a:t>Die Insertionszone der Zonulafasern an der hinteren Linsenkapsel.</a:t>
            </a:r>
            <a:endParaRPr/>
          </a:p>
          <a:p>
            <a:pPr indent="0" lvl="0" marL="0" marR="0" rtl="0" algn="l">
              <a:spcBef>
                <a:spcPts val="0"/>
              </a:spcBef>
              <a:spcAft>
                <a:spcPts val="0"/>
              </a:spcAft>
              <a:buNone/>
            </a:pPr>
            <a:r>
              <a:t/>
            </a:r>
            <a:endParaRPr sz="1400">
              <a:solidFill>
                <a:srgbClr val="0000FF"/>
              </a:solidFill>
              <a:latin typeface="Arial"/>
              <a:ea typeface="Arial"/>
              <a:cs typeface="Arial"/>
              <a:sym typeface="Arial"/>
            </a:endParaRPr>
          </a:p>
          <a:p>
            <a:pPr indent="0" lvl="0" marL="0" marR="0" rtl="0" algn="l">
              <a:spcBef>
                <a:spcPts val="0"/>
              </a:spcBef>
              <a:spcAft>
                <a:spcPts val="0"/>
              </a:spcAft>
              <a:buNone/>
            </a:pPr>
            <a:r>
              <a:rPr i="1" lang="en-US" sz="1200">
                <a:solidFill>
                  <a:srgbClr val="0000FF"/>
                </a:solidFill>
                <a:latin typeface="Arial"/>
                <a:ea typeface="Arial"/>
                <a:cs typeface="Arial"/>
                <a:sym typeface="Arial"/>
              </a:rPr>
              <a:t>Unter welchen namensgebenden Bezeichnungen (es gibt zwei) ist dieses Zeichen bekannt?</a:t>
            </a:r>
            <a:endParaRPr/>
          </a:p>
          <a:p>
            <a:pPr indent="0" lvl="0" marL="0" marR="0" rtl="0" algn="l">
              <a:spcBef>
                <a:spcPts val="0"/>
              </a:spcBef>
              <a:spcAft>
                <a:spcPts val="0"/>
              </a:spcAft>
              <a:buNone/>
            </a:pPr>
            <a:r>
              <a:rPr b="1" lang="en-US" sz="1200">
                <a:solidFill>
                  <a:srgbClr val="0000FF"/>
                </a:solidFill>
                <a:latin typeface="Arial"/>
                <a:ea typeface="Arial"/>
                <a:cs typeface="Arial"/>
                <a:sym typeface="Arial"/>
              </a:rPr>
              <a:t>Scheie-Streifen </a:t>
            </a:r>
            <a:r>
              <a:rPr lang="en-US" sz="1200">
                <a:solidFill>
                  <a:srgbClr val="0000FF"/>
                </a:solidFill>
                <a:latin typeface="Arial"/>
                <a:ea typeface="Arial"/>
                <a:cs typeface="Arial"/>
                <a:sym typeface="Arial"/>
              </a:rPr>
              <a:t>oder </a:t>
            </a:r>
            <a:r>
              <a:rPr b="1" lang="en-US" sz="1200">
                <a:solidFill>
                  <a:srgbClr val="0000FF"/>
                </a:solidFill>
                <a:latin typeface="Arial"/>
                <a:ea typeface="Arial"/>
                <a:cs typeface="Arial"/>
                <a:sym typeface="Arial"/>
              </a:rPr>
              <a:t>Zentmayer-Linie</a:t>
            </a:r>
            <a:endParaRPr/>
          </a:p>
          <a:p>
            <a:pPr indent="0" lvl="0" marL="0" marR="0" rtl="0" algn="l">
              <a:spcBef>
                <a:spcPts val="0"/>
              </a:spcBef>
              <a:spcAft>
                <a:spcPts val="0"/>
              </a:spcAft>
              <a:buNone/>
            </a:pPr>
            <a:r>
              <a:t/>
            </a:r>
            <a:endParaRPr sz="1400">
              <a:solidFill>
                <a:srgbClr val="0000FF"/>
              </a:solidFill>
              <a:latin typeface="Arial"/>
              <a:ea typeface="Arial"/>
              <a:cs typeface="Arial"/>
              <a:sym typeface="Arial"/>
            </a:endParaRPr>
          </a:p>
          <a:p>
            <a:pPr indent="0" lvl="0" marL="0" marR="0" rtl="0" algn="l">
              <a:spcBef>
                <a:spcPts val="0"/>
              </a:spcBef>
              <a:spcAft>
                <a:spcPts val="0"/>
              </a:spcAft>
              <a:buNone/>
            </a:pPr>
            <a:r>
              <a:rPr i="1" lang="en-US" sz="1200">
                <a:solidFill>
                  <a:srgbClr val="0000FF"/>
                </a:solidFill>
                <a:latin typeface="Arial"/>
                <a:ea typeface="Arial"/>
                <a:cs typeface="Arial"/>
                <a:sym typeface="Arial"/>
              </a:rPr>
              <a:t>Ist dieser Befund pathognomonisch für PDS/PG?</a:t>
            </a:r>
            <a:endParaRPr i="1" sz="1400">
              <a:solidFill>
                <a:srgbClr val="D5D37F"/>
              </a:solidFill>
              <a:latin typeface="Arial"/>
              <a:ea typeface="Arial"/>
              <a:cs typeface="Arial"/>
              <a:sym typeface="Arial"/>
            </a:endParaRPr>
          </a:p>
          <a:p>
            <a:pPr indent="0" lvl="0" marL="0" marR="0" rtl="0" algn="l">
              <a:spcBef>
                <a:spcPts val="0"/>
              </a:spcBef>
              <a:spcAft>
                <a:spcPts val="0"/>
              </a:spcAft>
              <a:buNone/>
            </a:pPr>
            <a:r>
              <a:rPr lang="en-US" sz="1200">
                <a:solidFill>
                  <a:srgbClr val="D5D37F"/>
                </a:solidFill>
                <a:latin typeface="Arial"/>
                <a:ea typeface="Arial"/>
                <a:cs typeface="Arial"/>
                <a:sym typeface="Arial"/>
              </a:rPr>
              <a:t>Ja (Anmerkung: Im Gegensatz sowohl zur </a:t>
            </a:r>
            <a:r>
              <a:rPr lang="en-US" sz="1200">
                <a:solidFill>
                  <a:srgbClr val="D5D37F"/>
                </a:solidFill>
              </a:rPr>
              <a:t>Krukenberg-Spindel</a:t>
            </a:r>
            <a:r>
              <a:rPr lang="en-US" sz="1200">
                <a:solidFill>
                  <a:srgbClr val="D5D37F"/>
                </a:solidFill>
                <a:latin typeface="Arial"/>
                <a:ea typeface="Arial"/>
                <a:cs typeface="Arial"/>
                <a:sym typeface="Arial"/>
              </a:rPr>
              <a:t> als auch zur Sampaolesi-Linie!)</a:t>
            </a:r>
            <a:endParaRPr/>
          </a:p>
          <a:p>
            <a:pPr indent="0" lvl="0" marL="0" marR="0" rtl="0" algn="l">
              <a:spcBef>
                <a:spcPts val="0"/>
              </a:spcBef>
              <a:spcAft>
                <a:spcPts val="0"/>
              </a:spcAft>
              <a:buNone/>
            </a:pPr>
            <a:r>
              <a:t/>
            </a:r>
            <a:endParaRPr sz="1400">
              <a:solidFill>
                <a:srgbClr val="D5D37F"/>
              </a:solidFill>
              <a:latin typeface="Arial"/>
              <a:ea typeface="Arial"/>
              <a:cs typeface="Arial"/>
              <a:sym typeface="Arial"/>
            </a:endParaRPr>
          </a:p>
          <a:p>
            <a:pPr indent="0" lvl="0" marL="0" marR="0" rtl="0" algn="l">
              <a:spcBef>
                <a:spcPts val="0"/>
              </a:spcBef>
              <a:spcAft>
                <a:spcPts val="0"/>
              </a:spcAft>
              <a:buNone/>
            </a:pPr>
            <a:r>
              <a:rPr i="1" lang="en-US" sz="1200">
                <a:solidFill>
                  <a:srgbClr val="D5D37F"/>
                </a:solidFill>
                <a:latin typeface="Arial"/>
                <a:ea typeface="Arial"/>
                <a:cs typeface="Arial"/>
                <a:sym typeface="Arial"/>
              </a:rPr>
              <a:t>Neigt er dazu, mit der Zeit zu verblassen, ähnlich wie die </a:t>
            </a:r>
            <a:r>
              <a:rPr i="1" lang="en-US" sz="1200">
                <a:solidFill>
                  <a:srgbClr val="D5D37F"/>
                </a:solidFill>
              </a:rPr>
              <a:t>Krukenberg-Spindel</a:t>
            </a:r>
            <a:r>
              <a:rPr i="1" lang="en-US" sz="1200">
                <a:solidFill>
                  <a:srgbClr val="D5D37F"/>
                </a:solidFill>
                <a:latin typeface="Arial"/>
                <a:ea typeface="Arial"/>
                <a:cs typeface="Arial"/>
                <a:sym typeface="Arial"/>
              </a:rPr>
              <a:t> und die Sampaolesi-Linie?</a:t>
            </a:r>
            <a:endParaRPr/>
          </a:p>
          <a:p>
            <a:pPr indent="0" lvl="0" marL="0" marR="0" rtl="0" algn="l">
              <a:spcBef>
                <a:spcPts val="0"/>
              </a:spcBef>
              <a:spcAft>
                <a:spcPts val="0"/>
              </a:spcAft>
              <a:buNone/>
            </a:pPr>
            <a:r>
              <a:rPr lang="en-US" sz="1200">
                <a:solidFill>
                  <a:srgbClr val="D5D37F"/>
                </a:solidFill>
                <a:latin typeface="Arial"/>
                <a:ea typeface="Arial"/>
                <a:cs typeface="Arial"/>
                <a:sym typeface="Arial"/>
              </a:rPr>
              <a:t>Nein (eine Tatsache, die seinen Wert als Untersuchungsbefund erhöht)</a:t>
            </a:r>
            <a:endParaRPr/>
          </a:p>
        </p:txBody>
      </p:sp>
      <p:sp>
        <p:nvSpPr>
          <p:cNvPr id="898" name="Google Shape;898;p69"/>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Q</a:t>
            </a:r>
            <a:endParaRPr/>
          </a:p>
        </p:txBody>
      </p:sp>
      <p:sp>
        <p:nvSpPr>
          <p:cNvPr id="899" name="Google Shape;899;p69"/>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 </a:t>
            </a:r>
            <a:r>
              <a:rPr b="1" lang="en-US" sz="1200">
                <a:solidFill>
                  <a:schemeClr val="dk1"/>
                </a:solidFill>
                <a:latin typeface="Arial"/>
                <a:ea typeface="Arial"/>
                <a:cs typeface="Arial"/>
                <a:sym typeface="Arial"/>
              </a:rPr>
              <a:t>FITB</a:t>
            </a:r>
            <a:endParaRPr/>
          </a:p>
        </p:txBody>
      </p:sp>
      <p:sp>
        <p:nvSpPr>
          <p:cNvPr id="900" name="Google Shape;900;p69"/>
          <p:cNvSpPr/>
          <p:nvPr/>
        </p:nvSpPr>
        <p:spPr>
          <a:xfrm>
            <a:off x="304800" y="3352800"/>
            <a:ext cx="2186609" cy="834887"/>
          </a:xfrm>
          <a:prstGeom prst="ellipse">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01" name="Google Shape;901;p69"/>
          <p:cNvSpPr/>
          <p:nvPr/>
        </p:nvSpPr>
        <p:spPr>
          <a:xfrm>
            <a:off x="5739375" y="1514850"/>
            <a:ext cx="1066800" cy="685800"/>
          </a:xfrm>
          <a:prstGeom prst="ellipse">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02" name="Google Shape;902;p69"/>
          <p:cNvSpPr/>
          <p:nvPr/>
        </p:nvSpPr>
        <p:spPr>
          <a:xfrm flipH="1" rot="5400000">
            <a:off x="2535675" y="359400"/>
            <a:ext cx="1829400" cy="4309800"/>
          </a:xfrm>
          <a:prstGeom prst="bentUpArrow">
            <a:avLst>
              <a:gd fmla="val 14298" name="adj1"/>
              <a:gd fmla="val 15761" name="adj2"/>
              <a:gd fmla="val 18120" name="adj3"/>
            </a:avLst>
          </a:prstGeom>
          <a:solidFill>
            <a:srgbClr val="0000FF"/>
          </a:solidFill>
          <a:ln cap="flat" cmpd="sng" w="25400">
            <a:solidFill>
              <a:srgbClr val="9494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 name="Shape 209"/>
        <p:cNvGrpSpPr/>
        <p:nvPr/>
      </p:nvGrpSpPr>
      <p:grpSpPr>
        <a:xfrm>
          <a:off x="0" y="0"/>
          <a:ext cx="0" cy="0"/>
          <a:chOff x="0" y="0"/>
          <a:chExt cx="0" cy="0"/>
        </a:xfrm>
      </p:grpSpPr>
      <p:graphicFrame>
        <p:nvGraphicFramePr>
          <p:cNvPr id="210" name="Google Shape;210;p7"/>
          <p:cNvGraphicFramePr/>
          <p:nvPr/>
        </p:nvGraphicFramePr>
        <p:xfrm>
          <a:off x="457200" y="1676400"/>
          <a:ext cx="3000000" cy="3000000"/>
        </p:xfrm>
        <a:graphic>
          <a:graphicData uri="http://schemas.openxmlformats.org/drawingml/2006/table">
            <a:tbl>
              <a:tblPr>
                <a:noFill/>
                <a:tableStyleId>{02B07537-624C-4EAD-A9AA-E5A35CE8A65F}</a:tableStyleId>
              </a:tblPr>
              <a:tblGrid>
                <a:gridCol w="2743200"/>
                <a:gridCol w="2743200"/>
                <a:gridCol w="2743200"/>
              </a:tblGrid>
              <a:tr h="406400">
                <a:tc>
                  <a:txBody>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1"/>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lang="en-US" sz="1200">
                          <a:solidFill>
                            <a:schemeClr val="dk1"/>
                          </a:solidFill>
                        </a:rPr>
                        <a:t>PEX</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i="0" lang="en-US" sz="1200" u="none" cap="none" strike="noStrike">
                          <a:solidFill>
                            <a:schemeClr val="dk1"/>
                          </a:solidFill>
                          <a:latin typeface="Arial"/>
                          <a:ea typeface="Arial"/>
                          <a:cs typeface="Arial"/>
                          <a:sym typeface="Arial"/>
                        </a:rPr>
                        <a:t>PDS/PG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Alter</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Selten &lt; 50 J, meist  &gt; 70 J</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20 – 50 J</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Geschlechtspräferenz</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M&gt;F</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M &gt; F</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i="1" lang="en-US" sz="1200">
                          <a:solidFill>
                            <a:schemeClr val="dk1"/>
                          </a:solidFill>
                        </a:rPr>
                        <a:t>Kammerwinkelstatus</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762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r>
            </a:tbl>
          </a:graphicData>
        </a:graphic>
      </p:graphicFrame>
      <p:sp>
        <p:nvSpPr>
          <p:cNvPr id="211" name="Google Shape;211;p7"/>
          <p:cNvSpPr txBox="1"/>
          <p:nvPr>
            <p:ph idx="12" type="sldNum"/>
          </p:nvPr>
        </p:nvSpPr>
        <p:spPr>
          <a:xfrm>
            <a:off x="7010400" y="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212" name="Google Shape;212;p7"/>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Q</a:t>
            </a:r>
            <a:endParaRPr/>
          </a:p>
        </p:txBody>
      </p:sp>
      <p:sp>
        <p:nvSpPr>
          <p:cNvPr id="213" name="Google Shape;213;p7"/>
          <p:cNvSpPr txBox="1"/>
          <p:nvPr/>
        </p:nvSpPr>
        <p:spPr>
          <a:xfrm>
            <a:off x="4419600" y="2743200"/>
            <a:ext cx="3089307" cy="338554"/>
          </a:xfrm>
          <a:prstGeom prst="rect">
            <a:avLst/>
          </a:prstGeom>
          <a:no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i="1" lang="en-US" sz="1200">
                <a:solidFill>
                  <a:srgbClr val="0000FF"/>
                </a:solidFill>
                <a:latin typeface="Arial"/>
                <a:ea typeface="Arial"/>
                <a:cs typeface="Arial"/>
                <a:sym typeface="Arial"/>
              </a:rPr>
              <a:t>?                                              ?</a:t>
            </a:r>
            <a:endParaRPr/>
          </a:p>
        </p:txBody>
      </p:sp>
      <p:sp>
        <p:nvSpPr>
          <p:cNvPr id="214" name="Google Shape;214;p7"/>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gegen PDS/PG: </a:t>
            </a:r>
            <a:r>
              <a:rPr b="1" lang="en-US" sz="1200">
                <a:solidFill>
                  <a:schemeClr val="dk1"/>
                </a:solidFill>
                <a:latin typeface="Arial"/>
                <a:ea typeface="Arial"/>
                <a:cs typeface="Arial"/>
                <a:sym typeface="Arial"/>
              </a:rPr>
              <a:t>FITB</a:t>
            </a:r>
            <a:endParaRPr/>
          </a:p>
        </p:txBody>
      </p:sp>
    </p:spTree>
  </p:cSld>
  <p:clrMapOvr>
    <a:masterClrMapping/>
  </p:clrMapOvr>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6" name="Shape 906"/>
        <p:cNvGrpSpPr/>
        <p:nvPr/>
      </p:nvGrpSpPr>
      <p:grpSpPr>
        <a:xfrm>
          <a:off x="0" y="0"/>
          <a:ext cx="0" cy="0"/>
          <a:chOff x="0" y="0"/>
          <a:chExt cx="0" cy="0"/>
        </a:xfrm>
      </p:grpSpPr>
      <p:graphicFrame>
        <p:nvGraphicFramePr>
          <p:cNvPr id="907" name="Google Shape;907;p70"/>
          <p:cNvGraphicFramePr/>
          <p:nvPr/>
        </p:nvGraphicFramePr>
        <p:xfrm>
          <a:off x="457200" y="1676400"/>
          <a:ext cx="3000000" cy="3000000"/>
        </p:xfrm>
        <a:graphic>
          <a:graphicData uri="http://schemas.openxmlformats.org/drawingml/2006/table">
            <a:tbl>
              <a:tblPr>
                <a:noFill/>
                <a:tableStyleId>{02B07537-624C-4EAD-A9AA-E5A35CE8A65F}</a:tableStyleId>
              </a:tblPr>
              <a:tblGrid>
                <a:gridCol w="2743200"/>
                <a:gridCol w="2743200"/>
                <a:gridCol w="2743200"/>
              </a:tblGrid>
              <a:tr h="406400">
                <a:tc>
                  <a:txBody>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BFBFBF"/>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1"/>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PEX</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i="0" lang="en-US" sz="1200" u="none" cap="none" strike="noStrike">
                          <a:solidFill>
                            <a:schemeClr val="dk1"/>
                          </a:solidFill>
                          <a:latin typeface="Arial"/>
                          <a:ea typeface="Arial"/>
                          <a:cs typeface="Arial"/>
                          <a:sym typeface="Arial"/>
                        </a:rPr>
                        <a:t>PDS/PG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Alter</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 &lt; 50 J, meist  &gt; 70 J</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20er – 40er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Geschlechtspräferenz</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F &gt; 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M &gt; F</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Kammerwinkelstatus</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Enger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Weit geöffnet</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Wo ist die Iris durchscheinend?</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Pupillensaum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Radiär, mittlere Peripherie</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200"/>
                        <a:buFont typeface="Arial"/>
                        <a:buNone/>
                      </a:pPr>
                      <a:r>
                        <a:rPr b="1" i="1" lang="en-US" sz="1200" u="none" cap="none" strike="noStrike">
                          <a:solidFill>
                            <a:schemeClr val="dk1"/>
                          </a:solidFill>
                          <a:latin typeface="Arial"/>
                          <a:ea typeface="Arial"/>
                          <a:cs typeface="Arial"/>
                          <a:sym typeface="Arial"/>
                        </a:rPr>
                        <a:t>Krukenberg-Spindel – </a:t>
                      </a:r>
                      <a:r>
                        <a:rPr b="0" i="1" lang="en-US" sz="1200" u="none" cap="none" strike="noStrike">
                          <a:solidFill>
                            <a:srgbClr val="BFBFBF"/>
                          </a:solidFill>
                          <a:latin typeface="Arial"/>
                          <a:ea typeface="Arial"/>
                          <a:cs typeface="Arial"/>
                          <a:sym typeface="Arial"/>
                        </a:rPr>
                        <a:t>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b="1" i="1" lang="en-US" sz="1200" u="none" cap="none" strike="noStrike">
                          <a:solidFill>
                            <a:schemeClr val="dk1"/>
                          </a:solidFill>
                          <a:latin typeface="Arial"/>
                          <a:ea typeface="Arial"/>
                          <a:cs typeface="Arial"/>
                          <a:sym typeface="Arial"/>
                        </a:rPr>
                        <a:t>Sampaolesi-Linie – </a:t>
                      </a:r>
                      <a:r>
                        <a:rPr b="0" i="1" lang="en-US" sz="1200" u="none" cap="none" strike="noStrike">
                          <a:solidFill>
                            <a:srgbClr val="BFBFBF"/>
                          </a:solidFill>
                          <a:latin typeface="Arial"/>
                          <a:ea typeface="Arial"/>
                          <a:cs typeface="Arial"/>
                          <a:sym typeface="Arial"/>
                        </a:rPr>
                        <a:t>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762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r>
            </a:tbl>
          </a:graphicData>
        </a:graphic>
      </p:graphicFrame>
      <p:sp>
        <p:nvSpPr>
          <p:cNvPr id="908" name="Google Shape;908;p70"/>
          <p:cNvSpPr txBox="1"/>
          <p:nvPr>
            <p:ph idx="12" type="sldNum"/>
          </p:nvPr>
        </p:nvSpPr>
        <p:spPr>
          <a:xfrm>
            <a:off x="7010400" y="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909" name="Google Shape;909;p70"/>
          <p:cNvSpPr txBox="1"/>
          <p:nvPr/>
        </p:nvSpPr>
        <p:spPr>
          <a:xfrm>
            <a:off x="2666999" y="2286000"/>
            <a:ext cx="6081000" cy="3258000"/>
          </a:xfrm>
          <a:prstGeom prst="rect">
            <a:avLst/>
          </a:prstGeom>
          <a:solidFill>
            <a:srgbClr val="D5D37F"/>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lang="en-US" sz="1200">
                <a:solidFill>
                  <a:schemeClr val="dk1"/>
                </a:solidFill>
                <a:latin typeface="Arial"/>
                <a:ea typeface="Arial"/>
                <a:cs typeface="Arial"/>
                <a:sym typeface="Arial"/>
              </a:rPr>
              <a:t>Neben der </a:t>
            </a:r>
            <a:r>
              <a:rPr lang="en-US" sz="1200">
                <a:solidFill>
                  <a:schemeClr val="dk1"/>
                </a:solidFill>
              </a:rPr>
              <a:t>Endothel der Hornhaut</a:t>
            </a:r>
            <a:r>
              <a:rPr lang="en-US" sz="1200">
                <a:solidFill>
                  <a:schemeClr val="dk1"/>
                </a:solidFill>
                <a:latin typeface="Arial"/>
                <a:ea typeface="Arial"/>
                <a:cs typeface="Arial"/>
                <a:sym typeface="Arial"/>
              </a:rPr>
              <a:t> der Hornhaut (</a:t>
            </a:r>
            <a:r>
              <a:rPr lang="en-US" sz="1200">
                <a:solidFill>
                  <a:schemeClr val="dk1"/>
                </a:solidFill>
              </a:rPr>
              <a:t>Krukenberg-Spindel</a:t>
            </a:r>
            <a:r>
              <a:rPr lang="en-US" sz="1200">
                <a:solidFill>
                  <a:schemeClr val="dk1"/>
                </a:solidFill>
                <a:latin typeface="Arial"/>
                <a:ea typeface="Arial"/>
                <a:cs typeface="Arial"/>
                <a:sym typeface="Arial"/>
              </a:rPr>
              <a:t>) und dem Kammerwinkel (Sampaolesi-Linie)… </a:t>
            </a:r>
            <a:r>
              <a:rPr i="1" lang="en-US" sz="1200">
                <a:solidFill>
                  <a:srgbClr val="0000FF"/>
                </a:solidFill>
                <a:latin typeface="Arial"/>
                <a:ea typeface="Arial"/>
                <a:cs typeface="Arial"/>
                <a:sym typeface="Arial"/>
              </a:rPr>
              <a:t>An welcher anderen Stelle des </a:t>
            </a:r>
            <a:r>
              <a:rPr i="1" lang="en-US" sz="1200">
                <a:solidFill>
                  <a:srgbClr val="0000FF"/>
                </a:solidFill>
              </a:rPr>
              <a:t>Augenabschnitt</a:t>
            </a:r>
            <a:r>
              <a:rPr i="1" lang="en-US" sz="1200">
                <a:solidFill>
                  <a:srgbClr val="0000FF"/>
                </a:solidFill>
                <a:latin typeface="Arial"/>
                <a:ea typeface="Arial"/>
                <a:cs typeface="Arial"/>
                <a:sym typeface="Arial"/>
              </a:rPr>
              <a:t> sammelt sich bei PDS/</a:t>
            </a:r>
            <a:r>
              <a:rPr i="1" lang="en-US" sz="1200">
                <a:solidFill>
                  <a:srgbClr val="0000FF"/>
                </a:solidFill>
              </a:rPr>
              <a:t>PDG </a:t>
            </a:r>
            <a:r>
              <a:rPr i="1" lang="en-US" sz="1200">
                <a:solidFill>
                  <a:srgbClr val="0000FF"/>
                </a:solidFill>
                <a:latin typeface="Arial"/>
                <a:ea typeface="Arial"/>
                <a:cs typeface="Arial"/>
                <a:sym typeface="Arial"/>
              </a:rPr>
              <a:t>Pigment an, sodass ein bekanntes klinisches Zeichen entsteht?</a:t>
            </a:r>
            <a:endParaRPr/>
          </a:p>
          <a:p>
            <a:pPr indent="0" lvl="0" marL="0" marR="0" rtl="0" algn="l">
              <a:spcBef>
                <a:spcPts val="0"/>
              </a:spcBef>
              <a:spcAft>
                <a:spcPts val="0"/>
              </a:spcAft>
              <a:buNone/>
            </a:pPr>
            <a:r>
              <a:rPr lang="en-US" sz="1200">
                <a:solidFill>
                  <a:srgbClr val="0000FF"/>
                </a:solidFill>
              </a:rPr>
              <a:t>Die Insertionszone der Zonulafasern an der hinteren Linsenkapsel.</a:t>
            </a:r>
            <a:endParaRPr/>
          </a:p>
          <a:p>
            <a:pPr indent="0" lvl="0" marL="0" marR="0" rtl="0" algn="l">
              <a:spcBef>
                <a:spcPts val="0"/>
              </a:spcBef>
              <a:spcAft>
                <a:spcPts val="0"/>
              </a:spcAft>
              <a:buNone/>
            </a:pPr>
            <a:r>
              <a:t/>
            </a:r>
            <a:endParaRPr sz="1400">
              <a:solidFill>
                <a:srgbClr val="0000FF"/>
              </a:solidFill>
              <a:latin typeface="Arial"/>
              <a:ea typeface="Arial"/>
              <a:cs typeface="Arial"/>
              <a:sym typeface="Arial"/>
            </a:endParaRPr>
          </a:p>
          <a:p>
            <a:pPr indent="0" lvl="0" marL="0" marR="0" rtl="0" algn="l">
              <a:spcBef>
                <a:spcPts val="0"/>
              </a:spcBef>
              <a:spcAft>
                <a:spcPts val="0"/>
              </a:spcAft>
              <a:buNone/>
            </a:pPr>
            <a:r>
              <a:rPr i="1" lang="en-US" sz="1200">
                <a:solidFill>
                  <a:srgbClr val="0000FF"/>
                </a:solidFill>
                <a:latin typeface="Arial"/>
                <a:ea typeface="Arial"/>
                <a:cs typeface="Arial"/>
                <a:sym typeface="Arial"/>
              </a:rPr>
              <a:t>Unter welchen namensgebenden Bezeichnungen (es gibt zwei) ist dieses Zeichen bekannt?</a:t>
            </a:r>
            <a:endParaRPr/>
          </a:p>
          <a:p>
            <a:pPr indent="0" lvl="0" marL="0" marR="0" rtl="0" algn="l">
              <a:spcBef>
                <a:spcPts val="0"/>
              </a:spcBef>
              <a:spcAft>
                <a:spcPts val="0"/>
              </a:spcAft>
              <a:buNone/>
            </a:pPr>
            <a:r>
              <a:rPr b="1" lang="en-US" sz="1200">
                <a:solidFill>
                  <a:srgbClr val="0000FF"/>
                </a:solidFill>
                <a:latin typeface="Arial"/>
                <a:ea typeface="Arial"/>
                <a:cs typeface="Arial"/>
                <a:sym typeface="Arial"/>
              </a:rPr>
              <a:t>Scheie-Streifen </a:t>
            </a:r>
            <a:r>
              <a:rPr lang="en-US" sz="1200">
                <a:solidFill>
                  <a:srgbClr val="0000FF"/>
                </a:solidFill>
                <a:latin typeface="Arial"/>
                <a:ea typeface="Arial"/>
                <a:cs typeface="Arial"/>
                <a:sym typeface="Arial"/>
              </a:rPr>
              <a:t>oder </a:t>
            </a:r>
            <a:r>
              <a:rPr b="1" lang="en-US" sz="1200">
                <a:solidFill>
                  <a:srgbClr val="0000FF"/>
                </a:solidFill>
                <a:latin typeface="Arial"/>
                <a:ea typeface="Arial"/>
                <a:cs typeface="Arial"/>
                <a:sym typeface="Arial"/>
              </a:rPr>
              <a:t>Zentmayer-Linie</a:t>
            </a:r>
            <a:endParaRPr/>
          </a:p>
          <a:p>
            <a:pPr indent="0" lvl="0" marL="0" marR="0" rtl="0" algn="l">
              <a:spcBef>
                <a:spcPts val="0"/>
              </a:spcBef>
              <a:spcAft>
                <a:spcPts val="0"/>
              </a:spcAft>
              <a:buNone/>
            </a:pPr>
            <a:r>
              <a:t/>
            </a:r>
            <a:endParaRPr sz="1400">
              <a:solidFill>
                <a:srgbClr val="0000FF"/>
              </a:solidFill>
              <a:latin typeface="Arial"/>
              <a:ea typeface="Arial"/>
              <a:cs typeface="Arial"/>
              <a:sym typeface="Arial"/>
            </a:endParaRPr>
          </a:p>
          <a:p>
            <a:pPr indent="0" lvl="0" marL="0" marR="0" rtl="0" algn="l">
              <a:spcBef>
                <a:spcPts val="0"/>
              </a:spcBef>
              <a:spcAft>
                <a:spcPts val="0"/>
              </a:spcAft>
              <a:buNone/>
            </a:pPr>
            <a:r>
              <a:rPr i="1" lang="en-US" sz="1200">
                <a:solidFill>
                  <a:srgbClr val="0000FF"/>
                </a:solidFill>
                <a:latin typeface="Arial"/>
                <a:ea typeface="Arial"/>
                <a:cs typeface="Arial"/>
                <a:sym typeface="Arial"/>
              </a:rPr>
              <a:t>Ist dieser Befund pathognomonisch für PDS/PG?</a:t>
            </a:r>
            <a:endParaRPr/>
          </a:p>
          <a:p>
            <a:pPr indent="0" lvl="0" marL="0" marR="0" rtl="0" algn="l">
              <a:spcBef>
                <a:spcPts val="0"/>
              </a:spcBef>
              <a:spcAft>
                <a:spcPts val="0"/>
              </a:spcAft>
              <a:buNone/>
            </a:pPr>
            <a:r>
              <a:rPr lang="en-US" sz="1200">
                <a:solidFill>
                  <a:srgbClr val="0000FF"/>
                </a:solidFill>
                <a:latin typeface="Arial"/>
                <a:ea typeface="Arial"/>
                <a:cs typeface="Arial"/>
                <a:sym typeface="Arial"/>
              </a:rPr>
              <a:t>Ja (Anmerkung: Im Gegensatz sowohl zur </a:t>
            </a:r>
            <a:r>
              <a:rPr lang="en-US" sz="1200">
                <a:solidFill>
                  <a:srgbClr val="0000FF"/>
                </a:solidFill>
              </a:rPr>
              <a:t>Krukenberg-Spindel</a:t>
            </a:r>
            <a:r>
              <a:rPr lang="en-US" sz="1200">
                <a:solidFill>
                  <a:srgbClr val="0000FF"/>
                </a:solidFill>
                <a:latin typeface="Arial"/>
                <a:ea typeface="Arial"/>
                <a:cs typeface="Arial"/>
                <a:sym typeface="Arial"/>
              </a:rPr>
              <a:t> als auch zur Sampaolesi-Linie!)</a:t>
            </a:r>
            <a:endParaRPr sz="1400">
              <a:solidFill>
                <a:srgbClr val="D5D37F"/>
              </a:solidFill>
              <a:latin typeface="Arial"/>
              <a:ea typeface="Arial"/>
              <a:cs typeface="Arial"/>
              <a:sym typeface="Arial"/>
            </a:endParaRPr>
          </a:p>
          <a:p>
            <a:pPr indent="0" lvl="0" marL="0" marR="0" rtl="0" algn="l">
              <a:spcBef>
                <a:spcPts val="0"/>
              </a:spcBef>
              <a:spcAft>
                <a:spcPts val="0"/>
              </a:spcAft>
              <a:buNone/>
            </a:pPr>
            <a:r>
              <a:t/>
            </a:r>
            <a:endParaRPr sz="1400">
              <a:solidFill>
                <a:srgbClr val="D5D37F"/>
              </a:solidFill>
              <a:latin typeface="Arial"/>
              <a:ea typeface="Arial"/>
              <a:cs typeface="Arial"/>
              <a:sym typeface="Arial"/>
            </a:endParaRPr>
          </a:p>
          <a:p>
            <a:pPr indent="0" lvl="0" marL="0" marR="0" rtl="0" algn="l">
              <a:spcBef>
                <a:spcPts val="0"/>
              </a:spcBef>
              <a:spcAft>
                <a:spcPts val="0"/>
              </a:spcAft>
              <a:buNone/>
            </a:pPr>
            <a:r>
              <a:rPr i="1" lang="en-US" sz="1200">
                <a:solidFill>
                  <a:srgbClr val="D5D37F"/>
                </a:solidFill>
                <a:latin typeface="Arial"/>
                <a:ea typeface="Arial"/>
                <a:cs typeface="Arial"/>
                <a:sym typeface="Arial"/>
              </a:rPr>
              <a:t>Neigt er dazu, mit der Zeit zu verblassen, ähnlich wie die </a:t>
            </a:r>
            <a:r>
              <a:rPr i="1" lang="en-US" sz="1200">
                <a:solidFill>
                  <a:srgbClr val="D5D37F"/>
                </a:solidFill>
              </a:rPr>
              <a:t>Krukenberg-Spindel</a:t>
            </a:r>
            <a:r>
              <a:rPr i="1" lang="en-US" sz="1200">
                <a:solidFill>
                  <a:srgbClr val="D5D37F"/>
                </a:solidFill>
                <a:latin typeface="Arial"/>
                <a:ea typeface="Arial"/>
                <a:cs typeface="Arial"/>
                <a:sym typeface="Arial"/>
              </a:rPr>
              <a:t> und die Sampaolesi-Linie?</a:t>
            </a:r>
            <a:endParaRPr/>
          </a:p>
          <a:p>
            <a:pPr indent="0" lvl="0" marL="0" marR="0" rtl="0" algn="l">
              <a:spcBef>
                <a:spcPts val="0"/>
              </a:spcBef>
              <a:spcAft>
                <a:spcPts val="0"/>
              </a:spcAft>
              <a:buNone/>
            </a:pPr>
            <a:r>
              <a:rPr lang="en-US" sz="1200">
                <a:solidFill>
                  <a:srgbClr val="D5D37F"/>
                </a:solidFill>
                <a:latin typeface="Arial"/>
                <a:ea typeface="Arial"/>
                <a:cs typeface="Arial"/>
                <a:sym typeface="Arial"/>
              </a:rPr>
              <a:t>Nein (eine Tatsache, die seinen Wert als Untersuchungsbefund erhöht)</a:t>
            </a:r>
            <a:endParaRPr/>
          </a:p>
        </p:txBody>
      </p:sp>
      <p:sp>
        <p:nvSpPr>
          <p:cNvPr id="910" name="Google Shape;910;p70"/>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A</a:t>
            </a:r>
            <a:endParaRPr/>
          </a:p>
        </p:txBody>
      </p:sp>
      <p:sp>
        <p:nvSpPr>
          <p:cNvPr id="911" name="Google Shape;911;p70"/>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 </a:t>
            </a:r>
            <a:r>
              <a:rPr b="1" lang="en-US" sz="1200">
                <a:solidFill>
                  <a:schemeClr val="dk1"/>
                </a:solidFill>
                <a:latin typeface="Arial"/>
                <a:ea typeface="Arial"/>
                <a:cs typeface="Arial"/>
                <a:sym typeface="Arial"/>
              </a:rPr>
              <a:t>FITB</a:t>
            </a:r>
            <a:endParaRPr/>
          </a:p>
        </p:txBody>
      </p:sp>
      <p:sp>
        <p:nvSpPr>
          <p:cNvPr id="912" name="Google Shape;912;p70"/>
          <p:cNvSpPr/>
          <p:nvPr/>
        </p:nvSpPr>
        <p:spPr>
          <a:xfrm>
            <a:off x="304800" y="3352800"/>
            <a:ext cx="2186609" cy="834887"/>
          </a:xfrm>
          <a:prstGeom prst="ellipse">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13" name="Google Shape;913;p70"/>
          <p:cNvSpPr/>
          <p:nvPr/>
        </p:nvSpPr>
        <p:spPr>
          <a:xfrm>
            <a:off x="5739375" y="1514850"/>
            <a:ext cx="1066800" cy="685800"/>
          </a:xfrm>
          <a:prstGeom prst="ellipse">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14" name="Google Shape;914;p70"/>
          <p:cNvSpPr/>
          <p:nvPr/>
        </p:nvSpPr>
        <p:spPr>
          <a:xfrm flipH="1" rot="5400000">
            <a:off x="2535675" y="359400"/>
            <a:ext cx="1829400" cy="4309800"/>
          </a:xfrm>
          <a:prstGeom prst="bentUpArrow">
            <a:avLst>
              <a:gd fmla="val 14298" name="adj1"/>
              <a:gd fmla="val 15761" name="adj2"/>
              <a:gd fmla="val 18120" name="adj3"/>
            </a:avLst>
          </a:prstGeom>
          <a:solidFill>
            <a:srgbClr val="0000FF"/>
          </a:solidFill>
          <a:ln cap="flat" cmpd="sng" w="25400">
            <a:solidFill>
              <a:srgbClr val="9494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Tree>
  </p:cSld>
  <p:clrMapOvr>
    <a:masterClrMapping/>
  </p:clrMapOvr>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8" name="Shape 918"/>
        <p:cNvGrpSpPr/>
        <p:nvPr/>
      </p:nvGrpSpPr>
      <p:grpSpPr>
        <a:xfrm>
          <a:off x="0" y="0"/>
          <a:ext cx="0" cy="0"/>
          <a:chOff x="0" y="0"/>
          <a:chExt cx="0" cy="0"/>
        </a:xfrm>
      </p:grpSpPr>
      <p:graphicFrame>
        <p:nvGraphicFramePr>
          <p:cNvPr id="919" name="Google Shape;919;p71"/>
          <p:cNvGraphicFramePr/>
          <p:nvPr/>
        </p:nvGraphicFramePr>
        <p:xfrm>
          <a:off x="457200" y="1676400"/>
          <a:ext cx="3000000" cy="3000000"/>
        </p:xfrm>
        <a:graphic>
          <a:graphicData uri="http://schemas.openxmlformats.org/drawingml/2006/table">
            <a:tbl>
              <a:tblPr>
                <a:noFill/>
                <a:tableStyleId>{02B07537-624C-4EAD-A9AA-E5A35CE8A65F}</a:tableStyleId>
              </a:tblPr>
              <a:tblGrid>
                <a:gridCol w="2743200"/>
                <a:gridCol w="2743200"/>
                <a:gridCol w="2743200"/>
              </a:tblGrid>
              <a:tr h="406400">
                <a:tc>
                  <a:txBody>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BFBFBF"/>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1"/>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PEX</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i="0" lang="en-US" sz="1200" u="none" cap="none" strike="noStrike">
                          <a:solidFill>
                            <a:schemeClr val="dk1"/>
                          </a:solidFill>
                          <a:latin typeface="Arial"/>
                          <a:ea typeface="Arial"/>
                          <a:cs typeface="Arial"/>
                          <a:sym typeface="Arial"/>
                        </a:rPr>
                        <a:t>PDS/PG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Alter</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 &lt; 50 J, meist  &gt; 70 J</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20er – 40er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Geschlechtspräferenz</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F &gt; 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M &gt; F</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Kammerwinkelstatus</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Enger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Weit geöffnet</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Wo ist die Iris durchscheinend?</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Pupillensaum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Radiär, mittlere Peripherie</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200"/>
                        <a:buFont typeface="Arial"/>
                        <a:buNone/>
                      </a:pPr>
                      <a:r>
                        <a:rPr b="1" i="1" lang="en-US" sz="1200" u="none" cap="none" strike="noStrike">
                          <a:solidFill>
                            <a:schemeClr val="dk1"/>
                          </a:solidFill>
                          <a:latin typeface="Arial"/>
                          <a:ea typeface="Arial"/>
                          <a:cs typeface="Arial"/>
                          <a:sym typeface="Arial"/>
                        </a:rPr>
                        <a:t>Krukenberg-Spindel – </a:t>
                      </a:r>
                      <a:r>
                        <a:rPr b="0" i="1" lang="en-US" sz="1200" u="none" cap="none" strike="noStrike">
                          <a:solidFill>
                            <a:srgbClr val="BFBFBF"/>
                          </a:solidFill>
                          <a:latin typeface="Arial"/>
                          <a:ea typeface="Arial"/>
                          <a:cs typeface="Arial"/>
                          <a:sym typeface="Arial"/>
                        </a:rPr>
                        <a:t>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b="1" i="1" lang="en-US" sz="1200" u="none" cap="none" strike="noStrike">
                          <a:solidFill>
                            <a:schemeClr val="dk1"/>
                          </a:solidFill>
                          <a:latin typeface="Arial"/>
                          <a:ea typeface="Arial"/>
                          <a:cs typeface="Arial"/>
                          <a:sym typeface="Arial"/>
                        </a:rPr>
                        <a:t>Sampaolesi-Linie – </a:t>
                      </a:r>
                      <a:r>
                        <a:rPr b="0" i="1" lang="en-US" sz="1200" u="none" cap="none" strike="noStrike">
                          <a:solidFill>
                            <a:srgbClr val="BFBFBF"/>
                          </a:solidFill>
                          <a:latin typeface="Arial"/>
                          <a:ea typeface="Arial"/>
                          <a:cs typeface="Arial"/>
                          <a:sym typeface="Arial"/>
                        </a:rPr>
                        <a:t>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762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r>
            </a:tbl>
          </a:graphicData>
        </a:graphic>
      </p:graphicFrame>
      <p:sp>
        <p:nvSpPr>
          <p:cNvPr id="920" name="Google Shape;920;p71"/>
          <p:cNvSpPr txBox="1"/>
          <p:nvPr>
            <p:ph idx="12" type="sldNum"/>
          </p:nvPr>
        </p:nvSpPr>
        <p:spPr>
          <a:xfrm>
            <a:off x="7010400" y="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921" name="Google Shape;921;p71"/>
          <p:cNvSpPr txBox="1"/>
          <p:nvPr/>
        </p:nvSpPr>
        <p:spPr>
          <a:xfrm>
            <a:off x="2666999" y="2286000"/>
            <a:ext cx="6081000" cy="3258000"/>
          </a:xfrm>
          <a:prstGeom prst="rect">
            <a:avLst/>
          </a:prstGeom>
          <a:solidFill>
            <a:srgbClr val="D5D37F"/>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lang="en-US" sz="1200">
                <a:solidFill>
                  <a:schemeClr val="dk1"/>
                </a:solidFill>
                <a:latin typeface="Arial"/>
                <a:ea typeface="Arial"/>
                <a:cs typeface="Arial"/>
                <a:sym typeface="Arial"/>
              </a:rPr>
              <a:t>Neben der </a:t>
            </a:r>
            <a:r>
              <a:rPr lang="en-US" sz="1200">
                <a:solidFill>
                  <a:schemeClr val="dk1"/>
                </a:solidFill>
              </a:rPr>
              <a:t>Endothel der Hornhaut</a:t>
            </a:r>
            <a:r>
              <a:rPr lang="en-US" sz="1200">
                <a:solidFill>
                  <a:schemeClr val="dk1"/>
                </a:solidFill>
                <a:latin typeface="Arial"/>
                <a:ea typeface="Arial"/>
                <a:cs typeface="Arial"/>
                <a:sym typeface="Arial"/>
              </a:rPr>
              <a:t> der Hornhaut (</a:t>
            </a:r>
            <a:r>
              <a:rPr lang="en-US" sz="1200">
                <a:solidFill>
                  <a:schemeClr val="dk1"/>
                </a:solidFill>
              </a:rPr>
              <a:t>Krukenberg-Spindel</a:t>
            </a:r>
            <a:r>
              <a:rPr lang="en-US" sz="1200">
                <a:solidFill>
                  <a:schemeClr val="dk1"/>
                </a:solidFill>
                <a:latin typeface="Arial"/>
                <a:ea typeface="Arial"/>
                <a:cs typeface="Arial"/>
                <a:sym typeface="Arial"/>
              </a:rPr>
              <a:t>) und dem Kammerwinkel (Sampaolesi-Linie)… </a:t>
            </a:r>
            <a:r>
              <a:rPr i="1" lang="en-US" sz="1200">
                <a:solidFill>
                  <a:srgbClr val="0000FF"/>
                </a:solidFill>
                <a:latin typeface="Arial"/>
                <a:ea typeface="Arial"/>
                <a:cs typeface="Arial"/>
                <a:sym typeface="Arial"/>
              </a:rPr>
              <a:t>An welcher anderen Stelle des </a:t>
            </a:r>
            <a:r>
              <a:rPr i="1" lang="en-US" sz="1200">
                <a:solidFill>
                  <a:srgbClr val="0000FF"/>
                </a:solidFill>
              </a:rPr>
              <a:t>Augenabschnitt</a:t>
            </a:r>
            <a:r>
              <a:rPr i="1" lang="en-US" sz="1200">
                <a:solidFill>
                  <a:srgbClr val="0000FF"/>
                </a:solidFill>
                <a:latin typeface="Arial"/>
                <a:ea typeface="Arial"/>
                <a:cs typeface="Arial"/>
                <a:sym typeface="Arial"/>
              </a:rPr>
              <a:t> sammelt sich bei PDS/</a:t>
            </a:r>
            <a:r>
              <a:rPr i="1" lang="en-US" sz="1200">
                <a:solidFill>
                  <a:srgbClr val="0000FF"/>
                </a:solidFill>
              </a:rPr>
              <a:t>PDG </a:t>
            </a:r>
            <a:r>
              <a:rPr i="1" lang="en-US" sz="1200">
                <a:solidFill>
                  <a:srgbClr val="0000FF"/>
                </a:solidFill>
                <a:latin typeface="Arial"/>
                <a:ea typeface="Arial"/>
                <a:cs typeface="Arial"/>
                <a:sym typeface="Arial"/>
              </a:rPr>
              <a:t>Pigment an, sodass ein bekanntes klinisches Zeichen entsteht?</a:t>
            </a:r>
            <a:endParaRPr/>
          </a:p>
          <a:p>
            <a:pPr indent="0" lvl="0" marL="0" marR="0" rtl="0" algn="l">
              <a:spcBef>
                <a:spcPts val="0"/>
              </a:spcBef>
              <a:spcAft>
                <a:spcPts val="0"/>
              </a:spcAft>
              <a:buNone/>
            </a:pPr>
            <a:r>
              <a:rPr lang="en-US" sz="1200">
                <a:solidFill>
                  <a:srgbClr val="0000FF"/>
                </a:solidFill>
                <a:latin typeface="Arial"/>
                <a:ea typeface="Arial"/>
                <a:cs typeface="Arial"/>
                <a:sym typeface="Arial"/>
              </a:rPr>
              <a:t>Der Bereich der Zonulafestigung an der Rückseite der Linsenkapsel</a:t>
            </a:r>
            <a:endParaRPr/>
          </a:p>
          <a:p>
            <a:pPr indent="0" lvl="0" marL="0" marR="0" rtl="0" algn="l">
              <a:spcBef>
                <a:spcPts val="0"/>
              </a:spcBef>
              <a:spcAft>
                <a:spcPts val="0"/>
              </a:spcAft>
              <a:buNone/>
            </a:pPr>
            <a:r>
              <a:t/>
            </a:r>
            <a:endParaRPr sz="1400">
              <a:solidFill>
                <a:srgbClr val="0000FF"/>
              </a:solidFill>
              <a:latin typeface="Arial"/>
              <a:ea typeface="Arial"/>
              <a:cs typeface="Arial"/>
              <a:sym typeface="Arial"/>
            </a:endParaRPr>
          </a:p>
          <a:p>
            <a:pPr indent="0" lvl="0" marL="0" marR="0" rtl="0" algn="l">
              <a:spcBef>
                <a:spcPts val="0"/>
              </a:spcBef>
              <a:spcAft>
                <a:spcPts val="0"/>
              </a:spcAft>
              <a:buNone/>
            </a:pPr>
            <a:r>
              <a:rPr i="1" lang="en-US" sz="1200">
                <a:solidFill>
                  <a:srgbClr val="0000FF"/>
                </a:solidFill>
                <a:latin typeface="Arial"/>
                <a:ea typeface="Arial"/>
                <a:cs typeface="Arial"/>
                <a:sym typeface="Arial"/>
              </a:rPr>
              <a:t>Unter welchen namensgebenden Bezeichnungen (es gibt zwei) ist dieses Zeichen bekannt?</a:t>
            </a:r>
            <a:endParaRPr/>
          </a:p>
          <a:p>
            <a:pPr indent="0" lvl="0" marL="0" marR="0" rtl="0" algn="l">
              <a:spcBef>
                <a:spcPts val="0"/>
              </a:spcBef>
              <a:spcAft>
                <a:spcPts val="0"/>
              </a:spcAft>
              <a:buNone/>
            </a:pPr>
            <a:r>
              <a:rPr b="1" lang="en-US" sz="1200">
                <a:solidFill>
                  <a:srgbClr val="0000FF"/>
                </a:solidFill>
                <a:latin typeface="Arial"/>
                <a:ea typeface="Arial"/>
                <a:cs typeface="Arial"/>
                <a:sym typeface="Arial"/>
              </a:rPr>
              <a:t>Scheie-Streifen </a:t>
            </a:r>
            <a:r>
              <a:rPr lang="en-US" sz="1200">
                <a:solidFill>
                  <a:srgbClr val="0000FF"/>
                </a:solidFill>
                <a:latin typeface="Arial"/>
                <a:ea typeface="Arial"/>
                <a:cs typeface="Arial"/>
                <a:sym typeface="Arial"/>
              </a:rPr>
              <a:t>oder </a:t>
            </a:r>
            <a:r>
              <a:rPr b="1" lang="en-US" sz="1200">
                <a:solidFill>
                  <a:srgbClr val="0000FF"/>
                </a:solidFill>
                <a:latin typeface="Arial"/>
                <a:ea typeface="Arial"/>
                <a:cs typeface="Arial"/>
                <a:sym typeface="Arial"/>
              </a:rPr>
              <a:t>Zentmayer-Linie</a:t>
            </a:r>
            <a:endParaRPr/>
          </a:p>
          <a:p>
            <a:pPr indent="0" lvl="0" marL="0" marR="0" rtl="0" algn="l">
              <a:spcBef>
                <a:spcPts val="0"/>
              </a:spcBef>
              <a:spcAft>
                <a:spcPts val="0"/>
              </a:spcAft>
              <a:buNone/>
            </a:pPr>
            <a:r>
              <a:t/>
            </a:r>
            <a:endParaRPr sz="1400">
              <a:solidFill>
                <a:srgbClr val="0000FF"/>
              </a:solidFill>
              <a:latin typeface="Arial"/>
              <a:ea typeface="Arial"/>
              <a:cs typeface="Arial"/>
              <a:sym typeface="Arial"/>
            </a:endParaRPr>
          </a:p>
          <a:p>
            <a:pPr indent="0" lvl="0" marL="0" marR="0" rtl="0" algn="l">
              <a:spcBef>
                <a:spcPts val="0"/>
              </a:spcBef>
              <a:spcAft>
                <a:spcPts val="0"/>
              </a:spcAft>
              <a:buNone/>
            </a:pPr>
            <a:r>
              <a:rPr i="1" lang="en-US" sz="1200">
                <a:solidFill>
                  <a:srgbClr val="0000FF"/>
                </a:solidFill>
                <a:latin typeface="Arial"/>
                <a:ea typeface="Arial"/>
                <a:cs typeface="Arial"/>
                <a:sym typeface="Arial"/>
              </a:rPr>
              <a:t>Ist dieser Befund pathognomonisch für PDS/PG?</a:t>
            </a:r>
            <a:endParaRPr/>
          </a:p>
          <a:p>
            <a:pPr indent="0" lvl="0" marL="0" marR="0" rtl="0" algn="l">
              <a:spcBef>
                <a:spcPts val="0"/>
              </a:spcBef>
              <a:spcAft>
                <a:spcPts val="0"/>
              </a:spcAft>
              <a:buNone/>
            </a:pPr>
            <a:r>
              <a:rPr lang="en-US" sz="1200">
                <a:solidFill>
                  <a:srgbClr val="0000FF"/>
                </a:solidFill>
                <a:latin typeface="Arial"/>
                <a:ea typeface="Arial"/>
                <a:cs typeface="Arial"/>
                <a:sym typeface="Arial"/>
              </a:rPr>
              <a:t>Ja (Anmerkung: Im Gegensatz sowohl zur </a:t>
            </a:r>
            <a:r>
              <a:rPr lang="en-US" sz="1200">
                <a:solidFill>
                  <a:srgbClr val="0000FF"/>
                </a:solidFill>
              </a:rPr>
              <a:t>Krukenberg-Spindel</a:t>
            </a:r>
            <a:r>
              <a:rPr lang="en-US" sz="1200">
                <a:solidFill>
                  <a:srgbClr val="0000FF"/>
                </a:solidFill>
                <a:latin typeface="Arial"/>
                <a:ea typeface="Arial"/>
                <a:cs typeface="Arial"/>
                <a:sym typeface="Arial"/>
              </a:rPr>
              <a:t> als auch zur Sampaolesi-Linie!)</a:t>
            </a:r>
            <a:endParaRPr/>
          </a:p>
          <a:p>
            <a:pPr indent="0" lvl="0" marL="0" marR="0" rtl="0" algn="l">
              <a:spcBef>
                <a:spcPts val="0"/>
              </a:spcBef>
              <a:spcAft>
                <a:spcPts val="0"/>
              </a:spcAft>
              <a:buNone/>
            </a:pPr>
            <a:r>
              <a:t/>
            </a:r>
            <a:endParaRPr sz="1400">
              <a:solidFill>
                <a:srgbClr val="0000FF"/>
              </a:solidFill>
              <a:latin typeface="Arial"/>
              <a:ea typeface="Arial"/>
              <a:cs typeface="Arial"/>
              <a:sym typeface="Arial"/>
            </a:endParaRPr>
          </a:p>
          <a:p>
            <a:pPr indent="0" lvl="0" marL="0" marR="0" rtl="0" algn="l">
              <a:spcBef>
                <a:spcPts val="0"/>
              </a:spcBef>
              <a:spcAft>
                <a:spcPts val="0"/>
              </a:spcAft>
              <a:buNone/>
            </a:pPr>
            <a:r>
              <a:rPr i="1" lang="en-US" sz="1200">
                <a:solidFill>
                  <a:srgbClr val="0000FF"/>
                </a:solidFill>
                <a:latin typeface="Arial"/>
                <a:ea typeface="Arial"/>
                <a:cs typeface="Arial"/>
                <a:sym typeface="Arial"/>
              </a:rPr>
              <a:t>Neigt </a:t>
            </a:r>
            <a:r>
              <a:rPr i="1" lang="en-US" sz="1200">
                <a:solidFill>
                  <a:srgbClr val="0000FF"/>
                </a:solidFill>
              </a:rPr>
              <a:t>dieser </a:t>
            </a:r>
            <a:r>
              <a:rPr i="1" lang="en-US" sz="1200">
                <a:solidFill>
                  <a:srgbClr val="0000FF"/>
                </a:solidFill>
                <a:extLst>
                  <a:ext uri="http://customooxmlschemas.google.com/">
                    <go:slidesCustomData xmlns:go="http://customooxmlschemas.google.com/" textRoundtripDataId="35"/>
                  </a:ext>
                </a:extLst>
              </a:rPr>
              <a:t>Befund</a:t>
            </a:r>
            <a:r>
              <a:rPr i="1" lang="en-US" sz="1200">
                <a:solidFill>
                  <a:srgbClr val="0000FF"/>
                </a:solidFill>
                <a:latin typeface="Arial"/>
                <a:ea typeface="Arial"/>
                <a:cs typeface="Arial"/>
                <a:sym typeface="Arial"/>
              </a:rPr>
              <a:t> dazu, mit der Zeit zu verblassen, ähnlich wie die </a:t>
            </a:r>
            <a:r>
              <a:rPr i="1" lang="en-US" sz="1200">
                <a:solidFill>
                  <a:srgbClr val="0000FF"/>
                </a:solidFill>
              </a:rPr>
              <a:t>Krukenberg-Spindel</a:t>
            </a:r>
            <a:r>
              <a:rPr i="1" lang="en-US" sz="1200">
                <a:solidFill>
                  <a:srgbClr val="0000FF"/>
                </a:solidFill>
                <a:latin typeface="Arial"/>
                <a:ea typeface="Arial"/>
                <a:cs typeface="Arial"/>
                <a:sym typeface="Arial"/>
              </a:rPr>
              <a:t> und die Sampaolesi-Linie?</a:t>
            </a:r>
            <a:endParaRPr i="1" sz="1400">
              <a:solidFill>
                <a:srgbClr val="D5D37F"/>
              </a:solidFill>
              <a:latin typeface="Arial"/>
              <a:ea typeface="Arial"/>
              <a:cs typeface="Arial"/>
              <a:sym typeface="Arial"/>
            </a:endParaRPr>
          </a:p>
          <a:p>
            <a:pPr indent="0" lvl="0" marL="0" marR="0" rtl="0" algn="l">
              <a:spcBef>
                <a:spcPts val="0"/>
              </a:spcBef>
              <a:spcAft>
                <a:spcPts val="0"/>
              </a:spcAft>
              <a:buNone/>
            </a:pPr>
            <a:r>
              <a:rPr lang="en-US" sz="1200">
                <a:solidFill>
                  <a:srgbClr val="D5D37F"/>
                </a:solidFill>
                <a:latin typeface="Arial"/>
                <a:ea typeface="Arial"/>
                <a:cs typeface="Arial"/>
                <a:sym typeface="Arial"/>
              </a:rPr>
              <a:t>Nein (eine Tatsache, die seinen Wert als Untersuchungsbefund erhöht)</a:t>
            </a:r>
            <a:endParaRPr/>
          </a:p>
        </p:txBody>
      </p:sp>
      <p:sp>
        <p:nvSpPr>
          <p:cNvPr id="922" name="Google Shape;922;p71"/>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Q</a:t>
            </a:r>
            <a:endParaRPr/>
          </a:p>
        </p:txBody>
      </p:sp>
      <p:sp>
        <p:nvSpPr>
          <p:cNvPr id="923" name="Google Shape;923;p71"/>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 </a:t>
            </a:r>
            <a:r>
              <a:rPr b="1" lang="en-US" sz="1200">
                <a:solidFill>
                  <a:schemeClr val="dk1"/>
                </a:solidFill>
                <a:latin typeface="Arial"/>
                <a:ea typeface="Arial"/>
                <a:cs typeface="Arial"/>
                <a:sym typeface="Arial"/>
              </a:rPr>
              <a:t>FITB</a:t>
            </a:r>
            <a:endParaRPr/>
          </a:p>
        </p:txBody>
      </p:sp>
      <p:sp>
        <p:nvSpPr>
          <p:cNvPr id="924" name="Google Shape;924;p71"/>
          <p:cNvSpPr/>
          <p:nvPr/>
        </p:nvSpPr>
        <p:spPr>
          <a:xfrm>
            <a:off x="304800" y="3352800"/>
            <a:ext cx="2186609" cy="834887"/>
          </a:xfrm>
          <a:prstGeom prst="ellipse">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25" name="Google Shape;925;p71"/>
          <p:cNvSpPr/>
          <p:nvPr/>
        </p:nvSpPr>
        <p:spPr>
          <a:xfrm>
            <a:off x="5739375" y="1514850"/>
            <a:ext cx="1066800" cy="685800"/>
          </a:xfrm>
          <a:prstGeom prst="ellipse">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26" name="Google Shape;926;p71"/>
          <p:cNvSpPr/>
          <p:nvPr/>
        </p:nvSpPr>
        <p:spPr>
          <a:xfrm flipH="1" rot="5400000">
            <a:off x="2535675" y="359400"/>
            <a:ext cx="1829400" cy="4309800"/>
          </a:xfrm>
          <a:prstGeom prst="bentUpArrow">
            <a:avLst>
              <a:gd fmla="val 14298" name="adj1"/>
              <a:gd fmla="val 15761" name="adj2"/>
              <a:gd fmla="val 18120" name="adj3"/>
            </a:avLst>
          </a:prstGeom>
          <a:solidFill>
            <a:srgbClr val="0000FF"/>
          </a:solidFill>
          <a:ln cap="flat" cmpd="sng" w="25400">
            <a:solidFill>
              <a:srgbClr val="9494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Tree>
  </p:cSld>
  <p:clrMapOvr>
    <a:masterClrMapping/>
  </p:clrMapOvr>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0" name="Shape 930"/>
        <p:cNvGrpSpPr/>
        <p:nvPr/>
      </p:nvGrpSpPr>
      <p:grpSpPr>
        <a:xfrm>
          <a:off x="0" y="0"/>
          <a:ext cx="0" cy="0"/>
          <a:chOff x="0" y="0"/>
          <a:chExt cx="0" cy="0"/>
        </a:xfrm>
      </p:grpSpPr>
      <p:graphicFrame>
        <p:nvGraphicFramePr>
          <p:cNvPr id="931" name="Google Shape;931;p72"/>
          <p:cNvGraphicFramePr/>
          <p:nvPr/>
        </p:nvGraphicFramePr>
        <p:xfrm>
          <a:off x="457200" y="1676400"/>
          <a:ext cx="3000000" cy="3000000"/>
        </p:xfrm>
        <a:graphic>
          <a:graphicData uri="http://schemas.openxmlformats.org/drawingml/2006/table">
            <a:tbl>
              <a:tblPr>
                <a:noFill/>
                <a:tableStyleId>{02B07537-624C-4EAD-A9AA-E5A35CE8A65F}</a:tableStyleId>
              </a:tblPr>
              <a:tblGrid>
                <a:gridCol w="2743200"/>
                <a:gridCol w="2743200"/>
                <a:gridCol w="2743200"/>
              </a:tblGrid>
              <a:tr h="406400">
                <a:tc>
                  <a:txBody>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BFBFBF"/>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1"/>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PEX</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i="0" lang="en-US" sz="1200" u="none" cap="none" strike="noStrike">
                          <a:solidFill>
                            <a:schemeClr val="dk1"/>
                          </a:solidFill>
                          <a:latin typeface="Arial"/>
                          <a:ea typeface="Arial"/>
                          <a:cs typeface="Arial"/>
                          <a:sym typeface="Arial"/>
                        </a:rPr>
                        <a:t>PDS/PG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Alter</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 &lt; 50 J, meist  &gt; 70 J</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20er – 40er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Geschlechtspräferenz</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F &gt; 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M &gt; F</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Kammerwinkelstatus</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Enger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Weit geöffnet</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Wo ist die Iris durchscheinend?</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Pupillensaum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Radiär, mittlere Peripherie</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200"/>
                        <a:buFont typeface="Arial"/>
                        <a:buNone/>
                      </a:pPr>
                      <a:r>
                        <a:rPr b="1" i="1" lang="en-US" sz="1200" u="none" cap="none" strike="noStrike">
                          <a:solidFill>
                            <a:schemeClr val="dk1"/>
                          </a:solidFill>
                          <a:latin typeface="Arial"/>
                          <a:ea typeface="Arial"/>
                          <a:cs typeface="Arial"/>
                          <a:sym typeface="Arial"/>
                        </a:rPr>
                        <a:t>Krukenberg-Spindel – </a:t>
                      </a:r>
                      <a:r>
                        <a:rPr b="0" i="1" lang="en-US" sz="1200" u="none" cap="none" strike="noStrike">
                          <a:solidFill>
                            <a:srgbClr val="BFBFBF"/>
                          </a:solidFill>
                          <a:latin typeface="Arial"/>
                          <a:ea typeface="Arial"/>
                          <a:cs typeface="Arial"/>
                          <a:sym typeface="Arial"/>
                        </a:rPr>
                        <a:t>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b="1" i="1" lang="en-US" sz="1200" u="none" cap="none" strike="noStrike">
                          <a:solidFill>
                            <a:schemeClr val="dk1"/>
                          </a:solidFill>
                          <a:latin typeface="Arial"/>
                          <a:ea typeface="Arial"/>
                          <a:cs typeface="Arial"/>
                          <a:sym typeface="Arial"/>
                        </a:rPr>
                        <a:t>Sampaolesi-Linie – </a:t>
                      </a:r>
                      <a:r>
                        <a:rPr b="0" i="1" lang="en-US" sz="1200" u="none" cap="none" strike="noStrike">
                          <a:solidFill>
                            <a:srgbClr val="BFBFBF"/>
                          </a:solidFill>
                          <a:latin typeface="Arial"/>
                          <a:ea typeface="Arial"/>
                          <a:cs typeface="Arial"/>
                          <a:sym typeface="Arial"/>
                        </a:rPr>
                        <a:t>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762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r>
            </a:tbl>
          </a:graphicData>
        </a:graphic>
      </p:graphicFrame>
      <p:sp>
        <p:nvSpPr>
          <p:cNvPr id="932" name="Google Shape;932;p72"/>
          <p:cNvSpPr txBox="1"/>
          <p:nvPr>
            <p:ph idx="12" type="sldNum"/>
          </p:nvPr>
        </p:nvSpPr>
        <p:spPr>
          <a:xfrm>
            <a:off x="7010400" y="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933" name="Google Shape;933;p72"/>
          <p:cNvSpPr txBox="1"/>
          <p:nvPr/>
        </p:nvSpPr>
        <p:spPr>
          <a:xfrm>
            <a:off x="2666999" y="2286000"/>
            <a:ext cx="6081000" cy="3258000"/>
          </a:xfrm>
          <a:prstGeom prst="rect">
            <a:avLst/>
          </a:prstGeom>
          <a:solidFill>
            <a:srgbClr val="D5D37F"/>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lang="en-US" sz="1200">
                <a:solidFill>
                  <a:schemeClr val="dk1"/>
                </a:solidFill>
                <a:latin typeface="Arial"/>
                <a:ea typeface="Arial"/>
                <a:cs typeface="Arial"/>
                <a:sym typeface="Arial"/>
              </a:rPr>
              <a:t>Neben der </a:t>
            </a:r>
            <a:r>
              <a:rPr lang="en-US" sz="1200">
                <a:solidFill>
                  <a:schemeClr val="dk1"/>
                </a:solidFill>
              </a:rPr>
              <a:t>Endothel der Hornhaut</a:t>
            </a:r>
            <a:r>
              <a:rPr lang="en-US" sz="1200">
                <a:solidFill>
                  <a:schemeClr val="dk1"/>
                </a:solidFill>
                <a:latin typeface="Arial"/>
                <a:ea typeface="Arial"/>
                <a:cs typeface="Arial"/>
                <a:sym typeface="Arial"/>
              </a:rPr>
              <a:t> der Hornhaut (</a:t>
            </a:r>
            <a:r>
              <a:rPr lang="en-US" sz="1200">
                <a:solidFill>
                  <a:schemeClr val="dk1"/>
                </a:solidFill>
              </a:rPr>
              <a:t>Krukenberg-Spindel</a:t>
            </a:r>
            <a:r>
              <a:rPr lang="en-US" sz="1200">
                <a:solidFill>
                  <a:schemeClr val="dk1"/>
                </a:solidFill>
                <a:latin typeface="Arial"/>
                <a:ea typeface="Arial"/>
                <a:cs typeface="Arial"/>
                <a:sym typeface="Arial"/>
              </a:rPr>
              <a:t>) und dem Kammerwinkel (Sampaolesi-Linie)… </a:t>
            </a:r>
            <a:r>
              <a:rPr i="1" lang="en-US" sz="1200">
                <a:solidFill>
                  <a:srgbClr val="0000FF"/>
                </a:solidFill>
                <a:latin typeface="Arial"/>
                <a:ea typeface="Arial"/>
                <a:cs typeface="Arial"/>
                <a:sym typeface="Arial"/>
              </a:rPr>
              <a:t>An welcher anderen Stelle des </a:t>
            </a:r>
            <a:r>
              <a:rPr i="1" lang="en-US" sz="1200">
                <a:solidFill>
                  <a:srgbClr val="0000FF"/>
                </a:solidFill>
              </a:rPr>
              <a:t>Augenabschnitt</a:t>
            </a:r>
            <a:r>
              <a:rPr i="1" lang="en-US" sz="1200">
                <a:solidFill>
                  <a:srgbClr val="0000FF"/>
                </a:solidFill>
                <a:latin typeface="Arial"/>
                <a:ea typeface="Arial"/>
                <a:cs typeface="Arial"/>
                <a:sym typeface="Arial"/>
              </a:rPr>
              <a:t> sammelt sich bei </a:t>
            </a:r>
            <a:r>
              <a:rPr b="1" i="1" lang="en-US" sz="1200">
                <a:solidFill>
                  <a:srgbClr val="0000FF"/>
                </a:solidFill>
                <a:latin typeface="Arial"/>
                <a:ea typeface="Arial"/>
                <a:cs typeface="Arial"/>
                <a:sym typeface="Arial"/>
              </a:rPr>
              <a:t>PDS/</a:t>
            </a:r>
            <a:r>
              <a:rPr b="1" i="1" lang="en-US" sz="1200">
                <a:solidFill>
                  <a:srgbClr val="0000FF"/>
                </a:solidFill>
              </a:rPr>
              <a:t>PDG </a:t>
            </a:r>
            <a:r>
              <a:rPr i="1" lang="en-US" sz="1200">
                <a:solidFill>
                  <a:srgbClr val="0000FF"/>
                </a:solidFill>
                <a:latin typeface="Arial"/>
                <a:ea typeface="Arial"/>
                <a:cs typeface="Arial"/>
                <a:sym typeface="Arial"/>
              </a:rPr>
              <a:t>Pigment an, sodass ein bekanntes klinisches Zeichen entsteht?</a:t>
            </a:r>
            <a:endParaRPr/>
          </a:p>
          <a:p>
            <a:pPr indent="0" lvl="0" marL="0" marR="0" rtl="0" algn="l">
              <a:spcBef>
                <a:spcPts val="0"/>
              </a:spcBef>
              <a:spcAft>
                <a:spcPts val="0"/>
              </a:spcAft>
              <a:buNone/>
            </a:pPr>
            <a:r>
              <a:rPr lang="en-US" sz="1200">
                <a:solidFill>
                  <a:srgbClr val="0000FF"/>
                </a:solidFill>
              </a:rPr>
              <a:t>Die Insertionszone der Zonulafasern an der hinteren Linsenkapsel.</a:t>
            </a:r>
            <a:endParaRPr/>
          </a:p>
          <a:p>
            <a:pPr indent="0" lvl="0" marL="0" marR="0" rtl="0" algn="l">
              <a:spcBef>
                <a:spcPts val="0"/>
              </a:spcBef>
              <a:spcAft>
                <a:spcPts val="0"/>
              </a:spcAft>
              <a:buNone/>
            </a:pPr>
            <a:r>
              <a:t/>
            </a:r>
            <a:endParaRPr sz="1400">
              <a:solidFill>
                <a:srgbClr val="0000FF"/>
              </a:solidFill>
              <a:latin typeface="Arial"/>
              <a:ea typeface="Arial"/>
              <a:cs typeface="Arial"/>
              <a:sym typeface="Arial"/>
            </a:endParaRPr>
          </a:p>
          <a:p>
            <a:pPr indent="0" lvl="0" marL="0" marR="0" rtl="0" algn="l">
              <a:spcBef>
                <a:spcPts val="0"/>
              </a:spcBef>
              <a:spcAft>
                <a:spcPts val="0"/>
              </a:spcAft>
              <a:buNone/>
            </a:pPr>
            <a:r>
              <a:rPr i="1" lang="en-US" sz="1200">
                <a:solidFill>
                  <a:srgbClr val="0000FF"/>
                </a:solidFill>
                <a:latin typeface="Arial"/>
                <a:ea typeface="Arial"/>
                <a:cs typeface="Arial"/>
                <a:sym typeface="Arial"/>
              </a:rPr>
              <a:t>Unter welchen namensgebenden Bezeichnungen (es gibt zwei) ist dieses Zeichen bekannt?</a:t>
            </a:r>
            <a:endParaRPr/>
          </a:p>
          <a:p>
            <a:pPr indent="0" lvl="0" marL="0" marR="0" rtl="0" algn="l">
              <a:spcBef>
                <a:spcPts val="0"/>
              </a:spcBef>
              <a:spcAft>
                <a:spcPts val="0"/>
              </a:spcAft>
              <a:buNone/>
            </a:pPr>
            <a:r>
              <a:rPr b="1" lang="en-US" sz="1200">
                <a:solidFill>
                  <a:srgbClr val="0000FF"/>
                </a:solidFill>
                <a:latin typeface="Arial"/>
                <a:ea typeface="Arial"/>
                <a:cs typeface="Arial"/>
                <a:sym typeface="Arial"/>
              </a:rPr>
              <a:t>Scheie-Streifen </a:t>
            </a:r>
            <a:r>
              <a:rPr lang="en-US" sz="1200">
                <a:solidFill>
                  <a:srgbClr val="0000FF"/>
                </a:solidFill>
                <a:latin typeface="Arial"/>
                <a:ea typeface="Arial"/>
                <a:cs typeface="Arial"/>
                <a:sym typeface="Arial"/>
              </a:rPr>
              <a:t>oder </a:t>
            </a:r>
            <a:r>
              <a:rPr b="1" lang="en-US" sz="1200">
                <a:solidFill>
                  <a:srgbClr val="0000FF"/>
                </a:solidFill>
                <a:latin typeface="Arial"/>
                <a:ea typeface="Arial"/>
                <a:cs typeface="Arial"/>
                <a:sym typeface="Arial"/>
              </a:rPr>
              <a:t>Zentmayer-Linie</a:t>
            </a:r>
            <a:endParaRPr/>
          </a:p>
          <a:p>
            <a:pPr indent="0" lvl="0" marL="0" marR="0" rtl="0" algn="l">
              <a:spcBef>
                <a:spcPts val="0"/>
              </a:spcBef>
              <a:spcAft>
                <a:spcPts val="0"/>
              </a:spcAft>
              <a:buNone/>
            </a:pPr>
            <a:r>
              <a:t/>
            </a:r>
            <a:endParaRPr sz="1400">
              <a:solidFill>
                <a:srgbClr val="0000FF"/>
              </a:solidFill>
              <a:latin typeface="Arial"/>
              <a:ea typeface="Arial"/>
              <a:cs typeface="Arial"/>
              <a:sym typeface="Arial"/>
            </a:endParaRPr>
          </a:p>
          <a:p>
            <a:pPr indent="0" lvl="0" marL="0" marR="0" rtl="0" algn="l">
              <a:spcBef>
                <a:spcPts val="0"/>
              </a:spcBef>
              <a:spcAft>
                <a:spcPts val="0"/>
              </a:spcAft>
              <a:buNone/>
            </a:pPr>
            <a:r>
              <a:rPr i="1" lang="en-US" sz="1200">
                <a:solidFill>
                  <a:srgbClr val="0000FF"/>
                </a:solidFill>
                <a:latin typeface="Arial"/>
                <a:ea typeface="Arial"/>
                <a:cs typeface="Arial"/>
                <a:sym typeface="Arial"/>
              </a:rPr>
              <a:t>Ist dieser Befund pathognomonisch für PDS/PG?</a:t>
            </a:r>
            <a:endParaRPr/>
          </a:p>
          <a:p>
            <a:pPr indent="0" lvl="0" marL="0" marR="0" rtl="0" algn="l">
              <a:spcBef>
                <a:spcPts val="0"/>
              </a:spcBef>
              <a:spcAft>
                <a:spcPts val="0"/>
              </a:spcAft>
              <a:buNone/>
            </a:pPr>
            <a:r>
              <a:rPr lang="en-US" sz="1200">
                <a:solidFill>
                  <a:srgbClr val="0000FF"/>
                </a:solidFill>
                <a:latin typeface="Arial"/>
                <a:ea typeface="Arial"/>
                <a:cs typeface="Arial"/>
                <a:sym typeface="Arial"/>
              </a:rPr>
              <a:t>Ja (Anmerkung: Im Gegensatz sowohl zur </a:t>
            </a:r>
            <a:r>
              <a:rPr lang="en-US" sz="1200">
                <a:solidFill>
                  <a:srgbClr val="0000FF"/>
                </a:solidFill>
              </a:rPr>
              <a:t>Krukenberg-Spindel</a:t>
            </a:r>
            <a:r>
              <a:rPr lang="en-US" sz="1200">
                <a:solidFill>
                  <a:srgbClr val="0000FF"/>
                </a:solidFill>
                <a:latin typeface="Arial"/>
                <a:ea typeface="Arial"/>
                <a:cs typeface="Arial"/>
                <a:sym typeface="Arial"/>
              </a:rPr>
              <a:t> als auch zur Sampaolesi-Linie!)</a:t>
            </a:r>
            <a:endParaRPr/>
          </a:p>
          <a:p>
            <a:pPr indent="0" lvl="0" marL="0" marR="0" rtl="0" algn="l">
              <a:spcBef>
                <a:spcPts val="0"/>
              </a:spcBef>
              <a:spcAft>
                <a:spcPts val="0"/>
              </a:spcAft>
              <a:buNone/>
            </a:pPr>
            <a:r>
              <a:t/>
            </a:r>
            <a:endParaRPr sz="1400">
              <a:solidFill>
                <a:srgbClr val="0000FF"/>
              </a:solidFill>
              <a:latin typeface="Arial"/>
              <a:ea typeface="Arial"/>
              <a:cs typeface="Arial"/>
              <a:sym typeface="Arial"/>
            </a:endParaRPr>
          </a:p>
          <a:p>
            <a:pPr indent="0" lvl="0" marL="0" rtl="0" algn="l">
              <a:spcBef>
                <a:spcPts val="0"/>
              </a:spcBef>
              <a:spcAft>
                <a:spcPts val="0"/>
              </a:spcAft>
              <a:buClr>
                <a:schemeClr val="dk1"/>
              </a:buClr>
              <a:buFont typeface="Arial"/>
              <a:buNone/>
            </a:pPr>
            <a:r>
              <a:rPr i="1" lang="en-US" sz="1200">
                <a:solidFill>
                  <a:srgbClr val="0000FF"/>
                </a:solidFill>
              </a:rPr>
              <a:t>Neigt dieser </a:t>
            </a:r>
            <a:r>
              <a:rPr i="1" lang="en-US" sz="1200">
                <a:solidFill>
                  <a:srgbClr val="0000FF"/>
                </a:solidFill>
                <a:extLst>
                  <a:ext uri="http://customooxmlschemas.google.com/">
                    <go:slidesCustomData xmlns:go="http://customooxmlschemas.google.com/" textRoundtripDataId="36"/>
                  </a:ext>
                </a:extLst>
              </a:rPr>
              <a:t>Befund</a:t>
            </a:r>
            <a:r>
              <a:rPr i="1" lang="en-US" sz="1200">
                <a:solidFill>
                  <a:srgbClr val="0000FF"/>
                </a:solidFill>
              </a:rPr>
              <a:t> dazu, mit der Zeit zu verblassen, ähnlich wie die Krukenberg-Spindel und die Sampaolesi-Linie?</a:t>
            </a:r>
            <a:endParaRPr/>
          </a:p>
          <a:p>
            <a:pPr indent="0" lvl="0" marL="0" marR="0" rtl="0" algn="l">
              <a:spcBef>
                <a:spcPts val="0"/>
              </a:spcBef>
              <a:spcAft>
                <a:spcPts val="0"/>
              </a:spcAft>
              <a:buNone/>
            </a:pPr>
            <a:r>
              <a:rPr lang="en-US" sz="1200">
                <a:solidFill>
                  <a:srgbClr val="0000FF"/>
                </a:solidFill>
                <a:latin typeface="Arial"/>
                <a:ea typeface="Arial"/>
                <a:cs typeface="Arial"/>
                <a:sym typeface="Arial"/>
              </a:rPr>
              <a:t>Nein (eine Tatsache, die </a:t>
            </a:r>
            <a:r>
              <a:rPr lang="en-US" sz="1200">
                <a:solidFill>
                  <a:srgbClr val="0000FF"/>
                </a:solidFill>
                <a:extLst>
                  <a:ext uri="http://customooxmlschemas.google.com/">
                    <go:slidesCustomData xmlns:go="http://customooxmlschemas.google.com/" textRoundtripDataId="37"/>
                  </a:ext>
                </a:extLst>
              </a:rPr>
              <a:t>ihren</a:t>
            </a:r>
            <a:r>
              <a:rPr lang="en-US" sz="1200">
                <a:solidFill>
                  <a:srgbClr val="0000FF"/>
                </a:solidFill>
                <a:latin typeface="Arial"/>
                <a:ea typeface="Arial"/>
                <a:cs typeface="Arial"/>
                <a:sym typeface="Arial"/>
              </a:rPr>
              <a:t> </a:t>
            </a:r>
            <a:r>
              <a:rPr lang="en-US" sz="1200">
                <a:solidFill>
                  <a:srgbClr val="0000FF"/>
                </a:solidFill>
              </a:rPr>
              <a:t>Wert</a:t>
            </a:r>
            <a:r>
              <a:rPr lang="en-US" sz="1200">
                <a:solidFill>
                  <a:srgbClr val="0000FF"/>
                </a:solidFill>
                <a:latin typeface="Arial"/>
                <a:ea typeface="Arial"/>
                <a:cs typeface="Arial"/>
                <a:sym typeface="Arial"/>
              </a:rPr>
              <a:t> als Untersuchungsbefund erhöht)</a:t>
            </a:r>
            <a:endParaRPr/>
          </a:p>
        </p:txBody>
      </p:sp>
      <p:sp>
        <p:nvSpPr>
          <p:cNvPr id="934" name="Google Shape;934;p72"/>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A</a:t>
            </a:r>
            <a:endParaRPr/>
          </a:p>
        </p:txBody>
      </p:sp>
      <p:sp>
        <p:nvSpPr>
          <p:cNvPr id="935" name="Google Shape;935;p72"/>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 </a:t>
            </a:r>
            <a:r>
              <a:rPr b="1" lang="en-US" sz="1200">
                <a:solidFill>
                  <a:schemeClr val="dk1"/>
                </a:solidFill>
                <a:latin typeface="Arial"/>
                <a:ea typeface="Arial"/>
                <a:cs typeface="Arial"/>
                <a:sym typeface="Arial"/>
              </a:rPr>
              <a:t>FITB</a:t>
            </a:r>
            <a:endParaRPr/>
          </a:p>
        </p:txBody>
      </p:sp>
      <p:sp>
        <p:nvSpPr>
          <p:cNvPr id="936" name="Google Shape;936;p72"/>
          <p:cNvSpPr/>
          <p:nvPr/>
        </p:nvSpPr>
        <p:spPr>
          <a:xfrm>
            <a:off x="304800" y="3352800"/>
            <a:ext cx="2186609" cy="834887"/>
          </a:xfrm>
          <a:prstGeom prst="ellipse">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37" name="Google Shape;937;p72"/>
          <p:cNvSpPr/>
          <p:nvPr/>
        </p:nvSpPr>
        <p:spPr>
          <a:xfrm>
            <a:off x="5739375" y="1514850"/>
            <a:ext cx="1066800" cy="685800"/>
          </a:xfrm>
          <a:prstGeom prst="ellipse">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38" name="Google Shape;938;p72"/>
          <p:cNvSpPr/>
          <p:nvPr/>
        </p:nvSpPr>
        <p:spPr>
          <a:xfrm flipH="1" rot="5400000">
            <a:off x="2535675" y="359400"/>
            <a:ext cx="1829400" cy="4309800"/>
          </a:xfrm>
          <a:prstGeom prst="bentUpArrow">
            <a:avLst>
              <a:gd fmla="val 14298" name="adj1"/>
              <a:gd fmla="val 15761" name="adj2"/>
              <a:gd fmla="val 18120" name="adj3"/>
            </a:avLst>
          </a:prstGeom>
          <a:solidFill>
            <a:srgbClr val="0000FF"/>
          </a:solidFill>
          <a:ln cap="flat" cmpd="sng" w="25400">
            <a:solidFill>
              <a:srgbClr val="9494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Tree>
  </p:cSld>
  <p:clrMapOvr>
    <a:masterClrMapping/>
  </p:clrMapOvr>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2" name="Shape 942"/>
        <p:cNvGrpSpPr/>
        <p:nvPr/>
      </p:nvGrpSpPr>
      <p:grpSpPr>
        <a:xfrm>
          <a:off x="0" y="0"/>
          <a:ext cx="0" cy="0"/>
          <a:chOff x="0" y="0"/>
          <a:chExt cx="0" cy="0"/>
        </a:xfrm>
      </p:grpSpPr>
      <p:graphicFrame>
        <p:nvGraphicFramePr>
          <p:cNvPr id="943" name="Google Shape;943;p73"/>
          <p:cNvGraphicFramePr/>
          <p:nvPr/>
        </p:nvGraphicFramePr>
        <p:xfrm>
          <a:off x="457200" y="1676400"/>
          <a:ext cx="3000000" cy="3000000"/>
        </p:xfrm>
        <a:graphic>
          <a:graphicData uri="http://schemas.openxmlformats.org/drawingml/2006/table">
            <a:tbl>
              <a:tblPr>
                <a:noFill/>
                <a:tableStyleId>{02B07537-624C-4EAD-A9AA-E5A35CE8A65F}</a:tableStyleId>
              </a:tblPr>
              <a:tblGrid>
                <a:gridCol w="2743200"/>
                <a:gridCol w="2743200"/>
                <a:gridCol w="2743200"/>
              </a:tblGrid>
              <a:tr h="406400">
                <a:tc>
                  <a:txBody>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BFBFBF"/>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1"/>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lang="en-US" sz="1200">
                          <a:solidFill>
                            <a:schemeClr val="dk1"/>
                          </a:solidFill>
                        </a:rPr>
                        <a:t>PEX</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PDS/PG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Alter</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 &lt; 50 J, meist  &gt; 70 J</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20er – 40er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Geschlechtspräferenz</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F &gt; 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M &gt; F</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Kammerwinkelstatus</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Enger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Weit geöffnet</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Wo ist die Iris durchscheinend?</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Pupillensaum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Radiär, mittlere Peripherie</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200"/>
                        <a:buFont typeface="Arial"/>
                        <a:buNone/>
                      </a:pPr>
                      <a:r>
                        <a:rPr b="1" i="1" lang="en-US" sz="1200" u="none" cap="none" strike="noStrike">
                          <a:solidFill>
                            <a:schemeClr val="dk1"/>
                          </a:solidFill>
                          <a:latin typeface="Arial"/>
                          <a:ea typeface="Arial"/>
                          <a:cs typeface="Arial"/>
                          <a:sym typeface="Arial"/>
                        </a:rPr>
                        <a:t>Krukenberg-Spindel – </a:t>
                      </a:r>
                      <a:r>
                        <a:rPr b="0" i="1" lang="en-US" sz="1200" u="none" cap="none" strike="noStrike">
                          <a:solidFill>
                            <a:srgbClr val="BFBFBF"/>
                          </a:solidFill>
                          <a:latin typeface="Arial"/>
                          <a:ea typeface="Arial"/>
                          <a:cs typeface="Arial"/>
                          <a:sym typeface="Arial"/>
                        </a:rPr>
                        <a:t>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b="1" i="1" lang="en-US" sz="1200" u="none" cap="none" strike="noStrike">
                          <a:solidFill>
                            <a:schemeClr val="dk1"/>
                          </a:solidFill>
                          <a:latin typeface="Arial"/>
                          <a:ea typeface="Arial"/>
                          <a:cs typeface="Arial"/>
                          <a:sym typeface="Arial"/>
                        </a:rPr>
                        <a:t>Sampaolesi-Linie – </a:t>
                      </a:r>
                      <a:r>
                        <a:rPr b="0" i="1" lang="en-US" sz="1200" u="none" cap="none" strike="noStrike">
                          <a:solidFill>
                            <a:srgbClr val="BFBFBF"/>
                          </a:solidFill>
                          <a:latin typeface="Arial"/>
                          <a:ea typeface="Arial"/>
                          <a:cs typeface="Arial"/>
                          <a:sym typeface="Arial"/>
                        </a:rPr>
                        <a:t>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762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r>
            </a:tbl>
          </a:graphicData>
        </a:graphic>
      </p:graphicFrame>
      <p:sp>
        <p:nvSpPr>
          <p:cNvPr id="944" name="Google Shape;944;p73"/>
          <p:cNvSpPr txBox="1"/>
          <p:nvPr>
            <p:ph idx="12" type="sldNum"/>
          </p:nvPr>
        </p:nvSpPr>
        <p:spPr>
          <a:xfrm>
            <a:off x="7010400" y="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945" name="Google Shape;945;p73"/>
          <p:cNvSpPr/>
          <p:nvPr/>
        </p:nvSpPr>
        <p:spPr>
          <a:xfrm>
            <a:off x="3041925" y="1505950"/>
            <a:ext cx="1066800" cy="685800"/>
          </a:xfrm>
          <a:prstGeom prst="ellipse">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46" name="Google Shape;946;p73"/>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 </a:t>
            </a:r>
            <a:r>
              <a:rPr b="1" lang="en-US" sz="1200">
                <a:solidFill>
                  <a:schemeClr val="dk1"/>
                </a:solidFill>
                <a:latin typeface="Arial"/>
                <a:ea typeface="Arial"/>
                <a:cs typeface="Arial"/>
                <a:sym typeface="Arial"/>
              </a:rPr>
              <a:t>FITB</a:t>
            </a:r>
            <a:endParaRPr/>
          </a:p>
        </p:txBody>
      </p:sp>
      <p:sp>
        <p:nvSpPr>
          <p:cNvPr id="947" name="Google Shape;947;p73"/>
          <p:cNvSpPr/>
          <p:nvPr/>
        </p:nvSpPr>
        <p:spPr>
          <a:xfrm flipH="1" rot="5400000">
            <a:off x="593676" y="1119311"/>
            <a:ext cx="1857600" cy="2667000"/>
          </a:xfrm>
          <a:prstGeom prst="bentUpArrow">
            <a:avLst>
              <a:gd fmla="val 14320" name="adj1"/>
              <a:gd fmla="val 17878" name="adj2"/>
              <a:gd fmla="val 18120" name="adj3"/>
            </a:avLst>
          </a:prstGeom>
          <a:solidFill>
            <a:srgbClr val="FF0000"/>
          </a:solidFill>
          <a:ln cap="flat" cmpd="sng" w="25400">
            <a:solidFill>
              <a:srgbClr val="9494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48" name="Google Shape;948;p73"/>
          <p:cNvSpPr/>
          <p:nvPr/>
        </p:nvSpPr>
        <p:spPr>
          <a:xfrm>
            <a:off x="304800" y="3352800"/>
            <a:ext cx="2186609" cy="834887"/>
          </a:xfrm>
          <a:prstGeom prst="ellipse">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49" name="Google Shape;949;p73"/>
          <p:cNvSpPr/>
          <p:nvPr/>
        </p:nvSpPr>
        <p:spPr>
          <a:xfrm>
            <a:off x="6571772" y="891891"/>
            <a:ext cx="591028" cy="608231"/>
          </a:xfrm>
          <a:prstGeom prst="star5">
            <a:avLst>
              <a:gd fmla="val 19098" name="adj"/>
              <a:gd fmla="val 105146" name="hf"/>
              <a:gd fmla="val 110557" name="vf"/>
            </a:avLst>
          </a:prstGeom>
          <a:solidFill>
            <a:srgbClr val="DCE8E8"/>
          </a:solidFill>
          <a:ln cap="flat" cmpd="sng" w="25400">
            <a:solidFill>
              <a:srgbClr val="0000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50" name="Google Shape;950;p73"/>
          <p:cNvSpPr/>
          <p:nvPr/>
        </p:nvSpPr>
        <p:spPr>
          <a:xfrm>
            <a:off x="2152172" y="915769"/>
            <a:ext cx="591028" cy="608231"/>
          </a:xfrm>
          <a:prstGeom prst="star5">
            <a:avLst>
              <a:gd fmla="val 19098" name="adj"/>
              <a:gd fmla="val 105146" name="hf"/>
              <a:gd fmla="val 110557" name="vf"/>
            </a:avLst>
          </a:prstGeom>
          <a:solidFill>
            <a:srgbClr val="DCE8E8"/>
          </a:solidFill>
          <a:ln cap="flat" cmpd="sng" w="25400">
            <a:solidFill>
              <a:srgbClr val="0000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51" name="Google Shape;951;p73"/>
          <p:cNvSpPr txBox="1"/>
          <p:nvPr/>
        </p:nvSpPr>
        <p:spPr>
          <a:xfrm>
            <a:off x="2676474" y="1044291"/>
            <a:ext cx="3884397" cy="461665"/>
          </a:xfrm>
          <a:prstGeom prst="rect">
            <a:avLst/>
          </a:prstGeom>
          <a:noFill/>
          <a:ln>
            <a:noFill/>
          </a:ln>
        </p:spPr>
        <p:txBody>
          <a:bodyPr anchorCtr="0" anchor="t" bIns="12700" lIns="25400" spcFirstLastPara="1" rIns="25400" wrap="square" tIns="12700">
            <a:spAutoFit/>
          </a:bodyPr>
          <a:lstStyle/>
          <a:p>
            <a:pPr indent="0" lvl="0" marL="0" marR="0" rtl="0" algn="ctr">
              <a:spcBef>
                <a:spcPts val="0"/>
              </a:spcBef>
              <a:spcAft>
                <a:spcPts val="0"/>
              </a:spcAft>
              <a:buNone/>
            </a:pPr>
            <a:r>
              <a:rPr i="1" lang="en-US" sz="1200">
                <a:solidFill>
                  <a:schemeClr val="dk1"/>
                </a:solidFill>
                <a:latin typeface="Arial"/>
                <a:ea typeface="Arial"/>
                <a:cs typeface="Arial"/>
                <a:sym typeface="Arial"/>
              </a:rPr>
              <a:t>Hinweis: Sich ändernde Bedingungen!</a:t>
            </a:r>
            <a:endParaRPr/>
          </a:p>
        </p:txBody>
      </p:sp>
      <p:sp>
        <p:nvSpPr>
          <p:cNvPr id="952" name="Google Shape;952;p73"/>
          <p:cNvSpPr txBox="1"/>
          <p:nvPr/>
        </p:nvSpPr>
        <p:spPr>
          <a:xfrm>
            <a:off x="3495422" y="6344482"/>
            <a:ext cx="2153154" cy="276999"/>
          </a:xfrm>
          <a:prstGeom prst="rect">
            <a:avLst/>
          </a:prstGeom>
          <a:no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i="1" lang="en-US" sz="1200">
                <a:solidFill>
                  <a:schemeClr val="dk1"/>
                </a:solidFill>
                <a:latin typeface="Arial"/>
                <a:ea typeface="Arial"/>
                <a:cs typeface="Arial"/>
                <a:sym typeface="Arial"/>
              </a:rPr>
              <a:t>Noch keine Frage – bitte weitermachen</a:t>
            </a:r>
            <a:endParaRPr/>
          </a:p>
        </p:txBody>
      </p:sp>
    </p:spTree>
  </p:cSld>
  <p:clrMapOvr>
    <a:masterClrMapping/>
  </p:clrMapOvr>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6" name="Shape 956"/>
        <p:cNvGrpSpPr/>
        <p:nvPr/>
      </p:nvGrpSpPr>
      <p:grpSpPr>
        <a:xfrm>
          <a:off x="0" y="0"/>
          <a:ext cx="0" cy="0"/>
          <a:chOff x="0" y="0"/>
          <a:chExt cx="0" cy="0"/>
        </a:xfrm>
      </p:grpSpPr>
      <p:graphicFrame>
        <p:nvGraphicFramePr>
          <p:cNvPr id="957" name="Google Shape;957;p74"/>
          <p:cNvGraphicFramePr/>
          <p:nvPr/>
        </p:nvGraphicFramePr>
        <p:xfrm>
          <a:off x="457200" y="1676400"/>
          <a:ext cx="3000000" cy="3000000"/>
        </p:xfrm>
        <a:graphic>
          <a:graphicData uri="http://schemas.openxmlformats.org/drawingml/2006/table">
            <a:tbl>
              <a:tblPr>
                <a:noFill/>
                <a:tableStyleId>{02B07537-624C-4EAD-A9AA-E5A35CE8A65F}</a:tableStyleId>
              </a:tblPr>
              <a:tblGrid>
                <a:gridCol w="2743200"/>
                <a:gridCol w="2743200"/>
                <a:gridCol w="2743200"/>
              </a:tblGrid>
              <a:tr h="406400">
                <a:tc>
                  <a:txBody>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BFBFBF"/>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1"/>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lang="en-US" sz="1200">
                          <a:solidFill>
                            <a:schemeClr val="dk1"/>
                          </a:solidFill>
                        </a:rPr>
                        <a:t>PEX</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PDS/PG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Alter</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 &lt; 50 J, meist  &gt; 70 J</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20er – 40er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Geschlechtspräferenz</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F &gt; 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M &gt; F</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Kammerwinkelstatus</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Enger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Weit geöffnet</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Wo ist die Iris durchscheinend?</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Pupillensaum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Radiär, mittlere Peripherie</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200"/>
                        <a:buFont typeface="Arial"/>
                        <a:buNone/>
                      </a:pPr>
                      <a:r>
                        <a:rPr b="1" i="1" lang="en-US" sz="1200" u="none" cap="none" strike="noStrike">
                          <a:solidFill>
                            <a:schemeClr val="dk1"/>
                          </a:solidFill>
                          <a:latin typeface="Arial"/>
                          <a:ea typeface="Arial"/>
                          <a:cs typeface="Arial"/>
                          <a:sym typeface="Arial"/>
                        </a:rPr>
                        <a:t>Krukenberg-Spindel – </a:t>
                      </a:r>
                      <a:r>
                        <a:rPr b="0" i="1" lang="en-US" sz="1200" u="none" cap="none" strike="noStrike">
                          <a:solidFill>
                            <a:srgbClr val="BFBFBF"/>
                          </a:solidFill>
                          <a:latin typeface="Arial"/>
                          <a:ea typeface="Arial"/>
                          <a:cs typeface="Arial"/>
                          <a:sym typeface="Arial"/>
                        </a:rPr>
                        <a:t>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b="1" i="1" lang="en-US" sz="1200" u="none" cap="none" strike="noStrike">
                          <a:solidFill>
                            <a:schemeClr val="dk1"/>
                          </a:solidFill>
                          <a:latin typeface="Arial"/>
                          <a:ea typeface="Arial"/>
                          <a:cs typeface="Arial"/>
                          <a:sym typeface="Arial"/>
                        </a:rPr>
                        <a:t>Sampaolesi-Linie – </a:t>
                      </a:r>
                      <a:r>
                        <a:rPr b="0" i="1" lang="en-US" sz="1200" u="none" cap="none" strike="noStrike">
                          <a:solidFill>
                            <a:srgbClr val="BFBFBF"/>
                          </a:solidFill>
                          <a:latin typeface="Arial"/>
                          <a:ea typeface="Arial"/>
                          <a:cs typeface="Arial"/>
                          <a:sym typeface="Arial"/>
                        </a:rPr>
                        <a:t>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762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r>
            </a:tbl>
          </a:graphicData>
        </a:graphic>
      </p:graphicFrame>
      <p:sp>
        <p:nvSpPr>
          <p:cNvPr id="958" name="Google Shape;958;p74"/>
          <p:cNvSpPr txBox="1"/>
          <p:nvPr>
            <p:ph idx="12" type="sldNum"/>
          </p:nvPr>
        </p:nvSpPr>
        <p:spPr>
          <a:xfrm>
            <a:off x="7010400" y="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959" name="Google Shape;959;p74"/>
          <p:cNvSpPr txBox="1"/>
          <p:nvPr/>
        </p:nvSpPr>
        <p:spPr>
          <a:xfrm>
            <a:off x="2590800" y="2514600"/>
            <a:ext cx="6324600" cy="1934400"/>
          </a:xfrm>
          <a:prstGeom prst="rect">
            <a:avLst/>
          </a:prstGeom>
          <a:solidFill>
            <a:srgbClr val="FFFEC1"/>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i="1" lang="en-US" sz="1200">
                <a:solidFill>
                  <a:srgbClr val="0000FF"/>
                </a:solidFill>
              </a:rPr>
              <a:t>Welche weitere Ve</a:t>
            </a:r>
            <a:r>
              <a:rPr i="1" lang="en-US" sz="1200">
                <a:solidFill>
                  <a:srgbClr val="0000FF"/>
                </a:solidFill>
              </a:rPr>
              <a:t>Pupillensaum</a:t>
            </a:r>
            <a:r>
              <a:rPr i="1" lang="en-US" sz="1200">
                <a:solidFill>
                  <a:srgbClr val="0000FF"/>
                </a:solidFill>
              </a:rPr>
              <a:t>erung im vorderen Augenabschnitt stellt neben der Kruckenberg-Spindel und der Sampaolesi-Linie ein noch </a:t>
            </a:r>
            <a:r>
              <a:rPr i="1" lang="en-US" sz="1200">
                <a:solidFill>
                  <a:srgbClr val="0000FF"/>
                </a:solidFill>
                <a:extLst>
                  <a:ext uri="http://customooxmlschemas.google.com/">
                    <go:slidesCustomData xmlns:go="http://customooxmlschemas.google.com/" textRoundtripDataId="38"/>
                  </a:ext>
                </a:extLst>
              </a:rPr>
              <a:t>ausgeprägteres</a:t>
            </a:r>
            <a:r>
              <a:rPr i="1" lang="en-US" sz="1200">
                <a:solidFill>
                  <a:srgbClr val="0000FF"/>
                </a:solidFill>
              </a:rPr>
              <a:t> Leitsymptom des </a:t>
            </a:r>
            <a:r>
              <a:rPr i="1" lang="en-US" sz="1200">
                <a:solidFill>
                  <a:srgbClr val="0000FF"/>
                </a:solidFill>
              </a:rPr>
              <a:t>PEX</a:t>
            </a:r>
            <a:r>
              <a:rPr i="1" lang="en-US" sz="1200">
                <a:solidFill>
                  <a:srgbClr val="0000FF"/>
                </a:solidFill>
              </a:rPr>
              <a:t> dar</a:t>
            </a:r>
            <a:r>
              <a:rPr i="1" lang="en-US" sz="1200">
                <a:solidFill>
                  <a:srgbClr val="0000FF"/>
                </a:solidFill>
                <a:latin typeface="Arial"/>
                <a:ea typeface="Arial"/>
                <a:cs typeface="Arial"/>
                <a:sym typeface="Arial"/>
              </a:rPr>
              <a:t>?</a:t>
            </a:r>
            <a:endParaRPr i="1" sz="1400">
              <a:solidFill>
                <a:srgbClr val="FFFEC1"/>
              </a:solidFill>
              <a:latin typeface="Arial"/>
              <a:ea typeface="Arial"/>
              <a:cs typeface="Arial"/>
              <a:sym typeface="Arial"/>
            </a:endParaRPr>
          </a:p>
          <a:p>
            <a:pPr indent="0" lvl="0" marL="0" marR="0" rtl="0" algn="l">
              <a:spcBef>
                <a:spcPts val="0"/>
              </a:spcBef>
              <a:spcAft>
                <a:spcPts val="0"/>
              </a:spcAft>
              <a:buNone/>
            </a:pPr>
            <a:r>
              <a:rPr lang="en-US" sz="1200">
                <a:solidFill>
                  <a:srgbClr val="FFFEC1"/>
                </a:solidFill>
                <a:latin typeface="Arial"/>
                <a:ea typeface="Arial"/>
                <a:cs typeface="Arial"/>
                <a:sym typeface="Arial"/>
              </a:rPr>
              <a:t>Das Vorhandensein von fibrillärem Material auf der vorderen Linsenkapsel</a:t>
            </a:r>
            <a:endParaRPr/>
          </a:p>
          <a:p>
            <a:pPr indent="0" lvl="0" marL="0" marR="0" rtl="0" algn="l">
              <a:spcBef>
                <a:spcPts val="0"/>
              </a:spcBef>
              <a:spcAft>
                <a:spcPts val="0"/>
              </a:spcAft>
              <a:buNone/>
            </a:pPr>
            <a:r>
              <a:t/>
            </a:r>
            <a:endParaRPr sz="1400">
              <a:solidFill>
                <a:srgbClr val="FFFEC1"/>
              </a:solidFill>
              <a:latin typeface="Arial"/>
              <a:ea typeface="Arial"/>
              <a:cs typeface="Arial"/>
              <a:sym typeface="Arial"/>
            </a:endParaRPr>
          </a:p>
          <a:p>
            <a:pPr indent="0" lvl="0" marL="0" marR="0" rtl="0" algn="l">
              <a:spcBef>
                <a:spcPts val="0"/>
              </a:spcBef>
              <a:spcAft>
                <a:spcPts val="0"/>
              </a:spcAft>
              <a:buNone/>
            </a:pPr>
            <a:r>
              <a:rPr i="1" lang="en-US" sz="1200">
                <a:solidFill>
                  <a:srgbClr val="FFFEC1"/>
                </a:solidFill>
                <a:latin typeface="Arial"/>
                <a:ea typeface="Arial"/>
                <a:cs typeface="Arial"/>
                <a:sym typeface="Arial"/>
              </a:rPr>
              <a:t>Welche Art von Muster bildet dieses Material auf der Kapsel?</a:t>
            </a:r>
            <a:endParaRPr/>
          </a:p>
          <a:p>
            <a:pPr indent="0" lvl="0" marL="0" marR="0" rtl="0" algn="l">
              <a:spcBef>
                <a:spcPts val="0"/>
              </a:spcBef>
              <a:spcAft>
                <a:spcPts val="0"/>
              </a:spcAft>
              <a:buNone/>
            </a:pPr>
            <a:r>
              <a:rPr lang="en-US" sz="1200">
                <a:solidFill>
                  <a:srgbClr val="FFFEC1"/>
                </a:solidFill>
                <a:latin typeface="Arial"/>
                <a:ea typeface="Arial"/>
                <a:cs typeface="Arial"/>
                <a:sym typeface="Arial"/>
              </a:rPr>
              <a:t>„Zielscheibenartig“</a:t>
            </a:r>
            <a:endParaRPr/>
          </a:p>
          <a:p>
            <a:pPr indent="0" lvl="0" marL="0" marR="0" rtl="0" algn="l">
              <a:spcBef>
                <a:spcPts val="0"/>
              </a:spcBef>
              <a:spcAft>
                <a:spcPts val="0"/>
              </a:spcAft>
              <a:buNone/>
            </a:pPr>
            <a:r>
              <a:t/>
            </a:r>
            <a:endParaRPr sz="1400">
              <a:solidFill>
                <a:srgbClr val="FFFEC1"/>
              </a:solidFill>
              <a:latin typeface="Arial"/>
              <a:ea typeface="Arial"/>
              <a:cs typeface="Arial"/>
              <a:sym typeface="Arial"/>
            </a:endParaRPr>
          </a:p>
          <a:p>
            <a:pPr indent="0" lvl="0" marL="0" marR="0" rtl="0" algn="l">
              <a:spcBef>
                <a:spcPts val="0"/>
              </a:spcBef>
              <a:spcAft>
                <a:spcPts val="0"/>
              </a:spcAft>
              <a:buNone/>
            </a:pPr>
            <a:r>
              <a:rPr i="1" lang="en-US" sz="1200">
                <a:solidFill>
                  <a:srgbClr val="FFFEC1"/>
                </a:solidFill>
                <a:latin typeface="Arial"/>
                <a:ea typeface="Arial"/>
                <a:cs typeface="Arial"/>
                <a:sym typeface="Arial"/>
              </a:rPr>
              <a:t>Worauf ist die zielscheibenartige Verteilung des Materials zurückzuführen?</a:t>
            </a:r>
            <a:endParaRPr/>
          </a:p>
          <a:p>
            <a:pPr indent="0" lvl="0" marL="0" marR="0" rtl="0" algn="l">
              <a:spcBef>
                <a:spcPts val="0"/>
              </a:spcBef>
              <a:spcAft>
                <a:spcPts val="0"/>
              </a:spcAft>
              <a:buNone/>
            </a:pPr>
            <a:r>
              <a:rPr lang="en-US" sz="1200">
                <a:solidFill>
                  <a:srgbClr val="FFFEC1"/>
                </a:solidFill>
                <a:latin typeface="Arial"/>
                <a:ea typeface="Arial"/>
                <a:cs typeface="Arial"/>
                <a:sym typeface="Arial"/>
              </a:rPr>
              <a:t>Die Bewegung der Iris über die Kapsel bei Erweiterung und Verengung der Pupille</a:t>
            </a:r>
            <a:endParaRPr/>
          </a:p>
        </p:txBody>
      </p:sp>
      <p:sp>
        <p:nvSpPr>
          <p:cNvPr id="960" name="Google Shape;960;p74"/>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Q</a:t>
            </a:r>
            <a:endParaRPr/>
          </a:p>
        </p:txBody>
      </p:sp>
      <p:sp>
        <p:nvSpPr>
          <p:cNvPr id="961" name="Google Shape;961;p74"/>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 </a:t>
            </a:r>
            <a:r>
              <a:rPr b="1" lang="en-US" sz="1200">
                <a:solidFill>
                  <a:schemeClr val="dk1"/>
                </a:solidFill>
                <a:latin typeface="Arial"/>
                <a:ea typeface="Arial"/>
                <a:cs typeface="Arial"/>
                <a:sym typeface="Arial"/>
              </a:rPr>
              <a:t>FITB</a:t>
            </a:r>
            <a:endParaRPr/>
          </a:p>
        </p:txBody>
      </p:sp>
      <p:sp>
        <p:nvSpPr>
          <p:cNvPr id="962" name="Google Shape;962;p74"/>
          <p:cNvSpPr/>
          <p:nvPr/>
        </p:nvSpPr>
        <p:spPr>
          <a:xfrm>
            <a:off x="304800" y="3352800"/>
            <a:ext cx="2186609" cy="834887"/>
          </a:xfrm>
          <a:prstGeom prst="ellipse">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63" name="Google Shape;963;p74"/>
          <p:cNvSpPr/>
          <p:nvPr/>
        </p:nvSpPr>
        <p:spPr>
          <a:xfrm>
            <a:off x="3041925" y="1505950"/>
            <a:ext cx="1066800" cy="685800"/>
          </a:xfrm>
          <a:prstGeom prst="ellipse">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64" name="Google Shape;964;p74"/>
          <p:cNvSpPr/>
          <p:nvPr/>
        </p:nvSpPr>
        <p:spPr>
          <a:xfrm flipH="1" rot="5400000">
            <a:off x="593676" y="1119311"/>
            <a:ext cx="1857600" cy="2667000"/>
          </a:xfrm>
          <a:prstGeom prst="bentUpArrow">
            <a:avLst>
              <a:gd fmla="val 14320" name="adj1"/>
              <a:gd fmla="val 17878" name="adj2"/>
              <a:gd fmla="val 18120" name="adj3"/>
            </a:avLst>
          </a:prstGeom>
          <a:solidFill>
            <a:srgbClr val="FF0000"/>
          </a:solidFill>
          <a:ln cap="flat" cmpd="sng" w="25400">
            <a:solidFill>
              <a:srgbClr val="9494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Tree>
  </p:cSld>
  <p:clrMapOvr>
    <a:masterClrMapping/>
  </p:clrMapOvr>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8" name="Shape 968"/>
        <p:cNvGrpSpPr/>
        <p:nvPr/>
      </p:nvGrpSpPr>
      <p:grpSpPr>
        <a:xfrm>
          <a:off x="0" y="0"/>
          <a:ext cx="0" cy="0"/>
          <a:chOff x="0" y="0"/>
          <a:chExt cx="0" cy="0"/>
        </a:xfrm>
      </p:grpSpPr>
      <p:graphicFrame>
        <p:nvGraphicFramePr>
          <p:cNvPr id="969" name="Google Shape;969;p75"/>
          <p:cNvGraphicFramePr/>
          <p:nvPr/>
        </p:nvGraphicFramePr>
        <p:xfrm>
          <a:off x="457200" y="1676400"/>
          <a:ext cx="3000000" cy="3000000"/>
        </p:xfrm>
        <a:graphic>
          <a:graphicData uri="http://schemas.openxmlformats.org/drawingml/2006/table">
            <a:tbl>
              <a:tblPr>
                <a:noFill/>
                <a:tableStyleId>{02B07537-624C-4EAD-A9AA-E5A35CE8A65F}</a:tableStyleId>
              </a:tblPr>
              <a:tblGrid>
                <a:gridCol w="2743200"/>
                <a:gridCol w="2743200"/>
                <a:gridCol w="2743200"/>
              </a:tblGrid>
              <a:tr h="406400">
                <a:tc>
                  <a:txBody>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BFBFBF"/>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1"/>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lang="en-US" sz="1200">
                          <a:solidFill>
                            <a:schemeClr val="dk1"/>
                          </a:solidFill>
                        </a:rPr>
                        <a:t>PEX</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PDS/PG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Alter</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 &lt; 50 J, meist  &gt; 70 J</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20er – 40er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Geschlechtspräferenz</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F &gt; 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M &gt; F</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Kammerwinkelstatus</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Enger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Weit geöffnet</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Wo ist die Iris durchscheinend?</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Pupillensaum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Radiär, mittlere Peripherie</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200"/>
                        <a:buFont typeface="Arial"/>
                        <a:buNone/>
                      </a:pPr>
                      <a:r>
                        <a:rPr b="1" i="1" lang="en-US" sz="1200" u="none" cap="none" strike="noStrike">
                          <a:solidFill>
                            <a:schemeClr val="dk1"/>
                          </a:solidFill>
                          <a:latin typeface="Arial"/>
                          <a:ea typeface="Arial"/>
                          <a:cs typeface="Arial"/>
                          <a:sym typeface="Arial"/>
                        </a:rPr>
                        <a:t>Krukenberg-Spindel – </a:t>
                      </a:r>
                      <a:r>
                        <a:rPr b="0" i="1" lang="en-US" sz="1200" u="none" cap="none" strike="noStrike">
                          <a:solidFill>
                            <a:srgbClr val="BFBFBF"/>
                          </a:solidFill>
                          <a:latin typeface="Arial"/>
                          <a:ea typeface="Arial"/>
                          <a:cs typeface="Arial"/>
                          <a:sym typeface="Arial"/>
                        </a:rPr>
                        <a:t>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b="1" i="1" lang="en-US" sz="1200" u="none" cap="none" strike="noStrike">
                          <a:solidFill>
                            <a:schemeClr val="dk1"/>
                          </a:solidFill>
                          <a:latin typeface="Arial"/>
                          <a:ea typeface="Arial"/>
                          <a:cs typeface="Arial"/>
                          <a:sym typeface="Arial"/>
                        </a:rPr>
                        <a:t>Sampaolesi-Linie – </a:t>
                      </a:r>
                      <a:r>
                        <a:rPr b="0" i="1" lang="en-US" sz="1200" u="none" cap="none" strike="noStrike">
                          <a:solidFill>
                            <a:srgbClr val="BFBFBF"/>
                          </a:solidFill>
                          <a:latin typeface="Arial"/>
                          <a:ea typeface="Arial"/>
                          <a:cs typeface="Arial"/>
                          <a:sym typeface="Arial"/>
                        </a:rPr>
                        <a:t>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762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r>
            </a:tbl>
          </a:graphicData>
        </a:graphic>
      </p:graphicFrame>
      <p:sp>
        <p:nvSpPr>
          <p:cNvPr id="970" name="Google Shape;970;p75"/>
          <p:cNvSpPr txBox="1"/>
          <p:nvPr>
            <p:ph idx="12" type="sldNum"/>
          </p:nvPr>
        </p:nvSpPr>
        <p:spPr>
          <a:xfrm>
            <a:off x="7010400" y="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971" name="Google Shape;971;p75"/>
          <p:cNvSpPr txBox="1"/>
          <p:nvPr/>
        </p:nvSpPr>
        <p:spPr>
          <a:xfrm>
            <a:off x="2590800" y="2514600"/>
            <a:ext cx="6324600" cy="2118900"/>
          </a:xfrm>
          <a:prstGeom prst="rect">
            <a:avLst/>
          </a:prstGeom>
          <a:solidFill>
            <a:srgbClr val="FFFEC1"/>
          </a:solidFill>
          <a:ln>
            <a:noFill/>
          </a:ln>
        </p:spPr>
        <p:txBody>
          <a:bodyPr anchorCtr="0" anchor="t" bIns="12700" lIns="25400" spcFirstLastPara="1" rIns="25400" wrap="square" tIns="12700">
            <a:spAutoFit/>
          </a:bodyPr>
          <a:lstStyle/>
          <a:p>
            <a:pPr indent="0" lvl="0" marL="0" rtl="0" algn="l">
              <a:spcBef>
                <a:spcPts val="0"/>
              </a:spcBef>
              <a:spcAft>
                <a:spcPts val="0"/>
              </a:spcAft>
              <a:buClr>
                <a:schemeClr val="dk1"/>
              </a:buClr>
              <a:buFont typeface="Arial"/>
              <a:buNone/>
            </a:pPr>
            <a:r>
              <a:rPr i="1" lang="en-US" sz="1200">
                <a:solidFill>
                  <a:srgbClr val="0000FF"/>
                </a:solidFill>
              </a:rPr>
              <a:t>Welche weitere VePupillensaumerung im vorderen Augenabschnitt stellt neben der Kruckenberg-Spindel und der Sampaolesi-Linie ein noch </a:t>
            </a:r>
            <a:r>
              <a:rPr i="1" lang="en-US" sz="1200">
                <a:solidFill>
                  <a:srgbClr val="0000FF"/>
                </a:solidFill>
                <a:extLst>
                  <a:ext uri="http://customooxmlschemas.google.com/">
                    <go:slidesCustomData xmlns:go="http://customooxmlschemas.google.com/" textRoundtripDataId="39"/>
                  </a:ext>
                </a:extLst>
              </a:rPr>
              <a:t>ausgeprägteres</a:t>
            </a:r>
            <a:r>
              <a:rPr i="1" lang="en-US" sz="1200">
                <a:solidFill>
                  <a:srgbClr val="0000FF"/>
                </a:solidFill>
              </a:rPr>
              <a:t> Leitsymptom des PEX dar?</a:t>
            </a:r>
            <a:endParaRPr i="1">
              <a:solidFill>
                <a:srgbClr val="FFFEC1"/>
              </a:solidFill>
            </a:endParaRPr>
          </a:p>
          <a:p>
            <a:pPr indent="0" lvl="0" marL="0" marR="0" rtl="0" algn="l">
              <a:spcBef>
                <a:spcPts val="0"/>
              </a:spcBef>
              <a:spcAft>
                <a:spcPts val="0"/>
              </a:spcAft>
              <a:buNone/>
            </a:pPr>
            <a:r>
              <a:t/>
            </a:r>
            <a:endParaRPr i="1" sz="1200">
              <a:solidFill>
                <a:srgbClr val="0000FF"/>
              </a:solidFill>
            </a:endParaRPr>
          </a:p>
          <a:p>
            <a:pPr indent="0" lvl="0" marL="0" marR="0" rtl="0" algn="l">
              <a:spcBef>
                <a:spcPts val="0"/>
              </a:spcBef>
              <a:spcAft>
                <a:spcPts val="0"/>
              </a:spcAft>
              <a:buNone/>
            </a:pPr>
            <a:r>
              <a:rPr lang="en-US" sz="1200">
                <a:solidFill>
                  <a:srgbClr val="0000FF"/>
                </a:solidFill>
                <a:latin typeface="Arial"/>
                <a:ea typeface="Arial"/>
                <a:cs typeface="Arial"/>
                <a:sym typeface="Arial"/>
              </a:rPr>
              <a:t>Das Vorhandensein von fibrillärem Material auf der vorderen Linsenkapsel.</a:t>
            </a:r>
            <a:endParaRPr sz="1400">
              <a:solidFill>
                <a:srgbClr val="FFFEC1"/>
              </a:solidFill>
              <a:latin typeface="Arial"/>
              <a:ea typeface="Arial"/>
              <a:cs typeface="Arial"/>
              <a:sym typeface="Arial"/>
            </a:endParaRPr>
          </a:p>
          <a:p>
            <a:pPr indent="0" lvl="0" marL="0" marR="0" rtl="0" algn="l">
              <a:spcBef>
                <a:spcPts val="0"/>
              </a:spcBef>
              <a:spcAft>
                <a:spcPts val="0"/>
              </a:spcAft>
              <a:buNone/>
            </a:pPr>
            <a:r>
              <a:t/>
            </a:r>
            <a:endParaRPr sz="1400">
              <a:solidFill>
                <a:srgbClr val="FFFEC1"/>
              </a:solidFill>
              <a:latin typeface="Arial"/>
              <a:ea typeface="Arial"/>
              <a:cs typeface="Arial"/>
              <a:sym typeface="Arial"/>
            </a:endParaRPr>
          </a:p>
          <a:p>
            <a:pPr indent="0" lvl="0" marL="0" marR="0" rtl="0" algn="l">
              <a:spcBef>
                <a:spcPts val="0"/>
              </a:spcBef>
              <a:spcAft>
                <a:spcPts val="0"/>
              </a:spcAft>
              <a:buNone/>
            </a:pPr>
            <a:r>
              <a:rPr i="1" lang="en-US" sz="1200">
                <a:solidFill>
                  <a:srgbClr val="FFFEC1"/>
                </a:solidFill>
                <a:latin typeface="Arial"/>
                <a:ea typeface="Arial"/>
                <a:cs typeface="Arial"/>
                <a:sym typeface="Arial"/>
              </a:rPr>
              <a:t>Welche Art von Muster bildet dieses Material auf der Kapsel?</a:t>
            </a:r>
            <a:endParaRPr/>
          </a:p>
          <a:p>
            <a:pPr indent="0" lvl="0" marL="0" marR="0" rtl="0" algn="l">
              <a:spcBef>
                <a:spcPts val="0"/>
              </a:spcBef>
              <a:spcAft>
                <a:spcPts val="0"/>
              </a:spcAft>
              <a:buNone/>
            </a:pPr>
            <a:r>
              <a:rPr lang="en-US" sz="1200">
                <a:solidFill>
                  <a:srgbClr val="FFFEC1"/>
                </a:solidFill>
                <a:latin typeface="Arial"/>
                <a:ea typeface="Arial"/>
                <a:cs typeface="Arial"/>
                <a:sym typeface="Arial"/>
              </a:rPr>
              <a:t>„Zielscheibenartig“</a:t>
            </a:r>
            <a:endParaRPr/>
          </a:p>
          <a:p>
            <a:pPr indent="0" lvl="0" marL="0" marR="0" rtl="0" algn="l">
              <a:spcBef>
                <a:spcPts val="0"/>
              </a:spcBef>
              <a:spcAft>
                <a:spcPts val="0"/>
              </a:spcAft>
              <a:buNone/>
            </a:pPr>
            <a:r>
              <a:t/>
            </a:r>
            <a:endParaRPr sz="1400">
              <a:solidFill>
                <a:srgbClr val="FFFEC1"/>
              </a:solidFill>
              <a:latin typeface="Arial"/>
              <a:ea typeface="Arial"/>
              <a:cs typeface="Arial"/>
              <a:sym typeface="Arial"/>
            </a:endParaRPr>
          </a:p>
          <a:p>
            <a:pPr indent="0" lvl="0" marL="0" marR="0" rtl="0" algn="l">
              <a:spcBef>
                <a:spcPts val="0"/>
              </a:spcBef>
              <a:spcAft>
                <a:spcPts val="0"/>
              </a:spcAft>
              <a:buNone/>
            </a:pPr>
            <a:r>
              <a:rPr i="1" lang="en-US" sz="1200">
                <a:solidFill>
                  <a:srgbClr val="FFFEC1"/>
                </a:solidFill>
                <a:latin typeface="Arial"/>
                <a:ea typeface="Arial"/>
                <a:cs typeface="Arial"/>
                <a:sym typeface="Arial"/>
              </a:rPr>
              <a:t>Worauf ist die zielscheibenartige Verteilung des Materials zurückzuführen?</a:t>
            </a:r>
            <a:endParaRPr/>
          </a:p>
          <a:p>
            <a:pPr indent="0" lvl="0" marL="0" marR="0" rtl="0" algn="l">
              <a:spcBef>
                <a:spcPts val="0"/>
              </a:spcBef>
              <a:spcAft>
                <a:spcPts val="0"/>
              </a:spcAft>
              <a:buNone/>
            </a:pPr>
            <a:r>
              <a:rPr lang="en-US" sz="1200">
                <a:solidFill>
                  <a:srgbClr val="FFFEC1"/>
                </a:solidFill>
                <a:latin typeface="Arial"/>
                <a:ea typeface="Arial"/>
                <a:cs typeface="Arial"/>
                <a:sym typeface="Arial"/>
              </a:rPr>
              <a:t>Die Bewegung der Iris über die Kapsel bei Erweiterung und Verengung der Pupille</a:t>
            </a:r>
            <a:endParaRPr/>
          </a:p>
        </p:txBody>
      </p:sp>
      <p:sp>
        <p:nvSpPr>
          <p:cNvPr id="972" name="Google Shape;972;p75"/>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Frage und Antwort</a:t>
            </a:r>
            <a:endParaRPr/>
          </a:p>
        </p:txBody>
      </p:sp>
      <p:sp>
        <p:nvSpPr>
          <p:cNvPr id="973" name="Google Shape;973;p75"/>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 </a:t>
            </a:r>
            <a:r>
              <a:rPr b="1" lang="en-US" sz="1200">
                <a:solidFill>
                  <a:schemeClr val="dk1"/>
                </a:solidFill>
                <a:latin typeface="Arial"/>
                <a:ea typeface="Arial"/>
                <a:cs typeface="Arial"/>
                <a:sym typeface="Arial"/>
              </a:rPr>
              <a:t>FITB</a:t>
            </a:r>
            <a:endParaRPr/>
          </a:p>
        </p:txBody>
      </p:sp>
      <p:sp>
        <p:nvSpPr>
          <p:cNvPr id="974" name="Google Shape;974;p75"/>
          <p:cNvSpPr/>
          <p:nvPr/>
        </p:nvSpPr>
        <p:spPr>
          <a:xfrm>
            <a:off x="304800" y="3352800"/>
            <a:ext cx="2186609" cy="834887"/>
          </a:xfrm>
          <a:prstGeom prst="ellipse">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75" name="Google Shape;975;p75"/>
          <p:cNvSpPr/>
          <p:nvPr/>
        </p:nvSpPr>
        <p:spPr>
          <a:xfrm>
            <a:off x="4303775" y="3160978"/>
            <a:ext cx="612900" cy="337800"/>
          </a:xfrm>
          <a:prstGeom prst="rect">
            <a:avLst/>
          </a:prstGeom>
          <a:solidFill>
            <a:schemeClr val="accent1"/>
          </a:solidFill>
          <a:ln cap="flat" cmpd="sng" w="25400">
            <a:solidFill>
              <a:srgbClr val="949400"/>
            </a:solidFill>
            <a:prstDash val="solid"/>
            <a:round/>
            <a:headEnd len="sm" w="sm" type="none"/>
            <a:tailEnd len="sm" w="sm" type="none"/>
          </a:ln>
        </p:spPr>
        <p:txBody>
          <a:bodyPr anchorCtr="0" anchor="ctr" bIns="12700" lIns="25400" spcFirstLastPara="1" rIns="25400" wrap="square" tIns="12700">
            <a:noAutofit/>
          </a:bodyPr>
          <a:lstStyle/>
          <a:p>
            <a:pPr indent="0" lvl="0" marL="0" marR="0" rtl="0" algn="ctr">
              <a:spcBef>
                <a:spcPts val="0"/>
              </a:spcBef>
              <a:spcAft>
                <a:spcPts val="0"/>
              </a:spcAft>
              <a:buNone/>
            </a:pPr>
            <a:r>
              <a:rPr lang="en-US" sz="1200">
                <a:solidFill>
                  <a:schemeClr val="dk1"/>
                </a:solidFill>
                <a:latin typeface="Arial"/>
                <a:ea typeface="Arial"/>
                <a:cs typeface="Arial"/>
                <a:sym typeface="Arial"/>
              </a:rPr>
              <a:t>Schlagwort</a:t>
            </a:r>
            <a:endParaRPr/>
          </a:p>
        </p:txBody>
      </p:sp>
      <p:sp>
        <p:nvSpPr>
          <p:cNvPr id="976" name="Google Shape;976;p75"/>
          <p:cNvSpPr/>
          <p:nvPr/>
        </p:nvSpPr>
        <p:spPr>
          <a:xfrm>
            <a:off x="3041925" y="1505950"/>
            <a:ext cx="1066800" cy="685800"/>
          </a:xfrm>
          <a:prstGeom prst="ellipse">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77" name="Google Shape;977;p75"/>
          <p:cNvSpPr/>
          <p:nvPr/>
        </p:nvSpPr>
        <p:spPr>
          <a:xfrm flipH="1" rot="5400000">
            <a:off x="593676" y="1119311"/>
            <a:ext cx="1857600" cy="2667000"/>
          </a:xfrm>
          <a:prstGeom prst="bentUpArrow">
            <a:avLst>
              <a:gd fmla="val 14320" name="adj1"/>
              <a:gd fmla="val 17878" name="adj2"/>
              <a:gd fmla="val 18120" name="adj3"/>
            </a:avLst>
          </a:prstGeom>
          <a:solidFill>
            <a:srgbClr val="FF0000"/>
          </a:solidFill>
          <a:ln cap="flat" cmpd="sng" w="25400">
            <a:solidFill>
              <a:srgbClr val="9494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Tree>
  </p:cSld>
  <p:clrMapOvr>
    <a:masterClrMapping/>
  </p:clrMapOvr>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1" name="Shape 981"/>
        <p:cNvGrpSpPr/>
        <p:nvPr/>
      </p:nvGrpSpPr>
      <p:grpSpPr>
        <a:xfrm>
          <a:off x="0" y="0"/>
          <a:ext cx="0" cy="0"/>
          <a:chOff x="0" y="0"/>
          <a:chExt cx="0" cy="0"/>
        </a:xfrm>
      </p:grpSpPr>
      <p:graphicFrame>
        <p:nvGraphicFramePr>
          <p:cNvPr id="982" name="Google Shape;982;p76"/>
          <p:cNvGraphicFramePr/>
          <p:nvPr/>
        </p:nvGraphicFramePr>
        <p:xfrm>
          <a:off x="457200" y="1676400"/>
          <a:ext cx="3000000" cy="3000000"/>
        </p:xfrm>
        <a:graphic>
          <a:graphicData uri="http://schemas.openxmlformats.org/drawingml/2006/table">
            <a:tbl>
              <a:tblPr>
                <a:noFill/>
                <a:tableStyleId>{02B07537-624C-4EAD-A9AA-E5A35CE8A65F}</a:tableStyleId>
              </a:tblPr>
              <a:tblGrid>
                <a:gridCol w="2743200"/>
                <a:gridCol w="2743200"/>
                <a:gridCol w="2743200"/>
              </a:tblGrid>
              <a:tr h="406400">
                <a:tc>
                  <a:txBody>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BFBFBF"/>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1"/>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lang="en-US" sz="1200">
                          <a:solidFill>
                            <a:schemeClr val="dk1"/>
                          </a:solidFill>
                        </a:rPr>
                        <a:t>PEX</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PDS/PG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Alter</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 &lt; 50 J, meist  &gt; 70 J</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20er – 40er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Geschlechtspräferenz</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F &gt; 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M &gt; F</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Kammerwinkelstatus</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Enger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Weit geöffnet</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Wo ist die Iris durchscheinend?</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Pupillensaum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Radiär, mittlere Peripherie</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200"/>
                        <a:buFont typeface="Arial"/>
                        <a:buNone/>
                      </a:pPr>
                      <a:r>
                        <a:rPr b="1" i="1" lang="en-US" sz="1200" u="none" cap="none" strike="noStrike">
                          <a:solidFill>
                            <a:schemeClr val="dk1"/>
                          </a:solidFill>
                          <a:latin typeface="Arial"/>
                          <a:ea typeface="Arial"/>
                          <a:cs typeface="Arial"/>
                          <a:sym typeface="Arial"/>
                        </a:rPr>
                        <a:t>Krukenberg-Spindel – </a:t>
                      </a:r>
                      <a:r>
                        <a:rPr b="0" i="1" lang="en-US" sz="1200" u="none" cap="none" strike="noStrike">
                          <a:solidFill>
                            <a:srgbClr val="BFBFBF"/>
                          </a:solidFill>
                          <a:latin typeface="Arial"/>
                          <a:ea typeface="Arial"/>
                          <a:cs typeface="Arial"/>
                          <a:sym typeface="Arial"/>
                        </a:rPr>
                        <a:t>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b="1" i="1" lang="en-US" sz="1200" u="none" cap="none" strike="noStrike">
                          <a:solidFill>
                            <a:schemeClr val="dk1"/>
                          </a:solidFill>
                          <a:latin typeface="Arial"/>
                          <a:ea typeface="Arial"/>
                          <a:cs typeface="Arial"/>
                          <a:sym typeface="Arial"/>
                        </a:rPr>
                        <a:t>Sampaolesi-Linie – </a:t>
                      </a:r>
                      <a:r>
                        <a:rPr b="0" i="1" lang="en-US" sz="1200" u="none" cap="none" strike="noStrike">
                          <a:solidFill>
                            <a:srgbClr val="BFBFBF"/>
                          </a:solidFill>
                          <a:latin typeface="Arial"/>
                          <a:ea typeface="Arial"/>
                          <a:cs typeface="Arial"/>
                          <a:sym typeface="Arial"/>
                        </a:rPr>
                        <a:t>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762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r>
            </a:tbl>
          </a:graphicData>
        </a:graphic>
      </p:graphicFrame>
      <p:sp>
        <p:nvSpPr>
          <p:cNvPr id="983" name="Google Shape;983;p76"/>
          <p:cNvSpPr txBox="1"/>
          <p:nvPr>
            <p:ph idx="12" type="sldNum"/>
          </p:nvPr>
        </p:nvSpPr>
        <p:spPr>
          <a:xfrm>
            <a:off x="7010400" y="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984" name="Google Shape;984;p76"/>
          <p:cNvSpPr txBox="1"/>
          <p:nvPr/>
        </p:nvSpPr>
        <p:spPr>
          <a:xfrm>
            <a:off x="2590800" y="2514600"/>
            <a:ext cx="6324600" cy="2118900"/>
          </a:xfrm>
          <a:prstGeom prst="rect">
            <a:avLst/>
          </a:prstGeom>
          <a:solidFill>
            <a:srgbClr val="FFFEC1"/>
          </a:solidFill>
          <a:ln>
            <a:noFill/>
          </a:ln>
        </p:spPr>
        <p:txBody>
          <a:bodyPr anchorCtr="0" anchor="t" bIns="12700" lIns="25400" spcFirstLastPara="1" rIns="25400" wrap="square" tIns="12700">
            <a:spAutoFit/>
          </a:bodyPr>
          <a:lstStyle/>
          <a:p>
            <a:pPr indent="0" lvl="0" marL="0" rtl="0" algn="l">
              <a:spcBef>
                <a:spcPts val="0"/>
              </a:spcBef>
              <a:spcAft>
                <a:spcPts val="0"/>
              </a:spcAft>
              <a:buClr>
                <a:schemeClr val="dk1"/>
              </a:buClr>
              <a:buFont typeface="Arial"/>
              <a:buNone/>
            </a:pPr>
            <a:r>
              <a:rPr i="1" lang="en-US" sz="1200">
                <a:solidFill>
                  <a:srgbClr val="0000FF"/>
                </a:solidFill>
              </a:rPr>
              <a:t>Welche weitere VePupillensaumerung im vorderen Augenabschnitt stellt neben der Kruckenberg-Spindel und der Sampaolesi-Linie ein noch </a:t>
            </a:r>
            <a:r>
              <a:rPr i="1" lang="en-US" sz="1200">
                <a:solidFill>
                  <a:srgbClr val="0000FF"/>
                </a:solidFill>
                <a:extLst>
                  <a:ext uri="http://customooxmlschemas.google.com/">
                    <go:slidesCustomData xmlns:go="http://customooxmlschemas.google.com/" textRoundtripDataId="40"/>
                  </a:ext>
                </a:extLst>
              </a:rPr>
              <a:t>ausgeprägteres</a:t>
            </a:r>
            <a:r>
              <a:rPr i="1" lang="en-US" sz="1200">
                <a:solidFill>
                  <a:srgbClr val="0000FF"/>
                </a:solidFill>
              </a:rPr>
              <a:t> Leitsymptom des PEX dar?</a:t>
            </a:r>
            <a:endParaRPr i="1">
              <a:solidFill>
                <a:srgbClr val="FFFEC1"/>
              </a:solidFill>
            </a:endParaRPr>
          </a:p>
          <a:p>
            <a:pPr indent="0" lvl="0" marL="0" marR="0" rtl="0" algn="l">
              <a:spcBef>
                <a:spcPts val="0"/>
              </a:spcBef>
              <a:spcAft>
                <a:spcPts val="0"/>
              </a:spcAft>
              <a:buNone/>
            </a:pPr>
            <a:r>
              <a:t/>
            </a:r>
            <a:endParaRPr i="1" sz="1200">
              <a:solidFill>
                <a:srgbClr val="0000FF"/>
              </a:solidFill>
            </a:endParaRPr>
          </a:p>
          <a:p>
            <a:pPr indent="0" lvl="0" marL="0" marR="0" rtl="0" algn="l">
              <a:spcBef>
                <a:spcPts val="0"/>
              </a:spcBef>
              <a:spcAft>
                <a:spcPts val="0"/>
              </a:spcAft>
              <a:buNone/>
            </a:pPr>
            <a:r>
              <a:rPr lang="en-US" sz="1200">
                <a:solidFill>
                  <a:srgbClr val="0000FF"/>
                </a:solidFill>
                <a:latin typeface="Arial"/>
                <a:ea typeface="Arial"/>
                <a:cs typeface="Arial"/>
                <a:sym typeface="Arial"/>
              </a:rPr>
              <a:t>Das Vorhandensein von fibrillärem Material auf der vorderen Linsenkapsel.</a:t>
            </a:r>
            <a:endParaRPr sz="1400">
              <a:solidFill>
                <a:srgbClr val="FFFEC1"/>
              </a:solidFill>
              <a:latin typeface="Arial"/>
              <a:ea typeface="Arial"/>
              <a:cs typeface="Arial"/>
              <a:sym typeface="Arial"/>
            </a:endParaRPr>
          </a:p>
          <a:p>
            <a:pPr indent="0" lvl="0" marL="0" marR="0" rtl="0" algn="l">
              <a:spcBef>
                <a:spcPts val="0"/>
              </a:spcBef>
              <a:spcAft>
                <a:spcPts val="0"/>
              </a:spcAft>
              <a:buNone/>
            </a:pPr>
            <a:r>
              <a:t/>
            </a:r>
            <a:endParaRPr sz="1400">
              <a:solidFill>
                <a:srgbClr val="FFFEC1"/>
              </a:solidFill>
              <a:latin typeface="Arial"/>
              <a:ea typeface="Arial"/>
              <a:cs typeface="Arial"/>
              <a:sym typeface="Arial"/>
            </a:endParaRPr>
          </a:p>
          <a:p>
            <a:pPr indent="0" lvl="0" marL="0" marR="0" rtl="0" algn="l">
              <a:spcBef>
                <a:spcPts val="0"/>
              </a:spcBef>
              <a:spcAft>
                <a:spcPts val="0"/>
              </a:spcAft>
              <a:buNone/>
            </a:pPr>
            <a:r>
              <a:rPr i="1" lang="en-US" sz="1200">
                <a:solidFill>
                  <a:srgbClr val="FFFEC1"/>
                </a:solidFill>
                <a:latin typeface="Arial"/>
                <a:ea typeface="Arial"/>
                <a:cs typeface="Arial"/>
                <a:sym typeface="Arial"/>
              </a:rPr>
              <a:t>Welche Art von Muster bildet dieses Material auf der Kapsel?</a:t>
            </a:r>
            <a:endParaRPr/>
          </a:p>
          <a:p>
            <a:pPr indent="0" lvl="0" marL="0" marR="0" rtl="0" algn="l">
              <a:spcBef>
                <a:spcPts val="0"/>
              </a:spcBef>
              <a:spcAft>
                <a:spcPts val="0"/>
              </a:spcAft>
              <a:buNone/>
            </a:pPr>
            <a:r>
              <a:rPr lang="en-US" sz="1200">
                <a:solidFill>
                  <a:srgbClr val="FFFEC1"/>
                </a:solidFill>
                <a:latin typeface="Arial"/>
                <a:ea typeface="Arial"/>
                <a:cs typeface="Arial"/>
                <a:sym typeface="Arial"/>
              </a:rPr>
              <a:t>„Zielscheibenartig“</a:t>
            </a:r>
            <a:endParaRPr/>
          </a:p>
          <a:p>
            <a:pPr indent="0" lvl="0" marL="0" marR="0" rtl="0" algn="l">
              <a:spcBef>
                <a:spcPts val="0"/>
              </a:spcBef>
              <a:spcAft>
                <a:spcPts val="0"/>
              </a:spcAft>
              <a:buNone/>
            </a:pPr>
            <a:r>
              <a:t/>
            </a:r>
            <a:endParaRPr sz="1400">
              <a:solidFill>
                <a:srgbClr val="FFFEC1"/>
              </a:solidFill>
              <a:latin typeface="Arial"/>
              <a:ea typeface="Arial"/>
              <a:cs typeface="Arial"/>
              <a:sym typeface="Arial"/>
            </a:endParaRPr>
          </a:p>
          <a:p>
            <a:pPr indent="0" lvl="0" marL="0" marR="0" rtl="0" algn="l">
              <a:spcBef>
                <a:spcPts val="0"/>
              </a:spcBef>
              <a:spcAft>
                <a:spcPts val="0"/>
              </a:spcAft>
              <a:buNone/>
            </a:pPr>
            <a:r>
              <a:rPr i="1" lang="en-US" sz="1200">
                <a:solidFill>
                  <a:srgbClr val="FFFEC1"/>
                </a:solidFill>
                <a:latin typeface="Arial"/>
                <a:ea typeface="Arial"/>
                <a:cs typeface="Arial"/>
                <a:sym typeface="Arial"/>
              </a:rPr>
              <a:t>Worauf ist die zielscheibenartige Verteilung des Materials zurückzuführen?</a:t>
            </a:r>
            <a:endParaRPr/>
          </a:p>
          <a:p>
            <a:pPr indent="0" lvl="0" marL="0" marR="0" rtl="0" algn="l">
              <a:spcBef>
                <a:spcPts val="0"/>
              </a:spcBef>
              <a:spcAft>
                <a:spcPts val="0"/>
              </a:spcAft>
              <a:buNone/>
            </a:pPr>
            <a:r>
              <a:rPr lang="en-US" sz="1200">
                <a:solidFill>
                  <a:srgbClr val="FFFEC1"/>
                </a:solidFill>
                <a:latin typeface="Arial"/>
                <a:ea typeface="Arial"/>
                <a:cs typeface="Arial"/>
                <a:sym typeface="Arial"/>
              </a:rPr>
              <a:t>Die Bewegung der Iris über die Kapsel bei Erweiterung und Verengung der Pupille</a:t>
            </a:r>
            <a:endParaRPr/>
          </a:p>
        </p:txBody>
      </p:sp>
      <p:sp>
        <p:nvSpPr>
          <p:cNvPr id="985" name="Google Shape;985;p76"/>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A</a:t>
            </a:r>
            <a:endParaRPr/>
          </a:p>
        </p:txBody>
      </p:sp>
      <p:sp>
        <p:nvSpPr>
          <p:cNvPr id="986" name="Google Shape;986;p76"/>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 </a:t>
            </a:r>
            <a:r>
              <a:rPr b="1" lang="en-US" sz="1200">
                <a:solidFill>
                  <a:schemeClr val="dk1"/>
                </a:solidFill>
                <a:latin typeface="Arial"/>
                <a:ea typeface="Arial"/>
                <a:cs typeface="Arial"/>
                <a:sym typeface="Arial"/>
              </a:rPr>
              <a:t>FITB</a:t>
            </a:r>
            <a:endParaRPr/>
          </a:p>
        </p:txBody>
      </p:sp>
      <p:sp>
        <p:nvSpPr>
          <p:cNvPr id="987" name="Google Shape;987;p76"/>
          <p:cNvSpPr/>
          <p:nvPr/>
        </p:nvSpPr>
        <p:spPr>
          <a:xfrm>
            <a:off x="304800" y="3352800"/>
            <a:ext cx="2186609" cy="834887"/>
          </a:xfrm>
          <a:prstGeom prst="ellipse">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88" name="Google Shape;988;p76"/>
          <p:cNvSpPr/>
          <p:nvPr/>
        </p:nvSpPr>
        <p:spPr>
          <a:xfrm>
            <a:off x="3041925" y="1505950"/>
            <a:ext cx="1066800" cy="685800"/>
          </a:xfrm>
          <a:prstGeom prst="ellipse">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89" name="Google Shape;989;p76"/>
          <p:cNvSpPr/>
          <p:nvPr/>
        </p:nvSpPr>
        <p:spPr>
          <a:xfrm flipH="1" rot="5400000">
            <a:off x="593676" y="1119311"/>
            <a:ext cx="1857600" cy="2667000"/>
          </a:xfrm>
          <a:prstGeom prst="bentUpArrow">
            <a:avLst>
              <a:gd fmla="val 14320" name="adj1"/>
              <a:gd fmla="val 17878" name="adj2"/>
              <a:gd fmla="val 18120" name="adj3"/>
            </a:avLst>
          </a:prstGeom>
          <a:solidFill>
            <a:srgbClr val="FF0000"/>
          </a:solidFill>
          <a:ln cap="flat" cmpd="sng" w="25400">
            <a:solidFill>
              <a:srgbClr val="9494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Tree>
  </p:cSld>
  <p:clrMapOvr>
    <a:masterClrMapping/>
  </p:clrMapOvr>
</p:sld>
</file>

<file path=ppt/slides/slide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3" name="Shape 993"/>
        <p:cNvGrpSpPr/>
        <p:nvPr/>
      </p:nvGrpSpPr>
      <p:grpSpPr>
        <a:xfrm>
          <a:off x="0" y="0"/>
          <a:ext cx="0" cy="0"/>
          <a:chOff x="0" y="0"/>
          <a:chExt cx="0" cy="0"/>
        </a:xfrm>
      </p:grpSpPr>
      <p:graphicFrame>
        <p:nvGraphicFramePr>
          <p:cNvPr id="994" name="Google Shape;994;p77"/>
          <p:cNvGraphicFramePr/>
          <p:nvPr/>
        </p:nvGraphicFramePr>
        <p:xfrm>
          <a:off x="457200" y="1676400"/>
          <a:ext cx="3000000" cy="3000000"/>
        </p:xfrm>
        <a:graphic>
          <a:graphicData uri="http://schemas.openxmlformats.org/drawingml/2006/table">
            <a:tbl>
              <a:tblPr>
                <a:noFill/>
                <a:tableStyleId>{02B07537-624C-4EAD-A9AA-E5A35CE8A65F}</a:tableStyleId>
              </a:tblPr>
              <a:tblGrid>
                <a:gridCol w="2743200"/>
                <a:gridCol w="2743200"/>
                <a:gridCol w="2743200"/>
              </a:tblGrid>
              <a:tr h="406400">
                <a:tc>
                  <a:txBody>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BFBFBF"/>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1"/>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lang="en-US" sz="1200">
                          <a:solidFill>
                            <a:schemeClr val="dk1"/>
                          </a:solidFill>
                        </a:rPr>
                        <a:t>PEX</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PDS/PG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Alter</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 &lt; 50 J, meist  &gt; 70 J</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20er – 40er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Geschlechtspräferenz</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F &gt; 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M &gt; F</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Kammerwinkelstatus</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Enger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Weit geöffnet</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Wo ist die Iris durchscheinend?</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Pupillensaum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Radiär, mittlere Peripherie</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200"/>
                        <a:buFont typeface="Arial"/>
                        <a:buNone/>
                      </a:pPr>
                      <a:r>
                        <a:rPr b="1" i="1" lang="en-US" sz="1200" u="none" cap="none" strike="noStrike">
                          <a:solidFill>
                            <a:schemeClr val="dk1"/>
                          </a:solidFill>
                          <a:latin typeface="Arial"/>
                          <a:ea typeface="Arial"/>
                          <a:cs typeface="Arial"/>
                          <a:sym typeface="Arial"/>
                        </a:rPr>
                        <a:t>Krukenberg-Spindel – </a:t>
                      </a:r>
                      <a:r>
                        <a:rPr b="0" i="1" lang="en-US" sz="1200" u="none" cap="none" strike="noStrike">
                          <a:solidFill>
                            <a:srgbClr val="BFBFBF"/>
                          </a:solidFill>
                          <a:latin typeface="Arial"/>
                          <a:ea typeface="Arial"/>
                          <a:cs typeface="Arial"/>
                          <a:sym typeface="Arial"/>
                        </a:rPr>
                        <a:t>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b="1" i="1" lang="en-US" sz="1200" u="none" cap="none" strike="noStrike">
                          <a:solidFill>
                            <a:schemeClr val="dk1"/>
                          </a:solidFill>
                          <a:latin typeface="Arial"/>
                          <a:ea typeface="Arial"/>
                          <a:cs typeface="Arial"/>
                          <a:sym typeface="Arial"/>
                        </a:rPr>
                        <a:t>Sampaolesi-Linie – </a:t>
                      </a:r>
                      <a:r>
                        <a:rPr b="0" i="1" lang="en-US" sz="1200" u="none" cap="none" strike="noStrike">
                          <a:solidFill>
                            <a:srgbClr val="BFBFBF"/>
                          </a:solidFill>
                          <a:latin typeface="Arial"/>
                          <a:ea typeface="Arial"/>
                          <a:cs typeface="Arial"/>
                          <a:sym typeface="Arial"/>
                        </a:rPr>
                        <a:t>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762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r>
            </a:tbl>
          </a:graphicData>
        </a:graphic>
      </p:graphicFrame>
      <p:sp>
        <p:nvSpPr>
          <p:cNvPr id="995" name="Google Shape;995;p77"/>
          <p:cNvSpPr txBox="1"/>
          <p:nvPr>
            <p:ph idx="12" type="sldNum"/>
          </p:nvPr>
        </p:nvSpPr>
        <p:spPr>
          <a:xfrm>
            <a:off x="7010400" y="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996" name="Google Shape;996;p77"/>
          <p:cNvSpPr txBox="1"/>
          <p:nvPr/>
        </p:nvSpPr>
        <p:spPr>
          <a:xfrm>
            <a:off x="2590800" y="2514600"/>
            <a:ext cx="6324600" cy="2118900"/>
          </a:xfrm>
          <a:prstGeom prst="rect">
            <a:avLst/>
          </a:prstGeom>
          <a:solidFill>
            <a:srgbClr val="FFFEC1"/>
          </a:solidFill>
          <a:ln>
            <a:noFill/>
          </a:ln>
        </p:spPr>
        <p:txBody>
          <a:bodyPr anchorCtr="0" anchor="t" bIns="12700" lIns="25400" spcFirstLastPara="1" rIns="25400" wrap="square" tIns="12700">
            <a:spAutoFit/>
          </a:bodyPr>
          <a:lstStyle/>
          <a:p>
            <a:pPr indent="0" lvl="0" marL="0" rtl="0" algn="l">
              <a:spcBef>
                <a:spcPts val="0"/>
              </a:spcBef>
              <a:spcAft>
                <a:spcPts val="0"/>
              </a:spcAft>
              <a:buClr>
                <a:schemeClr val="dk1"/>
              </a:buClr>
              <a:buFont typeface="Arial"/>
              <a:buNone/>
            </a:pPr>
            <a:r>
              <a:rPr i="1" lang="en-US" sz="1200">
                <a:solidFill>
                  <a:srgbClr val="0000FF"/>
                </a:solidFill>
              </a:rPr>
              <a:t>Welche weitere VePupillensaumerung im vorderen Augenabschnitt stellt neben der Kruckenberg-Spindel und der Sampaolesi-Linie ein noch </a:t>
            </a:r>
            <a:r>
              <a:rPr i="1" lang="en-US" sz="1200">
                <a:solidFill>
                  <a:srgbClr val="0000FF"/>
                </a:solidFill>
                <a:extLst>
                  <a:ext uri="http://customooxmlschemas.google.com/">
                    <go:slidesCustomData xmlns:go="http://customooxmlschemas.google.com/" textRoundtripDataId="41"/>
                  </a:ext>
                </a:extLst>
              </a:rPr>
              <a:t>ausgeprägteres</a:t>
            </a:r>
            <a:r>
              <a:rPr i="1" lang="en-US" sz="1200">
                <a:solidFill>
                  <a:srgbClr val="0000FF"/>
                </a:solidFill>
              </a:rPr>
              <a:t> Leitsymptom des PEX dar?</a:t>
            </a:r>
            <a:endParaRPr i="1">
              <a:solidFill>
                <a:srgbClr val="FFFEC1"/>
              </a:solidFill>
            </a:endParaRPr>
          </a:p>
          <a:p>
            <a:pPr indent="0" lvl="0" marL="0" marR="0" rtl="0" algn="l">
              <a:spcBef>
                <a:spcPts val="0"/>
              </a:spcBef>
              <a:spcAft>
                <a:spcPts val="0"/>
              </a:spcAft>
              <a:buNone/>
            </a:pPr>
            <a:r>
              <a:t/>
            </a:r>
            <a:endParaRPr i="1" sz="1200">
              <a:solidFill>
                <a:srgbClr val="0000FF"/>
              </a:solidFill>
            </a:endParaRPr>
          </a:p>
          <a:p>
            <a:pPr indent="0" lvl="0" marL="0" marR="0" rtl="0" algn="l">
              <a:spcBef>
                <a:spcPts val="0"/>
              </a:spcBef>
              <a:spcAft>
                <a:spcPts val="0"/>
              </a:spcAft>
              <a:buNone/>
            </a:pPr>
            <a:r>
              <a:rPr lang="en-US" sz="1200">
                <a:solidFill>
                  <a:srgbClr val="0000FF"/>
                </a:solidFill>
                <a:latin typeface="Arial"/>
                <a:ea typeface="Arial"/>
                <a:cs typeface="Arial"/>
                <a:sym typeface="Arial"/>
              </a:rPr>
              <a:t>Das Vorhandensein von fibrillärem Material auf der vorderen Linsenkapsel.</a:t>
            </a:r>
            <a:endParaRPr/>
          </a:p>
          <a:p>
            <a:pPr indent="0" lvl="0" marL="0" marR="0" rtl="0" algn="l">
              <a:spcBef>
                <a:spcPts val="0"/>
              </a:spcBef>
              <a:spcAft>
                <a:spcPts val="0"/>
              </a:spcAft>
              <a:buNone/>
            </a:pPr>
            <a:r>
              <a:t/>
            </a:r>
            <a:endParaRPr sz="1400">
              <a:solidFill>
                <a:srgbClr val="0000FF"/>
              </a:solidFill>
              <a:latin typeface="Arial"/>
              <a:ea typeface="Arial"/>
              <a:cs typeface="Arial"/>
              <a:sym typeface="Arial"/>
            </a:endParaRPr>
          </a:p>
          <a:p>
            <a:pPr indent="0" lvl="0" marL="0" marR="0" rtl="0" algn="l">
              <a:spcBef>
                <a:spcPts val="0"/>
              </a:spcBef>
              <a:spcAft>
                <a:spcPts val="0"/>
              </a:spcAft>
              <a:buNone/>
            </a:pPr>
            <a:r>
              <a:rPr i="1" lang="en-US" sz="1200">
                <a:solidFill>
                  <a:srgbClr val="0000FF"/>
                </a:solidFill>
                <a:latin typeface="Arial"/>
                <a:ea typeface="Arial"/>
                <a:cs typeface="Arial"/>
                <a:sym typeface="Arial"/>
              </a:rPr>
              <a:t>Welche Art von Muster bildet dieses Material auf der Kapsel?</a:t>
            </a:r>
            <a:endParaRPr i="1" sz="1400">
              <a:solidFill>
                <a:srgbClr val="FFFEC1"/>
              </a:solidFill>
              <a:latin typeface="Arial"/>
              <a:ea typeface="Arial"/>
              <a:cs typeface="Arial"/>
              <a:sym typeface="Arial"/>
            </a:endParaRPr>
          </a:p>
          <a:p>
            <a:pPr indent="0" lvl="0" marL="0" marR="0" rtl="0" algn="l">
              <a:spcBef>
                <a:spcPts val="0"/>
              </a:spcBef>
              <a:spcAft>
                <a:spcPts val="0"/>
              </a:spcAft>
              <a:buNone/>
            </a:pPr>
            <a:r>
              <a:rPr lang="en-US" sz="1200">
                <a:solidFill>
                  <a:srgbClr val="FFFEC1"/>
                </a:solidFill>
                <a:latin typeface="Arial"/>
                <a:ea typeface="Arial"/>
                <a:cs typeface="Arial"/>
                <a:sym typeface="Arial"/>
              </a:rPr>
              <a:t>„Zielscheibenartig“</a:t>
            </a:r>
            <a:endParaRPr/>
          </a:p>
          <a:p>
            <a:pPr indent="0" lvl="0" marL="0" marR="0" rtl="0" algn="l">
              <a:spcBef>
                <a:spcPts val="0"/>
              </a:spcBef>
              <a:spcAft>
                <a:spcPts val="0"/>
              </a:spcAft>
              <a:buNone/>
            </a:pPr>
            <a:r>
              <a:t/>
            </a:r>
            <a:endParaRPr sz="1400">
              <a:solidFill>
                <a:srgbClr val="FFFEC1"/>
              </a:solidFill>
              <a:latin typeface="Arial"/>
              <a:ea typeface="Arial"/>
              <a:cs typeface="Arial"/>
              <a:sym typeface="Arial"/>
            </a:endParaRPr>
          </a:p>
          <a:p>
            <a:pPr indent="0" lvl="0" marL="0" marR="0" rtl="0" algn="l">
              <a:spcBef>
                <a:spcPts val="0"/>
              </a:spcBef>
              <a:spcAft>
                <a:spcPts val="0"/>
              </a:spcAft>
              <a:buNone/>
            </a:pPr>
            <a:r>
              <a:rPr i="1" lang="en-US" sz="1200">
                <a:solidFill>
                  <a:srgbClr val="FFFEC1"/>
                </a:solidFill>
                <a:latin typeface="Arial"/>
                <a:ea typeface="Arial"/>
                <a:cs typeface="Arial"/>
                <a:sym typeface="Arial"/>
              </a:rPr>
              <a:t>Worauf ist die zielscheibenartige Verteilung des Materials zurückzuführen?</a:t>
            </a:r>
            <a:endParaRPr/>
          </a:p>
          <a:p>
            <a:pPr indent="0" lvl="0" marL="0" marR="0" rtl="0" algn="l">
              <a:spcBef>
                <a:spcPts val="0"/>
              </a:spcBef>
              <a:spcAft>
                <a:spcPts val="0"/>
              </a:spcAft>
              <a:buNone/>
            </a:pPr>
            <a:r>
              <a:rPr lang="en-US" sz="1200">
                <a:solidFill>
                  <a:srgbClr val="FFFEC1"/>
                </a:solidFill>
                <a:latin typeface="Arial"/>
                <a:ea typeface="Arial"/>
                <a:cs typeface="Arial"/>
                <a:sym typeface="Arial"/>
              </a:rPr>
              <a:t>Die Bewegung der Iris über die Kapsel bei Erweiterung und Verengung der Pupille</a:t>
            </a:r>
            <a:endParaRPr/>
          </a:p>
        </p:txBody>
      </p:sp>
      <p:sp>
        <p:nvSpPr>
          <p:cNvPr id="997" name="Google Shape;997;p77"/>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Q</a:t>
            </a:r>
            <a:endParaRPr/>
          </a:p>
        </p:txBody>
      </p:sp>
      <p:sp>
        <p:nvSpPr>
          <p:cNvPr id="998" name="Google Shape;998;p77"/>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 </a:t>
            </a:r>
            <a:r>
              <a:rPr b="1" lang="en-US" sz="1200">
                <a:solidFill>
                  <a:schemeClr val="dk1"/>
                </a:solidFill>
                <a:latin typeface="Arial"/>
                <a:ea typeface="Arial"/>
                <a:cs typeface="Arial"/>
                <a:sym typeface="Arial"/>
              </a:rPr>
              <a:t>FITB</a:t>
            </a:r>
            <a:endParaRPr/>
          </a:p>
        </p:txBody>
      </p:sp>
      <p:sp>
        <p:nvSpPr>
          <p:cNvPr id="999" name="Google Shape;999;p77"/>
          <p:cNvSpPr/>
          <p:nvPr/>
        </p:nvSpPr>
        <p:spPr>
          <a:xfrm>
            <a:off x="304800" y="3352800"/>
            <a:ext cx="2186609" cy="834887"/>
          </a:xfrm>
          <a:prstGeom prst="ellipse">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00" name="Google Shape;1000;p77"/>
          <p:cNvSpPr/>
          <p:nvPr/>
        </p:nvSpPr>
        <p:spPr>
          <a:xfrm>
            <a:off x="3041925" y="1505950"/>
            <a:ext cx="1066800" cy="685800"/>
          </a:xfrm>
          <a:prstGeom prst="ellipse">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01" name="Google Shape;1001;p77"/>
          <p:cNvSpPr/>
          <p:nvPr/>
        </p:nvSpPr>
        <p:spPr>
          <a:xfrm flipH="1" rot="5400000">
            <a:off x="593676" y="1119311"/>
            <a:ext cx="1857600" cy="2667000"/>
          </a:xfrm>
          <a:prstGeom prst="bentUpArrow">
            <a:avLst>
              <a:gd fmla="val 14320" name="adj1"/>
              <a:gd fmla="val 17878" name="adj2"/>
              <a:gd fmla="val 18120" name="adj3"/>
            </a:avLst>
          </a:prstGeom>
          <a:solidFill>
            <a:srgbClr val="FF0000"/>
          </a:solidFill>
          <a:ln cap="flat" cmpd="sng" w="25400">
            <a:solidFill>
              <a:srgbClr val="9494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Tree>
  </p:cSld>
  <p:clrMapOvr>
    <a:masterClrMapping/>
  </p:clrMapOvr>
</p:sld>
</file>

<file path=ppt/slides/slide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5" name="Shape 1005"/>
        <p:cNvGrpSpPr/>
        <p:nvPr/>
      </p:nvGrpSpPr>
      <p:grpSpPr>
        <a:xfrm>
          <a:off x="0" y="0"/>
          <a:ext cx="0" cy="0"/>
          <a:chOff x="0" y="0"/>
          <a:chExt cx="0" cy="0"/>
        </a:xfrm>
      </p:grpSpPr>
      <p:graphicFrame>
        <p:nvGraphicFramePr>
          <p:cNvPr id="1006" name="Google Shape;1006;p78"/>
          <p:cNvGraphicFramePr/>
          <p:nvPr/>
        </p:nvGraphicFramePr>
        <p:xfrm>
          <a:off x="457200" y="1676400"/>
          <a:ext cx="3000000" cy="3000000"/>
        </p:xfrm>
        <a:graphic>
          <a:graphicData uri="http://schemas.openxmlformats.org/drawingml/2006/table">
            <a:tbl>
              <a:tblPr>
                <a:noFill/>
                <a:tableStyleId>{02B07537-624C-4EAD-A9AA-E5A35CE8A65F}</a:tableStyleId>
              </a:tblPr>
              <a:tblGrid>
                <a:gridCol w="2743200"/>
                <a:gridCol w="2743200"/>
                <a:gridCol w="2743200"/>
              </a:tblGrid>
              <a:tr h="406400">
                <a:tc>
                  <a:txBody>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BFBFBF"/>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1"/>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lang="en-US" sz="1200">
                          <a:solidFill>
                            <a:schemeClr val="dk1"/>
                          </a:solidFill>
                        </a:rPr>
                        <a:t>PEX</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PDS/PG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Alter</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 &lt; 50 J, meist  &gt; 70 J</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20er – 40er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Geschlechtspräferenz</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F &gt; 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M &gt; F</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Kammerwinkelstatus</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Enger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Weit geöffnet</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Wo ist die Iris durchscheinend?</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Pupillensaum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Radiär, mittlere Peripherie</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200"/>
                        <a:buFont typeface="Arial"/>
                        <a:buNone/>
                      </a:pPr>
                      <a:r>
                        <a:rPr b="1" i="1" lang="en-US" sz="1200" u="none" cap="none" strike="noStrike">
                          <a:solidFill>
                            <a:schemeClr val="dk1"/>
                          </a:solidFill>
                          <a:latin typeface="Arial"/>
                          <a:ea typeface="Arial"/>
                          <a:cs typeface="Arial"/>
                          <a:sym typeface="Arial"/>
                        </a:rPr>
                        <a:t>Krukenberg-Spindel – </a:t>
                      </a:r>
                      <a:r>
                        <a:rPr b="0" i="1" lang="en-US" sz="1200" u="none" cap="none" strike="noStrike">
                          <a:solidFill>
                            <a:srgbClr val="BFBFBF"/>
                          </a:solidFill>
                          <a:latin typeface="Arial"/>
                          <a:ea typeface="Arial"/>
                          <a:cs typeface="Arial"/>
                          <a:sym typeface="Arial"/>
                        </a:rPr>
                        <a:t>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b="1" i="1" lang="en-US" sz="1200" u="none" cap="none" strike="noStrike">
                          <a:solidFill>
                            <a:schemeClr val="dk1"/>
                          </a:solidFill>
                          <a:latin typeface="Arial"/>
                          <a:ea typeface="Arial"/>
                          <a:cs typeface="Arial"/>
                          <a:sym typeface="Arial"/>
                        </a:rPr>
                        <a:t>Sampaolesi-Linie – </a:t>
                      </a:r>
                      <a:r>
                        <a:rPr b="0" i="1" lang="en-US" sz="1200" u="none" cap="none" strike="noStrike">
                          <a:solidFill>
                            <a:srgbClr val="BFBFBF"/>
                          </a:solidFill>
                          <a:latin typeface="Arial"/>
                          <a:ea typeface="Arial"/>
                          <a:cs typeface="Arial"/>
                          <a:sym typeface="Arial"/>
                        </a:rPr>
                        <a:t>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762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r>
            </a:tbl>
          </a:graphicData>
        </a:graphic>
      </p:graphicFrame>
      <p:sp>
        <p:nvSpPr>
          <p:cNvPr id="1007" name="Google Shape;1007;p78"/>
          <p:cNvSpPr txBox="1"/>
          <p:nvPr>
            <p:ph idx="12" type="sldNum"/>
          </p:nvPr>
        </p:nvSpPr>
        <p:spPr>
          <a:xfrm>
            <a:off x="7010400" y="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1008" name="Google Shape;1008;p78"/>
          <p:cNvSpPr txBox="1"/>
          <p:nvPr/>
        </p:nvSpPr>
        <p:spPr>
          <a:xfrm>
            <a:off x="2590800" y="2514600"/>
            <a:ext cx="6324600" cy="2118900"/>
          </a:xfrm>
          <a:prstGeom prst="rect">
            <a:avLst/>
          </a:prstGeom>
          <a:solidFill>
            <a:srgbClr val="FFFEC1"/>
          </a:solidFill>
          <a:ln>
            <a:noFill/>
          </a:ln>
        </p:spPr>
        <p:txBody>
          <a:bodyPr anchorCtr="0" anchor="t" bIns="12700" lIns="25400" spcFirstLastPara="1" rIns="25400" wrap="square" tIns="12700">
            <a:spAutoFit/>
          </a:bodyPr>
          <a:lstStyle/>
          <a:p>
            <a:pPr indent="0" lvl="0" marL="0" rtl="0" algn="l">
              <a:spcBef>
                <a:spcPts val="0"/>
              </a:spcBef>
              <a:spcAft>
                <a:spcPts val="0"/>
              </a:spcAft>
              <a:buClr>
                <a:schemeClr val="dk1"/>
              </a:buClr>
              <a:buFont typeface="Arial"/>
              <a:buNone/>
            </a:pPr>
            <a:r>
              <a:rPr i="1" lang="en-US" sz="1200">
                <a:solidFill>
                  <a:srgbClr val="0000FF"/>
                </a:solidFill>
              </a:rPr>
              <a:t>Welche weitere VePupillensaumerung im vorderen Augenabschnitt stellt neben der Kruckenberg-Spindel und der Sampaolesi-Linie ein noch </a:t>
            </a:r>
            <a:r>
              <a:rPr i="1" lang="en-US" sz="1200">
                <a:solidFill>
                  <a:srgbClr val="0000FF"/>
                </a:solidFill>
                <a:extLst>
                  <a:ext uri="http://customooxmlschemas.google.com/">
                    <go:slidesCustomData xmlns:go="http://customooxmlschemas.google.com/" textRoundtripDataId="42"/>
                  </a:ext>
                </a:extLst>
              </a:rPr>
              <a:t>ausgeprägteres</a:t>
            </a:r>
            <a:r>
              <a:rPr i="1" lang="en-US" sz="1200">
                <a:solidFill>
                  <a:srgbClr val="0000FF"/>
                </a:solidFill>
              </a:rPr>
              <a:t> Leitsymptom des PEX dar?</a:t>
            </a:r>
            <a:endParaRPr i="1">
              <a:solidFill>
                <a:srgbClr val="FFFEC1"/>
              </a:solidFill>
            </a:endParaRPr>
          </a:p>
          <a:p>
            <a:pPr indent="0" lvl="0" marL="0" marR="0" rtl="0" algn="l">
              <a:spcBef>
                <a:spcPts val="0"/>
              </a:spcBef>
              <a:spcAft>
                <a:spcPts val="0"/>
              </a:spcAft>
              <a:buNone/>
            </a:pPr>
            <a:r>
              <a:t/>
            </a:r>
            <a:endParaRPr i="1" sz="1200">
              <a:solidFill>
                <a:srgbClr val="0000FF"/>
              </a:solidFill>
            </a:endParaRPr>
          </a:p>
          <a:p>
            <a:pPr indent="0" lvl="0" marL="0" marR="0" rtl="0" algn="l">
              <a:spcBef>
                <a:spcPts val="0"/>
              </a:spcBef>
              <a:spcAft>
                <a:spcPts val="0"/>
              </a:spcAft>
              <a:buNone/>
            </a:pPr>
            <a:r>
              <a:rPr lang="en-US" sz="1200">
                <a:solidFill>
                  <a:srgbClr val="0000FF"/>
                </a:solidFill>
                <a:latin typeface="Arial"/>
                <a:ea typeface="Arial"/>
                <a:cs typeface="Arial"/>
                <a:sym typeface="Arial"/>
              </a:rPr>
              <a:t>Das Vorhandensein von fibrillärem Material auf der vorderen Linsenkapsel</a:t>
            </a:r>
            <a:endParaRPr/>
          </a:p>
          <a:p>
            <a:pPr indent="0" lvl="0" marL="0" marR="0" rtl="0" algn="l">
              <a:spcBef>
                <a:spcPts val="0"/>
              </a:spcBef>
              <a:spcAft>
                <a:spcPts val="0"/>
              </a:spcAft>
              <a:buNone/>
            </a:pPr>
            <a:r>
              <a:t/>
            </a:r>
            <a:endParaRPr sz="1400">
              <a:solidFill>
                <a:srgbClr val="0000FF"/>
              </a:solidFill>
              <a:latin typeface="Arial"/>
              <a:ea typeface="Arial"/>
              <a:cs typeface="Arial"/>
              <a:sym typeface="Arial"/>
            </a:endParaRPr>
          </a:p>
          <a:p>
            <a:pPr indent="0" lvl="0" marL="0" marR="0" rtl="0" algn="l">
              <a:spcBef>
                <a:spcPts val="0"/>
              </a:spcBef>
              <a:spcAft>
                <a:spcPts val="0"/>
              </a:spcAft>
              <a:buNone/>
            </a:pPr>
            <a:r>
              <a:rPr i="1" lang="en-US" sz="1200">
                <a:solidFill>
                  <a:srgbClr val="0000FF"/>
                </a:solidFill>
                <a:latin typeface="Arial"/>
                <a:ea typeface="Arial"/>
                <a:cs typeface="Arial"/>
                <a:sym typeface="Arial"/>
              </a:rPr>
              <a:t>Welche Art von Muster bildet dieses Material auf der Kapsel?</a:t>
            </a:r>
            <a:endParaRPr/>
          </a:p>
          <a:p>
            <a:pPr indent="0" lvl="0" marL="0" marR="0" rtl="0" algn="l">
              <a:spcBef>
                <a:spcPts val="0"/>
              </a:spcBef>
              <a:spcAft>
                <a:spcPts val="0"/>
              </a:spcAft>
              <a:buNone/>
            </a:pPr>
            <a:r>
              <a:rPr lang="en-US" sz="1200">
                <a:solidFill>
                  <a:srgbClr val="0000FF"/>
                </a:solidFill>
                <a:latin typeface="Arial"/>
                <a:ea typeface="Arial"/>
                <a:cs typeface="Arial"/>
                <a:sym typeface="Arial"/>
              </a:rPr>
              <a:t>„Zielscheibenartig“</a:t>
            </a:r>
            <a:endParaRPr sz="1400">
              <a:solidFill>
                <a:srgbClr val="FFFEC1"/>
              </a:solidFill>
              <a:latin typeface="Arial"/>
              <a:ea typeface="Arial"/>
              <a:cs typeface="Arial"/>
              <a:sym typeface="Arial"/>
            </a:endParaRPr>
          </a:p>
          <a:p>
            <a:pPr indent="0" lvl="0" marL="0" marR="0" rtl="0" algn="l">
              <a:spcBef>
                <a:spcPts val="0"/>
              </a:spcBef>
              <a:spcAft>
                <a:spcPts val="0"/>
              </a:spcAft>
              <a:buNone/>
            </a:pPr>
            <a:r>
              <a:t/>
            </a:r>
            <a:endParaRPr sz="1400">
              <a:solidFill>
                <a:srgbClr val="FFFEC1"/>
              </a:solidFill>
              <a:latin typeface="Arial"/>
              <a:ea typeface="Arial"/>
              <a:cs typeface="Arial"/>
              <a:sym typeface="Arial"/>
            </a:endParaRPr>
          </a:p>
          <a:p>
            <a:pPr indent="0" lvl="0" marL="0" marR="0" rtl="0" algn="l">
              <a:spcBef>
                <a:spcPts val="0"/>
              </a:spcBef>
              <a:spcAft>
                <a:spcPts val="0"/>
              </a:spcAft>
              <a:buNone/>
            </a:pPr>
            <a:r>
              <a:rPr i="1" lang="en-US" sz="1200">
                <a:solidFill>
                  <a:srgbClr val="FFFEC1"/>
                </a:solidFill>
                <a:latin typeface="Arial"/>
                <a:ea typeface="Arial"/>
                <a:cs typeface="Arial"/>
                <a:sym typeface="Arial"/>
              </a:rPr>
              <a:t>Worauf ist die zielscheibenartige Verteilung des Materials zurückzuführen?</a:t>
            </a:r>
            <a:endParaRPr/>
          </a:p>
          <a:p>
            <a:pPr indent="0" lvl="0" marL="0" marR="0" rtl="0" algn="l">
              <a:spcBef>
                <a:spcPts val="0"/>
              </a:spcBef>
              <a:spcAft>
                <a:spcPts val="0"/>
              </a:spcAft>
              <a:buNone/>
            </a:pPr>
            <a:r>
              <a:rPr lang="en-US" sz="1200">
                <a:solidFill>
                  <a:srgbClr val="FFFEC1"/>
                </a:solidFill>
                <a:latin typeface="Arial"/>
                <a:ea typeface="Arial"/>
                <a:cs typeface="Arial"/>
                <a:sym typeface="Arial"/>
              </a:rPr>
              <a:t>Die Bewegung der Iris über die Kapsel, wenn sich die Pupille erweitert und verengt</a:t>
            </a:r>
            <a:endParaRPr/>
          </a:p>
        </p:txBody>
      </p:sp>
      <p:sp>
        <p:nvSpPr>
          <p:cNvPr id="1009" name="Google Shape;1009;p78"/>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A</a:t>
            </a:r>
            <a:endParaRPr/>
          </a:p>
        </p:txBody>
      </p:sp>
      <p:sp>
        <p:nvSpPr>
          <p:cNvPr id="1010" name="Google Shape;1010;p78"/>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 </a:t>
            </a:r>
            <a:r>
              <a:rPr b="1" lang="en-US" sz="1200">
                <a:solidFill>
                  <a:schemeClr val="dk1"/>
                </a:solidFill>
                <a:latin typeface="Arial"/>
                <a:ea typeface="Arial"/>
                <a:cs typeface="Arial"/>
                <a:sym typeface="Arial"/>
              </a:rPr>
              <a:t>FITB</a:t>
            </a:r>
            <a:endParaRPr/>
          </a:p>
        </p:txBody>
      </p:sp>
      <p:sp>
        <p:nvSpPr>
          <p:cNvPr id="1011" name="Google Shape;1011;p78"/>
          <p:cNvSpPr/>
          <p:nvPr/>
        </p:nvSpPr>
        <p:spPr>
          <a:xfrm>
            <a:off x="304800" y="3352800"/>
            <a:ext cx="2186609" cy="834887"/>
          </a:xfrm>
          <a:prstGeom prst="ellipse">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12" name="Google Shape;1012;p78"/>
          <p:cNvSpPr/>
          <p:nvPr/>
        </p:nvSpPr>
        <p:spPr>
          <a:xfrm>
            <a:off x="3041925" y="1505950"/>
            <a:ext cx="1066800" cy="685800"/>
          </a:xfrm>
          <a:prstGeom prst="ellipse">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13" name="Google Shape;1013;p78"/>
          <p:cNvSpPr/>
          <p:nvPr/>
        </p:nvSpPr>
        <p:spPr>
          <a:xfrm flipH="1" rot="5400000">
            <a:off x="593676" y="1119311"/>
            <a:ext cx="1857600" cy="2667000"/>
          </a:xfrm>
          <a:prstGeom prst="bentUpArrow">
            <a:avLst>
              <a:gd fmla="val 14320" name="adj1"/>
              <a:gd fmla="val 17878" name="adj2"/>
              <a:gd fmla="val 18120" name="adj3"/>
            </a:avLst>
          </a:prstGeom>
          <a:solidFill>
            <a:srgbClr val="FF0000"/>
          </a:solidFill>
          <a:ln cap="flat" cmpd="sng" w="25400">
            <a:solidFill>
              <a:srgbClr val="9494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Tree>
  </p:cSld>
  <p:clrMapOvr>
    <a:masterClrMapping/>
  </p:clrMapOvr>
</p:sld>
</file>

<file path=ppt/slides/slide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7" name="Shape 1017"/>
        <p:cNvGrpSpPr/>
        <p:nvPr/>
      </p:nvGrpSpPr>
      <p:grpSpPr>
        <a:xfrm>
          <a:off x="0" y="0"/>
          <a:ext cx="0" cy="0"/>
          <a:chOff x="0" y="0"/>
          <a:chExt cx="0" cy="0"/>
        </a:xfrm>
      </p:grpSpPr>
      <p:pic>
        <p:nvPicPr>
          <p:cNvPr id="1018" name="Google Shape;1018;p79"/>
          <p:cNvPicPr preferRelativeResize="0"/>
          <p:nvPr/>
        </p:nvPicPr>
        <p:blipFill rotWithShape="1">
          <a:blip r:embed="rId3">
            <a:alphaModFix/>
          </a:blip>
          <a:srcRect b="0" l="0" r="0" t="0"/>
          <a:stretch/>
        </p:blipFill>
        <p:spPr>
          <a:xfrm>
            <a:off x="970408" y="990600"/>
            <a:ext cx="2412077" cy="2319007"/>
          </a:xfrm>
          <a:prstGeom prst="rect">
            <a:avLst/>
          </a:prstGeom>
          <a:noFill/>
          <a:ln>
            <a:noFill/>
          </a:ln>
        </p:spPr>
      </p:pic>
      <p:sp>
        <p:nvSpPr>
          <p:cNvPr id="1019" name="Google Shape;1019;p79"/>
          <p:cNvSpPr txBox="1"/>
          <p:nvPr/>
        </p:nvSpPr>
        <p:spPr>
          <a:xfrm>
            <a:off x="966277" y="6031468"/>
            <a:ext cx="7135200" cy="210300"/>
          </a:xfrm>
          <a:prstGeom prst="rect">
            <a:avLst/>
          </a:prstGeom>
          <a:noFill/>
          <a:ln>
            <a:noFill/>
          </a:ln>
        </p:spPr>
        <p:txBody>
          <a:bodyPr anchorCtr="0" anchor="t" bIns="12700" lIns="25400" spcFirstLastPara="1" rIns="25400" wrap="square" tIns="12700">
            <a:spAutoFit/>
          </a:bodyPr>
          <a:lstStyle/>
          <a:p>
            <a:pPr indent="0" lvl="0" marL="0" marR="0" rtl="0" algn="ctr">
              <a:spcBef>
                <a:spcPts val="0"/>
              </a:spcBef>
              <a:spcAft>
                <a:spcPts val="0"/>
              </a:spcAft>
              <a:buNone/>
            </a:pPr>
            <a:r>
              <a:rPr lang="en-US" sz="1200">
                <a:solidFill>
                  <a:schemeClr val="dk1"/>
                </a:solidFill>
              </a:rPr>
              <a:t>PEX</a:t>
            </a:r>
            <a:r>
              <a:rPr lang="en-US" sz="1200">
                <a:solidFill>
                  <a:schemeClr val="dk1"/>
                </a:solidFill>
                <a:latin typeface="Arial"/>
                <a:ea typeface="Arial"/>
                <a:cs typeface="Arial"/>
                <a:sym typeface="Arial"/>
              </a:rPr>
              <a:t>: Fibrilläres Material </a:t>
            </a:r>
            <a:r>
              <a:rPr lang="en-US" sz="1200">
                <a:solidFill>
                  <a:schemeClr val="dk1"/>
                </a:solidFill>
              </a:rPr>
              <a:t>auf</a:t>
            </a:r>
            <a:r>
              <a:rPr lang="en-US" sz="1200">
                <a:solidFill>
                  <a:schemeClr val="dk1"/>
                </a:solidFill>
                <a:latin typeface="Arial"/>
                <a:ea typeface="Arial"/>
                <a:cs typeface="Arial"/>
                <a:sym typeface="Arial"/>
              </a:rPr>
              <a:t> der vorderen Kapsel in </a:t>
            </a:r>
            <a:r>
              <a:rPr lang="en-US" sz="1200">
                <a:solidFill>
                  <a:schemeClr val="dk1"/>
                </a:solidFill>
                <a:latin typeface="Arial"/>
                <a:ea typeface="Arial"/>
                <a:cs typeface="Arial"/>
                <a:sym typeface="Arial"/>
                <a:extLst>
                  <a:ext uri="http://customooxmlschemas.google.com/">
                    <go:slidesCustomData xmlns:go="http://customooxmlschemas.google.com/" textRoundtripDataId="43"/>
                  </a:ext>
                </a:extLst>
              </a:rPr>
              <a:t>einer</a:t>
            </a:r>
            <a:r>
              <a:rPr lang="en-US" sz="1200">
                <a:solidFill>
                  <a:schemeClr val="dk1"/>
                </a:solidFill>
                <a:latin typeface="Arial"/>
                <a:ea typeface="Arial"/>
                <a:cs typeface="Arial"/>
                <a:sym typeface="Arial"/>
              </a:rPr>
              <a:t> zielscheibenartigen Verteilung</a:t>
            </a:r>
            <a:endParaRPr/>
          </a:p>
        </p:txBody>
      </p:sp>
      <p:sp>
        <p:nvSpPr>
          <p:cNvPr id="1020" name="Google Shape;1020;p79"/>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im Vergleich zu PDS/PG: </a:t>
            </a:r>
            <a:r>
              <a:rPr b="1" lang="en-US" sz="1200">
                <a:solidFill>
                  <a:schemeClr val="dk1"/>
                </a:solidFill>
                <a:latin typeface="Arial"/>
                <a:ea typeface="Arial"/>
                <a:cs typeface="Arial"/>
                <a:sym typeface="Arial"/>
              </a:rPr>
              <a:t>FITB</a:t>
            </a:r>
            <a:endParaRPr/>
          </a:p>
        </p:txBody>
      </p:sp>
      <p:pic>
        <p:nvPicPr>
          <p:cNvPr id="1021" name="Google Shape;1021;p79"/>
          <p:cNvPicPr preferRelativeResize="0"/>
          <p:nvPr/>
        </p:nvPicPr>
        <p:blipFill rotWithShape="1">
          <a:blip r:embed="rId4">
            <a:alphaModFix/>
          </a:blip>
          <a:srcRect b="0" l="0" r="0" t="0"/>
          <a:stretch/>
        </p:blipFill>
        <p:spPr>
          <a:xfrm>
            <a:off x="941181" y="3504739"/>
            <a:ext cx="2470530" cy="2264653"/>
          </a:xfrm>
          <a:prstGeom prst="rect">
            <a:avLst/>
          </a:prstGeom>
          <a:noFill/>
          <a:ln>
            <a:noFill/>
          </a:ln>
        </p:spPr>
      </p:pic>
      <p:pic>
        <p:nvPicPr>
          <p:cNvPr descr="Image result for pseudoexfoliation syndrome" id="1022" name="Google Shape;1022;p79"/>
          <p:cNvPicPr preferRelativeResize="0"/>
          <p:nvPr/>
        </p:nvPicPr>
        <p:blipFill rotWithShape="1">
          <a:blip r:embed="rId5">
            <a:alphaModFix/>
          </a:blip>
          <a:srcRect b="0" l="0" r="0" t="0"/>
          <a:stretch/>
        </p:blipFill>
        <p:spPr>
          <a:xfrm>
            <a:off x="4171248" y="1965255"/>
            <a:ext cx="4031571" cy="2927489"/>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 name="Shape 219"/>
        <p:cNvGrpSpPr/>
        <p:nvPr/>
      </p:nvGrpSpPr>
      <p:grpSpPr>
        <a:xfrm>
          <a:off x="0" y="0"/>
          <a:ext cx="0" cy="0"/>
          <a:chOff x="0" y="0"/>
          <a:chExt cx="0" cy="0"/>
        </a:xfrm>
      </p:grpSpPr>
      <p:graphicFrame>
        <p:nvGraphicFramePr>
          <p:cNvPr id="220" name="Google Shape;220;p8"/>
          <p:cNvGraphicFramePr/>
          <p:nvPr/>
        </p:nvGraphicFramePr>
        <p:xfrm>
          <a:off x="457200" y="1676400"/>
          <a:ext cx="3000000" cy="3000000"/>
        </p:xfrm>
        <a:graphic>
          <a:graphicData uri="http://schemas.openxmlformats.org/drawingml/2006/table">
            <a:tbl>
              <a:tblPr>
                <a:noFill/>
                <a:tableStyleId>{02B07537-624C-4EAD-A9AA-E5A35CE8A65F}</a:tableStyleId>
              </a:tblPr>
              <a:tblGrid>
                <a:gridCol w="2743200"/>
                <a:gridCol w="2743200"/>
                <a:gridCol w="2743200"/>
              </a:tblGrid>
              <a:tr h="406400">
                <a:tc>
                  <a:txBody>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1"/>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lang="en-US" sz="1200">
                          <a:solidFill>
                            <a:schemeClr val="dk1"/>
                          </a:solidFill>
                        </a:rPr>
                        <a:t>PEX</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i="0" lang="en-US" sz="1200" u="none" cap="none" strike="noStrike">
                          <a:solidFill>
                            <a:schemeClr val="dk1"/>
                          </a:solidFill>
                          <a:latin typeface="Arial"/>
                          <a:ea typeface="Arial"/>
                          <a:cs typeface="Arial"/>
                          <a:sym typeface="Arial"/>
                        </a:rPr>
                        <a:t>PDS/PG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Alter</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Selten &lt; 50 J, meist  &gt; 70 J</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20 – 50 J</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Geschlechtspräferenz</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M&gt;F</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M &gt; F</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i="1" lang="en-US" sz="1200">
                          <a:solidFill>
                            <a:schemeClr val="dk1"/>
                          </a:solidFill>
                        </a:rPr>
                        <a:t>Kammerwinkelstatus</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Enger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i="0" lang="en-US" sz="1200" u="none" cap="none" strike="noStrike">
                          <a:solidFill>
                            <a:srgbClr val="0000FF"/>
                          </a:solidFill>
                          <a:latin typeface="Arial"/>
                          <a:ea typeface="Arial"/>
                          <a:cs typeface="Arial"/>
                          <a:sym typeface="Arial"/>
                        </a:rPr>
                        <a:t>Weit geöffnet</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762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r>
            </a:tbl>
          </a:graphicData>
        </a:graphic>
      </p:graphicFrame>
      <p:sp>
        <p:nvSpPr>
          <p:cNvPr id="221" name="Google Shape;221;p8"/>
          <p:cNvSpPr txBox="1"/>
          <p:nvPr>
            <p:ph idx="12" type="sldNum"/>
          </p:nvPr>
        </p:nvSpPr>
        <p:spPr>
          <a:xfrm>
            <a:off x="7010400" y="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222" name="Google Shape;222;p8"/>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A</a:t>
            </a:r>
            <a:endParaRPr/>
          </a:p>
        </p:txBody>
      </p:sp>
      <p:sp>
        <p:nvSpPr>
          <p:cNvPr id="223" name="Google Shape;223;p8"/>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 </a:t>
            </a:r>
            <a:r>
              <a:rPr b="1" lang="en-US" sz="1200">
                <a:solidFill>
                  <a:schemeClr val="dk1"/>
                </a:solidFill>
                <a:latin typeface="Arial"/>
                <a:ea typeface="Arial"/>
                <a:cs typeface="Arial"/>
                <a:sym typeface="Arial"/>
              </a:rPr>
              <a:t>FITB</a:t>
            </a:r>
            <a:endParaRPr/>
          </a:p>
        </p:txBody>
      </p:sp>
    </p:spTree>
  </p:cSld>
  <p:clrMapOvr>
    <a:masterClrMapping/>
  </p:clrMapOvr>
</p:sld>
</file>

<file path=ppt/slides/slide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6" name="Shape 1026"/>
        <p:cNvGrpSpPr/>
        <p:nvPr/>
      </p:nvGrpSpPr>
      <p:grpSpPr>
        <a:xfrm>
          <a:off x="0" y="0"/>
          <a:ext cx="0" cy="0"/>
          <a:chOff x="0" y="0"/>
          <a:chExt cx="0" cy="0"/>
        </a:xfrm>
      </p:grpSpPr>
      <p:graphicFrame>
        <p:nvGraphicFramePr>
          <p:cNvPr id="1027" name="Google Shape;1027;p80"/>
          <p:cNvGraphicFramePr/>
          <p:nvPr/>
        </p:nvGraphicFramePr>
        <p:xfrm>
          <a:off x="457200" y="1676400"/>
          <a:ext cx="3000000" cy="3000000"/>
        </p:xfrm>
        <a:graphic>
          <a:graphicData uri="http://schemas.openxmlformats.org/drawingml/2006/table">
            <a:tbl>
              <a:tblPr>
                <a:noFill/>
                <a:tableStyleId>{02B07537-624C-4EAD-A9AA-E5A35CE8A65F}</a:tableStyleId>
              </a:tblPr>
              <a:tblGrid>
                <a:gridCol w="2743200"/>
                <a:gridCol w="2743200"/>
                <a:gridCol w="2743200"/>
              </a:tblGrid>
              <a:tr h="406400">
                <a:tc>
                  <a:txBody>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BFBFBF"/>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1"/>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lang="en-US" sz="1200">
                          <a:solidFill>
                            <a:schemeClr val="dk1"/>
                          </a:solidFill>
                        </a:rPr>
                        <a:t>PEX</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PDS/PG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Alter</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 &lt; 50 J, meist  &gt; 70 J</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20er – 40er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Geschlechtspräferenz</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F &gt; 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M &gt; F</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Kammerwinkelstatus</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Enger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Weit geöffnet</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Wo ist die Iris durchscheinend?</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Pupillensaum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Radiär, mittlere Peripherie</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200"/>
                        <a:buFont typeface="Arial"/>
                        <a:buNone/>
                      </a:pPr>
                      <a:r>
                        <a:rPr b="1" i="1" lang="en-US" sz="1200" u="none" cap="none" strike="noStrike">
                          <a:solidFill>
                            <a:schemeClr val="dk1"/>
                          </a:solidFill>
                          <a:latin typeface="Arial"/>
                          <a:ea typeface="Arial"/>
                          <a:cs typeface="Arial"/>
                          <a:sym typeface="Arial"/>
                        </a:rPr>
                        <a:t>Krukenberg-Spindel – </a:t>
                      </a:r>
                      <a:r>
                        <a:rPr b="0" i="1" lang="en-US" sz="1200" u="none" cap="none" strike="noStrike">
                          <a:solidFill>
                            <a:srgbClr val="BFBFBF"/>
                          </a:solidFill>
                          <a:latin typeface="Arial"/>
                          <a:ea typeface="Arial"/>
                          <a:cs typeface="Arial"/>
                          <a:sym typeface="Arial"/>
                        </a:rPr>
                        <a:t>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b="1" i="1" lang="en-US" sz="1200" u="none" cap="none" strike="noStrike">
                          <a:solidFill>
                            <a:schemeClr val="dk1"/>
                          </a:solidFill>
                          <a:latin typeface="Arial"/>
                          <a:ea typeface="Arial"/>
                          <a:cs typeface="Arial"/>
                          <a:sym typeface="Arial"/>
                        </a:rPr>
                        <a:t>Sampaolesi-Linie – </a:t>
                      </a:r>
                      <a:r>
                        <a:rPr b="0" i="1" lang="en-US" sz="1200" u="none" cap="none" strike="noStrike">
                          <a:solidFill>
                            <a:srgbClr val="BFBFBF"/>
                          </a:solidFill>
                          <a:latin typeface="Arial"/>
                          <a:ea typeface="Arial"/>
                          <a:cs typeface="Arial"/>
                          <a:sym typeface="Arial"/>
                        </a:rPr>
                        <a:t>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762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r>
            </a:tbl>
          </a:graphicData>
        </a:graphic>
      </p:graphicFrame>
      <p:sp>
        <p:nvSpPr>
          <p:cNvPr id="1028" name="Google Shape;1028;p80"/>
          <p:cNvSpPr txBox="1"/>
          <p:nvPr>
            <p:ph idx="12" type="sldNum"/>
          </p:nvPr>
        </p:nvSpPr>
        <p:spPr>
          <a:xfrm>
            <a:off x="7010400" y="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1029" name="Google Shape;1029;p80"/>
          <p:cNvSpPr txBox="1"/>
          <p:nvPr/>
        </p:nvSpPr>
        <p:spPr>
          <a:xfrm>
            <a:off x="2590800" y="2514600"/>
            <a:ext cx="6324600" cy="2118900"/>
          </a:xfrm>
          <a:prstGeom prst="rect">
            <a:avLst/>
          </a:prstGeom>
          <a:solidFill>
            <a:srgbClr val="FFFEC1"/>
          </a:solidFill>
          <a:ln>
            <a:noFill/>
          </a:ln>
        </p:spPr>
        <p:txBody>
          <a:bodyPr anchorCtr="0" anchor="t" bIns="12700" lIns="25400" spcFirstLastPara="1" rIns="25400" wrap="square" tIns="12700">
            <a:spAutoFit/>
          </a:bodyPr>
          <a:lstStyle/>
          <a:p>
            <a:pPr indent="0" lvl="0" marL="0" rtl="0" algn="l">
              <a:spcBef>
                <a:spcPts val="0"/>
              </a:spcBef>
              <a:spcAft>
                <a:spcPts val="0"/>
              </a:spcAft>
              <a:buClr>
                <a:schemeClr val="dk1"/>
              </a:buClr>
              <a:buFont typeface="Arial"/>
              <a:buNone/>
            </a:pPr>
            <a:r>
              <a:rPr i="1" lang="en-US" sz="1200">
                <a:solidFill>
                  <a:srgbClr val="0000FF"/>
                </a:solidFill>
              </a:rPr>
              <a:t>Welche weitere VePupillensaumerung im vorderen Augenabschnitt stellt neben der Kruckenberg-Spindel und der Sampaolesi-Linie ein noch </a:t>
            </a:r>
            <a:r>
              <a:rPr i="1" lang="en-US" sz="1200">
                <a:solidFill>
                  <a:srgbClr val="0000FF"/>
                </a:solidFill>
                <a:extLst>
                  <a:ext uri="http://customooxmlschemas.google.com/">
                    <go:slidesCustomData xmlns:go="http://customooxmlschemas.google.com/" textRoundtripDataId="44"/>
                  </a:ext>
                </a:extLst>
              </a:rPr>
              <a:t>ausgeprägteres</a:t>
            </a:r>
            <a:r>
              <a:rPr i="1" lang="en-US" sz="1200">
                <a:solidFill>
                  <a:srgbClr val="0000FF"/>
                </a:solidFill>
              </a:rPr>
              <a:t> Leitsymptom des PEX dar?</a:t>
            </a:r>
            <a:endParaRPr i="1">
              <a:solidFill>
                <a:srgbClr val="FFFEC1"/>
              </a:solidFill>
            </a:endParaRPr>
          </a:p>
          <a:p>
            <a:pPr indent="0" lvl="0" marL="0" marR="0" rtl="0" algn="l">
              <a:spcBef>
                <a:spcPts val="0"/>
              </a:spcBef>
              <a:spcAft>
                <a:spcPts val="0"/>
              </a:spcAft>
              <a:buNone/>
            </a:pPr>
            <a:r>
              <a:t/>
            </a:r>
            <a:endParaRPr i="1" sz="1200">
              <a:solidFill>
                <a:srgbClr val="0000FF"/>
              </a:solidFill>
            </a:endParaRPr>
          </a:p>
          <a:p>
            <a:pPr indent="0" lvl="0" marL="0" marR="0" rtl="0" algn="l">
              <a:spcBef>
                <a:spcPts val="0"/>
              </a:spcBef>
              <a:spcAft>
                <a:spcPts val="0"/>
              </a:spcAft>
              <a:buNone/>
            </a:pPr>
            <a:r>
              <a:rPr lang="en-US" sz="1200">
                <a:solidFill>
                  <a:srgbClr val="0000FF"/>
                </a:solidFill>
                <a:latin typeface="Arial"/>
                <a:ea typeface="Arial"/>
                <a:cs typeface="Arial"/>
                <a:sym typeface="Arial"/>
              </a:rPr>
              <a:t>Das Vorhandensein von fibrillärem Material auf der vorderen Linsenkapsel.</a:t>
            </a:r>
            <a:endParaRPr/>
          </a:p>
          <a:p>
            <a:pPr indent="0" lvl="0" marL="0" marR="0" rtl="0" algn="l">
              <a:spcBef>
                <a:spcPts val="0"/>
              </a:spcBef>
              <a:spcAft>
                <a:spcPts val="0"/>
              </a:spcAft>
              <a:buNone/>
            </a:pPr>
            <a:r>
              <a:t/>
            </a:r>
            <a:endParaRPr sz="1400">
              <a:solidFill>
                <a:srgbClr val="0000FF"/>
              </a:solidFill>
              <a:latin typeface="Arial"/>
              <a:ea typeface="Arial"/>
              <a:cs typeface="Arial"/>
              <a:sym typeface="Arial"/>
            </a:endParaRPr>
          </a:p>
          <a:p>
            <a:pPr indent="0" lvl="0" marL="0" marR="0" rtl="0" algn="l">
              <a:spcBef>
                <a:spcPts val="0"/>
              </a:spcBef>
              <a:spcAft>
                <a:spcPts val="0"/>
              </a:spcAft>
              <a:buNone/>
            </a:pPr>
            <a:r>
              <a:rPr i="1" lang="en-US" sz="1200">
                <a:solidFill>
                  <a:srgbClr val="0000FF"/>
                </a:solidFill>
                <a:latin typeface="Arial"/>
                <a:ea typeface="Arial"/>
                <a:cs typeface="Arial"/>
                <a:sym typeface="Arial"/>
              </a:rPr>
              <a:t>Welche Art von Muster bildet dieses Material auf der Kapsel?</a:t>
            </a:r>
            <a:endParaRPr/>
          </a:p>
          <a:p>
            <a:pPr indent="0" lvl="0" marL="0" marR="0" rtl="0" algn="l">
              <a:spcBef>
                <a:spcPts val="0"/>
              </a:spcBef>
              <a:spcAft>
                <a:spcPts val="0"/>
              </a:spcAft>
              <a:buNone/>
            </a:pPr>
            <a:r>
              <a:rPr lang="en-US" sz="1200">
                <a:solidFill>
                  <a:srgbClr val="0000FF"/>
                </a:solidFill>
                <a:latin typeface="Arial"/>
                <a:ea typeface="Arial"/>
                <a:cs typeface="Arial"/>
                <a:sym typeface="Arial"/>
              </a:rPr>
              <a:t>„Zielscheibenartig“</a:t>
            </a:r>
            <a:endParaRPr/>
          </a:p>
          <a:p>
            <a:pPr indent="0" lvl="0" marL="0" marR="0" rtl="0" algn="l">
              <a:spcBef>
                <a:spcPts val="0"/>
              </a:spcBef>
              <a:spcAft>
                <a:spcPts val="0"/>
              </a:spcAft>
              <a:buNone/>
            </a:pPr>
            <a:r>
              <a:t/>
            </a:r>
            <a:endParaRPr sz="1400">
              <a:solidFill>
                <a:srgbClr val="0000FF"/>
              </a:solidFill>
              <a:latin typeface="Arial"/>
              <a:ea typeface="Arial"/>
              <a:cs typeface="Arial"/>
              <a:sym typeface="Arial"/>
            </a:endParaRPr>
          </a:p>
          <a:p>
            <a:pPr indent="0" lvl="0" marL="0" marR="0" rtl="0" algn="l">
              <a:spcBef>
                <a:spcPts val="0"/>
              </a:spcBef>
              <a:spcAft>
                <a:spcPts val="0"/>
              </a:spcAft>
              <a:buNone/>
            </a:pPr>
            <a:r>
              <a:rPr i="1" lang="en-US" sz="1200">
                <a:solidFill>
                  <a:srgbClr val="0000FF"/>
                </a:solidFill>
                <a:latin typeface="Arial"/>
                <a:ea typeface="Arial"/>
                <a:cs typeface="Arial"/>
                <a:sym typeface="Arial"/>
              </a:rPr>
              <a:t>Worauf ist die zielscheibenartige Verteilung des Materials zurückzuführen?</a:t>
            </a:r>
            <a:endParaRPr i="1" sz="1400">
              <a:solidFill>
                <a:srgbClr val="FFFEC1"/>
              </a:solidFill>
              <a:latin typeface="Arial"/>
              <a:ea typeface="Arial"/>
              <a:cs typeface="Arial"/>
              <a:sym typeface="Arial"/>
            </a:endParaRPr>
          </a:p>
          <a:p>
            <a:pPr indent="0" lvl="0" marL="0" marR="0" rtl="0" algn="l">
              <a:spcBef>
                <a:spcPts val="0"/>
              </a:spcBef>
              <a:spcAft>
                <a:spcPts val="0"/>
              </a:spcAft>
              <a:buNone/>
            </a:pPr>
            <a:r>
              <a:rPr lang="en-US" sz="1200">
                <a:solidFill>
                  <a:srgbClr val="FFFEC1"/>
                </a:solidFill>
                <a:latin typeface="Arial"/>
                <a:ea typeface="Arial"/>
                <a:cs typeface="Arial"/>
                <a:sym typeface="Arial"/>
              </a:rPr>
              <a:t>Die Bewegung der Iris über die Kapsel bei Erweiterung und Verengung der Pupille</a:t>
            </a:r>
            <a:endParaRPr/>
          </a:p>
        </p:txBody>
      </p:sp>
      <p:sp>
        <p:nvSpPr>
          <p:cNvPr id="1030" name="Google Shape;1030;p80"/>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Q</a:t>
            </a:r>
            <a:endParaRPr/>
          </a:p>
        </p:txBody>
      </p:sp>
      <p:sp>
        <p:nvSpPr>
          <p:cNvPr id="1031" name="Google Shape;1031;p80"/>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 </a:t>
            </a:r>
            <a:r>
              <a:rPr b="1" lang="en-US" sz="1200">
                <a:solidFill>
                  <a:schemeClr val="dk1"/>
                </a:solidFill>
                <a:latin typeface="Arial"/>
                <a:ea typeface="Arial"/>
                <a:cs typeface="Arial"/>
                <a:sym typeface="Arial"/>
              </a:rPr>
              <a:t>FITB</a:t>
            </a:r>
            <a:endParaRPr/>
          </a:p>
        </p:txBody>
      </p:sp>
      <p:sp>
        <p:nvSpPr>
          <p:cNvPr id="1032" name="Google Shape;1032;p80"/>
          <p:cNvSpPr/>
          <p:nvPr/>
        </p:nvSpPr>
        <p:spPr>
          <a:xfrm>
            <a:off x="304800" y="3352800"/>
            <a:ext cx="2186609" cy="834887"/>
          </a:xfrm>
          <a:prstGeom prst="ellipse">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33" name="Google Shape;1033;p80"/>
          <p:cNvSpPr/>
          <p:nvPr/>
        </p:nvSpPr>
        <p:spPr>
          <a:xfrm>
            <a:off x="3041925" y="1505950"/>
            <a:ext cx="1066800" cy="685800"/>
          </a:xfrm>
          <a:prstGeom prst="ellipse">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34" name="Google Shape;1034;p80"/>
          <p:cNvSpPr/>
          <p:nvPr/>
        </p:nvSpPr>
        <p:spPr>
          <a:xfrm flipH="1" rot="5400000">
            <a:off x="593676" y="1119311"/>
            <a:ext cx="1857600" cy="2667000"/>
          </a:xfrm>
          <a:prstGeom prst="bentUpArrow">
            <a:avLst>
              <a:gd fmla="val 14320" name="adj1"/>
              <a:gd fmla="val 17878" name="adj2"/>
              <a:gd fmla="val 18120" name="adj3"/>
            </a:avLst>
          </a:prstGeom>
          <a:solidFill>
            <a:srgbClr val="FF0000"/>
          </a:solidFill>
          <a:ln cap="flat" cmpd="sng" w="25400">
            <a:solidFill>
              <a:srgbClr val="9494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Tree>
  </p:cSld>
  <p:clrMapOvr>
    <a:masterClrMapping/>
  </p:clrMapOvr>
</p:sld>
</file>

<file path=ppt/slides/slide8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8" name="Shape 1038"/>
        <p:cNvGrpSpPr/>
        <p:nvPr/>
      </p:nvGrpSpPr>
      <p:grpSpPr>
        <a:xfrm>
          <a:off x="0" y="0"/>
          <a:ext cx="0" cy="0"/>
          <a:chOff x="0" y="0"/>
          <a:chExt cx="0" cy="0"/>
        </a:xfrm>
      </p:grpSpPr>
      <p:graphicFrame>
        <p:nvGraphicFramePr>
          <p:cNvPr id="1039" name="Google Shape;1039;p81"/>
          <p:cNvGraphicFramePr/>
          <p:nvPr/>
        </p:nvGraphicFramePr>
        <p:xfrm>
          <a:off x="457200" y="1676400"/>
          <a:ext cx="3000000" cy="3000000"/>
        </p:xfrm>
        <a:graphic>
          <a:graphicData uri="http://schemas.openxmlformats.org/drawingml/2006/table">
            <a:tbl>
              <a:tblPr>
                <a:noFill/>
                <a:tableStyleId>{02B07537-624C-4EAD-A9AA-E5A35CE8A65F}</a:tableStyleId>
              </a:tblPr>
              <a:tblGrid>
                <a:gridCol w="2743200"/>
                <a:gridCol w="2743200"/>
                <a:gridCol w="2743200"/>
              </a:tblGrid>
              <a:tr h="406400">
                <a:tc>
                  <a:txBody>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BFBFBF"/>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1"/>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lang="en-US" sz="1200">
                          <a:solidFill>
                            <a:schemeClr val="dk1"/>
                          </a:solidFill>
                        </a:rPr>
                        <a:t>PEX</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PDS/PG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Alter</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 &lt; 50 J, meist  &gt; 70 J</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20er – 40er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Geschlechtspräferenz</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F &gt; 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M &gt; F</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Kammerwinkelstatus</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Enger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Weit geöffnet</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Wo ist die Iris durchscheinend?</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Pupillensaum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Radiär, mittlere Peripherie</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200"/>
                        <a:buFont typeface="Arial"/>
                        <a:buNone/>
                      </a:pPr>
                      <a:r>
                        <a:rPr b="1" i="1" lang="en-US" sz="1200" u="none" cap="none" strike="noStrike">
                          <a:solidFill>
                            <a:schemeClr val="dk1"/>
                          </a:solidFill>
                          <a:latin typeface="Arial"/>
                          <a:ea typeface="Arial"/>
                          <a:cs typeface="Arial"/>
                          <a:sym typeface="Arial"/>
                        </a:rPr>
                        <a:t>Krukenberg-Spindel – </a:t>
                      </a:r>
                      <a:r>
                        <a:rPr b="0" i="1" lang="en-US" sz="1200" u="none" cap="none" strike="noStrike">
                          <a:solidFill>
                            <a:srgbClr val="BFBFBF"/>
                          </a:solidFill>
                          <a:latin typeface="Arial"/>
                          <a:ea typeface="Arial"/>
                          <a:cs typeface="Arial"/>
                          <a:sym typeface="Arial"/>
                        </a:rPr>
                        <a:t>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b="1" i="1" lang="en-US" sz="1200" u="none" cap="none" strike="noStrike">
                          <a:solidFill>
                            <a:schemeClr val="dk1"/>
                          </a:solidFill>
                          <a:latin typeface="Arial"/>
                          <a:ea typeface="Arial"/>
                          <a:cs typeface="Arial"/>
                          <a:sym typeface="Arial"/>
                        </a:rPr>
                        <a:t>Sampaolesi-Linie – </a:t>
                      </a:r>
                      <a:r>
                        <a:rPr b="0" i="1" lang="en-US" sz="1200" u="none" cap="none" strike="noStrike">
                          <a:solidFill>
                            <a:srgbClr val="BFBFBF"/>
                          </a:solidFill>
                          <a:latin typeface="Arial"/>
                          <a:ea typeface="Arial"/>
                          <a:cs typeface="Arial"/>
                          <a:sym typeface="Arial"/>
                        </a:rPr>
                        <a:t>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762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r>
            </a:tbl>
          </a:graphicData>
        </a:graphic>
      </p:graphicFrame>
      <p:sp>
        <p:nvSpPr>
          <p:cNvPr id="1040" name="Google Shape;1040;p81"/>
          <p:cNvSpPr txBox="1"/>
          <p:nvPr>
            <p:ph idx="12" type="sldNum"/>
          </p:nvPr>
        </p:nvSpPr>
        <p:spPr>
          <a:xfrm>
            <a:off x="7010400" y="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1041" name="Google Shape;1041;p81"/>
          <p:cNvSpPr txBox="1"/>
          <p:nvPr/>
        </p:nvSpPr>
        <p:spPr>
          <a:xfrm>
            <a:off x="2590800" y="2514600"/>
            <a:ext cx="6324600" cy="2118900"/>
          </a:xfrm>
          <a:prstGeom prst="rect">
            <a:avLst/>
          </a:prstGeom>
          <a:solidFill>
            <a:srgbClr val="FFFEC1"/>
          </a:solidFill>
          <a:ln>
            <a:noFill/>
          </a:ln>
        </p:spPr>
        <p:txBody>
          <a:bodyPr anchorCtr="0" anchor="t" bIns="12700" lIns="25400" spcFirstLastPara="1" rIns="25400" wrap="square" tIns="12700">
            <a:spAutoFit/>
          </a:bodyPr>
          <a:lstStyle/>
          <a:p>
            <a:pPr indent="0" lvl="0" marL="0" rtl="0" algn="l">
              <a:spcBef>
                <a:spcPts val="0"/>
              </a:spcBef>
              <a:spcAft>
                <a:spcPts val="0"/>
              </a:spcAft>
              <a:buClr>
                <a:schemeClr val="dk1"/>
              </a:buClr>
              <a:buFont typeface="Arial"/>
              <a:buNone/>
            </a:pPr>
            <a:r>
              <a:rPr i="1" lang="en-US" sz="1200">
                <a:solidFill>
                  <a:srgbClr val="0000FF"/>
                </a:solidFill>
              </a:rPr>
              <a:t>Welche weitere VePupillensaumerung im vorderen Augenabschnitt stellt neben der Kruckenberg-Spindel und der Sampaolesi-Linie ein noch </a:t>
            </a:r>
            <a:r>
              <a:rPr i="1" lang="en-US" sz="1200">
                <a:solidFill>
                  <a:srgbClr val="0000FF"/>
                </a:solidFill>
                <a:extLst>
                  <a:ext uri="http://customooxmlschemas.google.com/">
                    <go:slidesCustomData xmlns:go="http://customooxmlschemas.google.com/" textRoundtripDataId="45"/>
                  </a:ext>
                </a:extLst>
              </a:rPr>
              <a:t>ausgeprägteres</a:t>
            </a:r>
            <a:r>
              <a:rPr i="1" lang="en-US" sz="1200">
                <a:solidFill>
                  <a:srgbClr val="0000FF"/>
                </a:solidFill>
              </a:rPr>
              <a:t> Leitsymptom des PEX dar?</a:t>
            </a:r>
            <a:endParaRPr i="1">
              <a:solidFill>
                <a:srgbClr val="FFFEC1"/>
              </a:solidFill>
            </a:endParaRPr>
          </a:p>
          <a:p>
            <a:pPr indent="0" lvl="0" marL="0" marR="0" rtl="0" algn="l">
              <a:spcBef>
                <a:spcPts val="0"/>
              </a:spcBef>
              <a:spcAft>
                <a:spcPts val="0"/>
              </a:spcAft>
              <a:buNone/>
            </a:pPr>
            <a:r>
              <a:t/>
            </a:r>
            <a:endParaRPr i="1" sz="1200">
              <a:solidFill>
                <a:srgbClr val="0000FF"/>
              </a:solidFill>
            </a:endParaRPr>
          </a:p>
          <a:p>
            <a:pPr indent="0" lvl="0" marL="0" marR="0" rtl="0" algn="l">
              <a:spcBef>
                <a:spcPts val="0"/>
              </a:spcBef>
              <a:spcAft>
                <a:spcPts val="0"/>
              </a:spcAft>
              <a:buNone/>
            </a:pPr>
            <a:r>
              <a:rPr lang="en-US" sz="1200">
                <a:solidFill>
                  <a:srgbClr val="0000FF"/>
                </a:solidFill>
                <a:latin typeface="Arial"/>
                <a:ea typeface="Arial"/>
                <a:cs typeface="Arial"/>
                <a:sym typeface="Arial"/>
              </a:rPr>
              <a:t>Das Vorhandensein von fibrillärem Material auf der vorderen Linsenkapsel</a:t>
            </a:r>
            <a:endParaRPr/>
          </a:p>
          <a:p>
            <a:pPr indent="0" lvl="0" marL="0" marR="0" rtl="0" algn="l">
              <a:spcBef>
                <a:spcPts val="0"/>
              </a:spcBef>
              <a:spcAft>
                <a:spcPts val="0"/>
              </a:spcAft>
              <a:buNone/>
            </a:pPr>
            <a:r>
              <a:t/>
            </a:r>
            <a:endParaRPr sz="1400">
              <a:solidFill>
                <a:srgbClr val="0000FF"/>
              </a:solidFill>
              <a:latin typeface="Arial"/>
              <a:ea typeface="Arial"/>
              <a:cs typeface="Arial"/>
              <a:sym typeface="Arial"/>
            </a:endParaRPr>
          </a:p>
          <a:p>
            <a:pPr indent="0" lvl="0" marL="0" marR="0" rtl="0" algn="l">
              <a:spcBef>
                <a:spcPts val="0"/>
              </a:spcBef>
              <a:spcAft>
                <a:spcPts val="0"/>
              </a:spcAft>
              <a:buNone/>
            </a:pPr>
            <a:r>
              <a:rPr i="1" lang="en-US" sz="1200">
                <a:solidFill>
                  <a:srgbClr val="0000FF"/>
                </a:solidFill>
                <a:latin typeface="Arial"/>
                <a:ea typeface="Arial"/>
                <a:cs typeface="Arial"/>
                <a:sym typeface="Arial"/>
              </a:rPr>
              <a:t>Welche Art von Muster bildet dieses Material auf der Kapsel?</a:t>
            </a:r>
            <a:endParaRPr/>
          </a:p>
          <a:p>
            <a:pPr indent="0" lvl="0" marL="0" marR="0" rtl="0" algn="l">
              <a:spcBef>
                <a:spcPts val="0"/>
              </a:spcBef>
              <a:spcAft>
                <a:spcPts val="0"/>
              </a:spcAft>
              <a:buNone/>
            </a:pPr>
            <a:r>
              <a:rPr lang="en-US" sz="1200">
                <a:solidFill>
                  <a:srgbClr val="0000FF"/>
                </a:solidFill>
                <a:latin typeface="Arial"/>
                <a:ea typeface="Arial"/>
                <a:cs typeface="Arial"/>
                <a:sym typeface="Arial"/>
              </a:rPr>
              <a:t>„Zielscheibenartig“</a:t>
            </a:r>
            <a:endParaRPr/>
          </a:p>
          <a:p>
            <a:pPr indent="0" lvl="0" marL="0" marR="0" rtl="0" algn="l">
              <a:spcBef>
                <a:spcPts val="0"/>
              </a:spcBef>
              <a:spcAft>
                <a:spcPts val="0"/>
              </a:spcAft>
              <a:buNone/>
            </a:pPr>
            <a:r>
              <a:t/>
            </a:r>
            <a:endParaRPr sz="1400">
              <a:solidFill>
                <a:srgbClr val="0000FF"/>
              </a:solidFill>
              <a:latin typeface="Arial"/>
              <a:ea typeface="Arial"/>
              <a:cs typeface="Arial"/>
              <a:sym typeface="Arial"/>
            </a:endParaRPr>
          </a:p>
          <a:p>
            <a:pPr indent="0" lvl="0" marL="0" marR="0" rtl="0" algn="l">
              <a:spcBef>
                <a:spcPts val="0"/>
              </a:spcBef>
              <a:spcAft>
                <a:spcPts val="0"/>
              </a:spcAft>
              <a:buNone/>
            </a:pPr>
            <a:r>
              <a:rPr i="1" lang="en-US" sz="1200">
                <a:solidFill>
                  <a:srgbClr val="0000FF"/>
                </a:solidFill>
                <a:latin typeface="Arial"/>
                <a:ea typeface="Arial"/>
                <a:cs typeface="Arial"/>
                <a:sym typeface="Arial"/>
              </a:rPr>
              <a:t>Worauf ist die zielscheibenartige Verteilung des Materials zurückzuführen?</a:t>
            </a:r>
            <a:endParaRPr/>
          </a:p>
          <a:p>
            <a:pPr indent="0" lvl="0" marL="0" marR="0" rtl="0" algn="l">
              <a:spcBef>
                <a:spcPts val="0"/>
              </a:spcBef>
              <a:spcAft>
                <a:spcPts val="0"/>
              </a:spcAft>
              <a:buNone/>
            </a:pPr>
            <a:r>
              <a:rPr lang="en-US" sz="1200">
                <a:solidFill>
                  <a:srgbClr val="0000FF"/>
                </a:solidFill>
              </a:rPr>
              <a:t>Auf d</a:t>
            </a:r>
            <a:r>
              <a:rPr lang="en-US" sz="1200">
                <a:solidFill>
                  <a:srgbClr val="0000FF"/>
                </a:solidFill>
                <a:latin typeface="Arial"/>
                <a:ea typeface="Arial"/>
                <a:cs typeface="Arial"/>
                <a:sym typeface="Arial"/>
              </a:rPr>
              <a:t>ie Bewegung der Iris über die </a:t>
            </a:r>
            <a:r>
              <a:rPr lang="en-US" sz="1200">
                <a:solidFill>
                  <a:srgbClr val="0000FF"/>
                </a:solidFill>
              </a:rPr>
              <a:t>Linsenk</a:t>
            </a:r>
            <a:r>
              <a:rPr lang="en-US" sz="1200">
                <a:solidFill>
                  <a:srgbClr val="0000FF"/>
                </a:solidFill>
                <a:latin typeface="Arial"/>
                <a:ea typeface="Arial"/>
                <a:cs typeface="Arial"/>
                <a:sym typeface="Arial"/>
              </a:rPr>
              <a:t>apsel </a:t>
            </a:r>
            <a:r>
              <a:rPr lang="en-US" sz="1200">
                <a:solidFill>
                  <a:srgbClr val="0000FF"/>
                </a:solidFill>
              </a:rPr>
              <a:t>im Zuge von Mydriasis und </a:t>
            </a:r>
            <a:r>
              <a:rPr lang="en-US" sz="1200">
                <a:solidFill>
                  <a:srgbClr val="0000FF"/>
                </a:solidFill>
                <a:extLst>
                  <a:ext uri="http://customooxmlschemas.google.com/">
                    <go:slidesCustomData xmlns:go="http://customooxmlschemas.google.com/" textRoundtripDataId="46"/>
                  </a:ext>
                </a:extLst>
              </a:rPr>
              <a:t>Miosis</a:t>
            </a:r>
            <a:r>
              <a:rPr lang="en-US" sz="1200">
                <a:solidFill>
                  <a:srgbClr val="0000FF"/>
                </a:solidFill>
              </a:rPr>
              <a:t>.</a:t>
            </a:r>
            <a:endParaRPr/>
          </a:p>
        </p:txBody>
      </p:sp>
      <p:sp>
        <p:nvSpPr>
          <p:cNvPr id="1042" name="Google Shape;1042;p81"/>
          <p:cNvSpPr txBox="1"/>
          <p:nvPr/>
        </p:nvSpPr>
        <p:spPr>
          <a:xfrm>
            <a:off x="457200" y="122238"/>
            <a:ext cx="7543800" cy="868500"/>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A</a:t>
            </a:r>
            <a:endParaRPr/>
          </a:p>
        </p:txBody>
      </p:sp>
      <p:sp>
        <p:nvSpPr>
          <p:cNvPr id="1043" name="Google Shape;1043;p81"/>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 </a:t>
            </a:r>
            <a:r>
              <a:rPr b="1" lang="en-US" sz="1200">
                <a:solidFill>
                  <a:schemeClr val="dk1"/>
                </a:solidFill>
                <a:latin typeface="Arial"/>
                <a:ea typeface="Arial"/>
                <a:cs typeface="Arial"/>
                <a:sym typeface="Arial"/>
              </a:rPr>
              <a:t>FITB</a:t>
            </a:r>
            <a:endParaRPr/>
          </a:p>
        </p:txBody>
      </p:sp>
      <p:sp>
        <p:nvSpPr>
          <p:cNvPr id="1044" name="Google Shape;1044;p81"/>
          <p:cNvSpPr/>
          <p:nvPr/>
        </p:nvSpPr>
        <p:spPr>
          <a:xfrm>
            <a:off x="304800" y="3352800"/>
            <a:ext cx="2186700" cy="834900"/>
          </a:xfrm>
          <a:prstGeom prst="ellipse">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45" name="Google Shape;1045;p81"/>
          <p:cNvSpPr/>
          <p:nvPr/>
        </p:nvSpPr>
        <p:spPr>
          <a:xfrm>
            <a:off x="3041925" y="1505950"/>
            <a:ext cx="1066800" cy="685800"/>
          </a:xfrm>
          <a:prstGeom prst="ellipse">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46" name="Google Shape;1046;p81"/>
          <p:cNvSpPr/>
          <p:nvPr/>
        </p:nvSpPr>
        <p:spPr>
          <a:xfrm flipH="1" rot="5400000">
            <a:off x="593676" y="1119311"/>
            <a:ext cx="1857600" cy="2667000"/>
          </a:xfrm>
          <a:prstGeom prst="bentUpArrow">
            <a:avLst>
              <a:gd fmla="val 14320" name="adj1"/>
              <a:gd fmla="val 17878" name="adj2"/>
              <a:gd fmla="val 18120" name="adj3"/>
            </a:avLst>
          </a:prstGeom>
          <a:solidFill>
            <a:srgbClr val="FF0000"/>
          </a:solidFill>
          <a:ln cap="flat" cmpd="sng" w="25400">
            <a:solidFill>
              <a:srgbClr val="9494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Tree>
  </p:cSld>
  <p:clrMapOvr>
    <a:masterClrMapping/>
  </p:clrMapOvr>
</p:sld>
</file>

<file path=ppt/slides/slide8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0" name="Shape 1050"/>
        <p:cNvGrpSpPr/>
        <p:nvPr/>
      </p:nvGrpSpPr>
      <p:grpSpPr>
        <a:xfrm>
          <a:off x="0" y="0"/>
          <a:ext cx="0" cy="0"/>
          <a:chOff x="0" y="0"/>
          <a:chExt cx="0" cy="0"/>
        </a:xfrm>
      </p:grpSpPr>
      <p:graphicFrame>
        <p:nvGraphicFramePr>
          <p:cNvPr id="1051" name="Google Shape;1051;p82"/>
          <p:cNvGraphicFramePr/>
          <p:nvPr/>
        </p:nvGraphicFramePr>
        <p:xfrm>
          <a:off x="457200" y="1676400"/>
          <a:ext cx="3000000" cy="3000000"/>
        </p:xfrm>
        <a:graphic>
          <a:graphicData uri="http://schemas.openxmlformats.org/drawingml/2006/table">
            <a:tbl>
              <a:tblPr>
                <a:noFill/>
                <a:tableStyleId>{02B07537-624C-4EAD-A9AA-E5A35CE8A65F}</a:tableStyleId>
              </a:tblPr>
              <a:tblGrid>
                <a:gridCol w="2743200"/>
                <a:gridCol w="2743200"/>
                <a:gridCol w="2743200"/>
              </a:tblGrid>
              <a:tr h="406400">
                <a:tc>
                  <a:txBody>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BFBFBF"/>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1"/>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lang="en-US" sz="1200">
                          <a:solidFill>
                            <a:schemeClr val="dk1"/>
                          </a:solidFill>
                        </a:rPr>
                        <a:t>PEX</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PDS/PG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Alter</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 &lt; 50 J, meist  &gt; 70 J</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20er – 40er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Geschlechtspräferenz</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F &gt; 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M &gt; F</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Kammerwinkelstatus</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Enger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Weit geöffnet</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Wo ist die Iris durchscheinend?</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Pupillensaum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Radiär, mittlere Peripherie</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200"/>
                        <a:buFont typeface="Arial"/>
                        <a:buNone/>
                      </a:pPr>
                      <a:r>
                        <a:rPr b="1" i="1" lang="en-US" sz="1200" u="none" cap="none" strike="noStrike">
                          <a:solidFill>
                            <a:schemeClr val="dk1"/>
                          </a:solidFill>
                          <a:latin typeface="Arial"/>
                          <a:ea typeface="Arial"/>
                          <a:cs typeface="Arial"/>
                          <a:sym typeface="Arial"/>
                        </a:rPr>
                        <a:t>Krukenberg-Spindel – </a:t>
                      </a:r>
                      <a:r>
                        <a:rPr b="0" i="1" lang="en-US" sz="1200" u="none" cap="none" strike="noStrike">
                          <a:solidFill>
                            <a:srgbClr val="BFBFBF"/>
                          </a:solidFill>
                          <a:latin typeface="Arial"/>
                          <a:ea typeface="Arial"/>
                          <a:cs typeface="Arial"/>
                          <a:sym typeface="Arial"/>
                        </a:rPr>
                        <a:t>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b="1" i="1" lang="en-US" sz="1200" u="none" cap="none" strike="noStrike">
                          <a:solidFill>
                            <a:schemeClr val="dk1"/>
                          </a:solidFill>
                          <a:latin typeface="Arial"/>
                          <a:ea typeface="Arial"/>
                          <a:cs typeface="Arial"/>
                          <a:sym typeface="Arial"/>
                        </a:rPr>
                        <a:t>Sampaolesi-Linie – </a:t>
                      </a:r>
                      <a:r>
                        <a:rPr b="0" i="1" lang="en-US" sz="1200" u="none" cap="none" strike="noStrike">
                          <a:solidFill>
                            <a:srgbClr val="BFBFBF"/>
                          </a:solidFill>
                          <a:latin typeface="Arial"/>
                          <a:ea typeface="Arial"/>
                          <a:cs typeface="Arial"/>
                          <a:sym typeface="Arial"/>
                        </a:rPr>
                        <a:t>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762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r>
            </a:tbl>
          </a:graphicData>
        </a:graphic>
      </p:graphicFrame>
      <p:sp>
        <p:nvSpPr>
          <p:cNvPr id="1052" name="Google Shape;1052;p82"/>
          <p:cNvSpPr txBox="1"/>
          <p:nvPr>
            <p:ph idx="12" type="sldNum"/>
          </p:nvPr>
        </p:nvSpPr>
        <p:spPr>
          <a:xfrm>
            <a:off x="7010400" y="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1053" name="Google Shape;1053;p82"/>
          <p:cNvSpPr txBox="1"/>
          <p:nvPr/>
        </p:nvSpPr>
        <p:spPr>
          <a:xfrm>
            <a:off x="2590800" y="2514600"/>
            <a:ext cx="6324600" cy="1749600"/>
          </a:xfrm>
          <a:prstGeom prst="rect">
            <a:avLst/>
          </a:prstGeom>
          <a:solidFill>
            <a:srgbClr val="FFFEC1"/>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i="1" lang="en-US" sz="1200">
                <a:solidFill>
                  <a:srgbClr val="BFBFBF"/>
                </a:solidFill>
                <a:latin typeface="Arial"/>
                <a:ea typeface="Arial"/>
                <a:cs typeface="Arial"/>
                <a:sym typeface="Arial"/>
              </a:rPr>
              <a:t>Welcher Befund im Vordersegment ist neben dem </a:t>
            </a:r>
            <a:r>
              <a:rPr i="1" lang="en-US" sz="1200">
                <a:solidFill>
                  <a:srgbClr val="BFBFBF"/>
                </a:solidFill>
              </a:rPr>
              <a:t>Krukenberg-Spindel</a:t>
            </a:r>
            <a:r>
              <a:rPr i="1" lang="en-US" sz="1200">
                <a:solidFill>
                  <a:srgbClr val="BFBFBF"/>
                </a:solidFill>
                <a:latin typeface="Arial"/>
                <a:ea typeface="Arial"/>
                <a:cs typeface="Arial"/>
                <a:sym typeface="Arial"/>
              </a:rPr>
              <a:t>körper der Hornhaut und der Sampaolesi-Linie ein noch markanteres Merkmal des </a:t>
            </a:r>
            <a:r>
              <a:rPr i="1" lang="en-US" sz="1200">
                <a:solidFill>
                  <a:srgbClr val="BFBFBF"/>
                </a:solidFill>
              </a:rPr>
              <a:t>PEX</a:t>
            </a:r>
            <a:r>
              <a:rPr i="1" lang="en-US" sz="1200">
                <a:solidFill>
                  <a:srgbClr val="BFBFBF"/>
                </a:solidFill>
                <a:latin typeface="Arial"/>
                <a:ea typeface="Arial"/>
                <a:cs typeface="Arial"/>
                <a:sym typeface="Arial"/>
              </a:rPr>
              <a:t>?</a:t>
            </a:r>
            <a:endParaRPr/>
          </a:p>
          <a:p>
            <a:pPr indent="0" lvl="0" marL="0" marR="0" rtl="0" algn="l">
              <a:spcBef>
                <a:spcPts val="0"/>
              </a:spcBef>
              <a:spcAft>
                <a:spcPts val="0"/>
              </a:spcAft>
              <a:buNone/>
            </a:pPr>
            <a:r>
              <a:rPr lang="en-US" sz="1200">
                <a:solidFill>
                  <a:srgbClr val="BFBFBF"/>
                </a:solidFill>
                <a:latin typeface="Arial"/>
                <a:ea typeface="Arial"/>
                <a:cs typeface="Arial"/>
                <a:sym typeface="Arial"/>
              </a:rPr>
              <a:t>Das Vorhandensein von </a:t>
            </a:r>
            <a:r>
              <a:rPr b="1" lang="en-US" sz="1200">
                <a:solidFill>
                  <a:srgbClr val="0000FF"/>
                </a:solidFill>
                <a:latin typeface="Arial"/>
                <a:ea typeface="Arial"/>
                <a:cs typeface="Arial"/>
                <a:sym typeface="Arial"/>
              </a:rPr>
              <a:t>fibrillärem Material auf der vorderen Linsenkapsel</a:t>
            </a:r>
            <a:endParaRPr b="1" sz="1400">
              <a:solidFill>
                <a:srgbClr val="BFBFBF"/>
              </a:solidFill>
              <a:latin typeface="Arial"/>
              <a:ea typeface="Arial"/>
              <a:cs typeface="Arial"/>
              <a:sym typeface="Arial"/>
            </a:endParaRPr>
          </a:p>
          <a:p>
            <a:pPr indent="0" lvl="0" marL="0" marR="0" rtl="0" algn="l">
              <a:spcBef>
                <a:spcPts val="0"/>
              </a:spcBef>
              <a:spcAft>
                <a:spcPts val="0"/>
              </a:spcAft>
              <a:buNone/>
            </a:pPr>
            <a:r>
              <a:t/>
            </a:r>
            <a:endParaRPr sz="1400">
              <a:solidFill>
                <a:srgbClr val="BFBFBF"/>
              </a:solidFill>
              <a:latin typeface="Arial"/>
              <a:ea typeface="Arial"/>
              <a:cs typeface="Arial"/>
              <a:sym typeface="Arial"/>
            </a:endParaRPr>
          </a:p>
          <a:p>
            <a:pPr indent="0" lvl="0" marL="0" marR="0" rtl="0" algn="l">
              <a:spcBef>
                <a:spcPts val="0"/>
              </a:spcBef>
              <a:spcAft>
                <a:spcPts val="0"/>
              </a:spcAft>
              <a:buNone/>
            </a:pPr>
            <a:r>
              <a:rPr i="1" lang="en-US" sz="1200">
                <a:solidFill>
                  <a:srgbClr val="BFBFBF"/>
                </a:solidFill>
                <a:latin typeface="Arial"/>
                <a:ea typeface="Arial"/>
                <a:cs typeface="Arial"/>
                <a:sym typeface="Arial"/>
              </a:rPr>
              <a:t>Welche Art von Muster bildet dieses Material auf der Kapsel?</a:t>
            </a:r>
            <a:endParaRPr/>
          </a:p>
          <a:p>
            <a:pPr indent="0" lvl="0" marL="0" marR="0" rtl="0" algn="l">
              <a:spcBef>
                <a:spcPts val="0"/>
              </a:spcBef>
              <a:spcAft>
                <a:spcPts val="0"/>
              </a:spcAft>
              <a:buNone/>
            </a:pPr>
            <a:r>
              <a:rPr lang="en-US" sz="1200">
                <a:solidFill>
                  <a:srgbClr val="BFBFBF"/>
                </a:solidFill>
                <a:latin typeface="Arial"/>
                <a:ea typeface="Arial"/>
                <a:cs typeface="Arial"/>
                <a:sym typeface="Arial"/>
              </a:rPr>
              <a:t>„Zielscheibenartig“</a:t>
            </a:r>
            <a:endParaRPr/>
          </a:p>
          <a:p>
            <a:pPr indent="0" lvl="0" marL="0" marR="0" rtl="0" algn="l">
              <a:spcBef>
                <a:spcPts val="0"/>
              </a:spcBef>
              <a:spcAft>
                <a:spcPts val="0"/>
              </a:spcAft>
              <a:buNone/>
            </a:pPr>
            <a:r>
              <a:t/>
            </a:r>
            <a:endParaRPr sz="1400">
              <a:solidFill>
                <a:srgbClr val="BFBFBF"/>
              </a:solidFill>
              <a:latin typeface="Arial"/>
              <a:ea typeface="Arial"/>
              <a:cs typeface="Arial"/>
              <a:sym typeface="Arial"/>
            </a:endParaRPr>
          </a:p>
          <a:p>
            <a:pPr indent="0" lvl="0" marL="0" marR="0" rtl="0" algn="l">
              <a:spcBef>
                <a:spcPts val="0"/>
              </a:spcBef>
              <a:spcAft>
                <a:spcPts val="0"/>
              </a:spcAft>
              <a:buNone/>
            </a:pPr>
            <a:r>
              <a:rPr i="1" lang="en-US" sz="1200">
                <a:solidFill>
                  <a:srgbClr val="BFBFBF"/>
                </a:solidFill>
                <a:latin typeface="Arial"/>
                <a:ea typeface="Arial"/>
                <a:cs typeface="Arial"/>
                <a:sym typeface="Arial"/>
              </a:rPr>
              <a:t>Worauf ist die zielscheibenartige Verteilung des Materials zurückzuführen?</a:t>
            </a:r>
            <a:endParaRPr/>
          </a:p>
          <a:p>
            <a:pPr indent="0" lvl="0" marL="0" marR="0" rtl="0" algn="l">
              <a:spcBef>
                <a:spcPts val="0"/>
              </a:spcBef>
              <a:spcAft>
                <a:spcPts val="0"/>
              </a:spcAft>
              <a:buNone/>
            </a:pPr>
            <a:r>
              <a:rPr lang="en-US" sz="1200">
                <a:solidFill>
                  <a:srgbClr val="BFBFBF"/>
                </a:solidFill>
                <a:latin typeface="Arial"/>
                <a:ea typeface="Arial"/>
                <a:cs typeface="Arial"/>
                <a:sym typeface="Arial"/>
              </a:rPr>
              <a:t>Die Bewegung der Iris über die Kapsel bei Erweiterung und Verengung der Pupille</a:t>
            </a:r>
            <a:endParaRPr/>
          </a:p>
        </p:txBody>
      </p:sp>
      <p:sp>
        <p:nvSpPr>
          <p:cNvPr id="1054" name="Google Shape;1054;p82"/>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Q</a:t>
            </a:r>
            <a:endParaRPr/>
          </a:p>
        </p:txBody>
      </p:sp>
      <p:sp>
        <p:nvSpPr>
          <p:cNvPr id="1055" name="Google Shape;1055;p82"/>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 </a:t>
            </a:r>
            <a:r>
              <a:rPr b="1" lang="en-US" sz="1200">
                <a:solidFill>
                  <a:schemeClr val="dk1"/>
                </a:solidFill>
                <a:latin typeface="Arial"/>
                <a:ea typeface="Arial"/>
                <a:cs typeface="Arial"/>
                <a:sym typeface="Arial"/>
              </a:rPr>
              <a:t>FITB</a:t>
            </a:r>
            <a:endParaRPr/>
          </a:p>
        </p:txBody>
      </p:sp>
      <p:sp>
        <p:nvSpPr>
          <p:cNvPr id="1056" name="Google Shape;1056;p82"/>
          <p:cNvSpPr/>
          <p:nvPr/>
        </p:nvSpPr>
        <p:spPr>
          <a:xfrm>
            <a:off x="304800" y="3352800"/>
            <a:ext cx="2186609" cy="834887"/>
          </a:xfrm>
          <a:prstGeom prst="ellipse">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57" name="Google Shape;1057;p82"/>
          <p:cNvSpPr/>
          <p:nvPr/>
        </p:nvSpPr>
        <p:spPr>
          <a:xfrm>
            <a:off x="3829879" y="2829339"/>
            <a:ext cx="4247322" cy="523461"/>
          </a:xfrm>
          <a:prstGeom prst="ellipse">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58" name="Google Shape;1058;p82"/>
          <p:cNvSpPr txBox="1"/>
          <p:nvPr/>
        </p:nvSpPr>
        <p:spPr>
          <a:xfrm>
            <a:off x="3044882" y="3419061"/>
            <a:ext cx="5870518" cy="523220"/>
          </a:xfrm>
          <a:prstGeom prst="rect">
            <a:avLst/>
          </a:prstGeom>
          <a:solidFill>
            <a:srgbClr val="00B0F0"/>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i="1" lang="en-US" sz="1200">
                <a:solidFill>
                  <a:schemeClr val="lt1"/>
                </a:solidFill>
                <a:latin typeface="Arial"/>
                <a:ea typeface="Arial"/>
                <a:cs typeface="Arial"/>
                <a:sym typeface="Arial"/>
              </a:rPr>
              <a:t>Ist dieses Material auf die vordere Linsenoberfläche beschränkt?</a:t>
            </a:r>
            <a:endParaRPr i="1" sz="1400">
              <a:solidFill>
                <a:srgbClr val="00B0F0"/>
              </a:solidFill>
              <a:latin typeface="Arial"/>
              <a:ea typeface="Arial"/>
              <a:cs typeface="Arial"/>
              <a:sym typeface="Arial"/>
            </a:endParaRPr>
          </a:p>
          <a:p>
            <a:pPr indent="0" lvl="0" marL="0" marR="0" rtl="0" algn="l">
              <a:spcBef>
                <a:spcPts val="0"/>
              </a:spcBef>
              <a:spcAft>
                <a:spcPts val="0"/>
              </a:spcAft>
              <a:buNone/>
            </a:pPr>
            <a:r>
              <a:rPr lang="en-US" sz="1200">
                <a:solidFill>
                  <a:srgbClr val="00B0F0"/>
                </a:solidFill>
                <a:latin typeface="Arial"/>
                <a:ea typeface="Arial"/>
                <a:cs typeface="Arial"/>
                <a:sym typeface="Arial"/>
              </a:rPr>
              <a:t>Nein, es ist sowohl in der vorderen als auch in der hinteren Augenkammer zu finden</a:t>
            </a:r>
            <a:endParaRPr/>
          </a:p>
        </p:txBody>
      </p:sp>
      <p:sp>
        <p:nvSpPr>
          <p:cNvPr id="1059" name="Google Shape;1059;p82"/>
          <p:cNvSpPr/>
          <p:nvPr/>
        </p:nvSpPr>
        <p:spPr>
          <a:xfrm>
            <a:off x="3041925" y="1505950"/>
            <a:ext cx="1066800" cy="685800"/>
          </a:xfrm>
          <a:prstGeom prst="ellipse">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60" name="Google Shape;1060;p82"/>
          <p:cNvSpPr/>
          <p:nvPr/>
        </p:nvSpPr>
        <p:spPr>
          <a:xfrm flipH="1" rot="5400000">
            <a:off x="593676" y="1119311"/>
            <a:ext cx="1857600" cy="2667000"/>
          </a:xfrm>
          <a:prstGeom prst="bentUpArrow">
            <a:avLst>
              <a:gd fmla="val 14320" name="adj1"/>
              <a:gd fmla="val 17878" name="adj2"/>
              <a:gd fmla="val 18120" name="adj3"/>
            </a:avLst>
          </a:prstGeom>
          <a:solidFill>
            <a:srgbClr val="FF0000"/>
          </a:solidFill>
          <a:ln cap="flat" cmpd="sng" w="25400">
            <a:solidFill>
              <a:srgbClr val="9494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Tree>
  </p:cSld>
  <p:clrMapOvr>
    <a:masterClrMapping/>
  </p:clrMapOvr>
</p:sld>
</file>

<file path=ppt/slides/slide8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4" name="Shape 1064"/>
        <p:cNvGrpSpPr/>
        <p:nvPr/>
      </p:nvGrpSpPr>
      <p:grpSpPr>
        <a:xfrm>
          <a:off x="0" y="0"/>
          <a:ext cx="0" cy="0"/>
          <a:chOff x="0" y="0"/>
          <a:chExt cx="0" cy="0"/>
        </a:xfrm>
      </p:grpSpPr>
      <p:graphicFrame>
        <p:nvGraphicFramePr>
          <p:cNvPr id="1065" name="Google Shape;1065;p83"/>
          <p:cNvGraphicFramePr/>
          <p:nvPr/>
        </p:nvGraphicFramePr>
        <p:xfrm>
          <a:off x="457200" y="1676400"/>
          <a:ext cx="3000000" cy="3000000"/>
        </p:xfrm>
        <a:graphic>
          <a:graphicData uri="http://schemas.openxmlformats.org/drawingml/2006/table">
            <a:tbl>
              <a:tblPr>
                <a:noFill/>
                <a:tableStyleId>{02B07537-624C-4EAD-A9AA-E5A35CE8A65F}</a:tableStyleId>
              </a:tblPr>
              <a:tblGrid>
                <a:gridCol w="2743200"/>
                <a:gridCol w="2743200"/>
                <a:gridCol w="2743200"/>
              </a:tblGrid>
              <a:tr h="406400">
                <a:tc>
                  <a:txBody>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BFBFBF"/>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1"/>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lang="en-US" sz="1200">
                          <a:solidFill>
                            <a:schemeClr val="dk1"/>
                          </a:solidFill>
                        </a:rPr>
                        <a:t>PEX</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PDS/PG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Alter</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 &lt; 50 J, meist  &gt; 70 J</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20er – 40er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Geschlechtspräferenz</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F &gt; 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M &gt; F</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Kammerwinkelstatus</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Enger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Weit geöffnet</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Wo ist die Iris durchscheinend?</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Pupillensaum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Radiär, mittlere Peripherie</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200"/>
                        <a:buFont typeface="Arial"/>
                        <a:buNone/>
                      </a:pPr>
                      <a:r>
                        <a:rPr b="1" i="1" lang="en-US" sz="1200" u="none" cap="none" strike="noStrike">
                          <a:solidFill>
                            <a:schemeClr val="dk1"/>
                          </a:solidFill>
                          <a:latin typeface="Arial"/>
                          <a:ea typeface="Arial"/>
                          <a:cs typeface="Arial"/>
                          <a:sym typeface="Arial"/>
                        </a:rPr>
                        <a:t>Krukenberg-Spindel – </a:t>
                      </a:r>
                      <a:r>
                        <a:rPr b="0" i="1" lang="en-US" sz="1200" u="none" cap="none" strike="noStrike">
                          <a:solidFill>
                            <a:srgbClr val="BFBFBF"/>
                          </a:solidFill>
                          <a:latin typeface="Arial"/>
                          <a:ea typeface="Arial"/>
                          <a:cs typeface="Arial"/>
                          <a:sym typeface="Arial"/>
                        </a:rPr>
                        <a:t>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b="1" i="1" lang="en-US" sz="1200" u="none" cap="none" strike="noStrike">
                          <a:solidFill>
                            <a:schemeClr val="dk1"/>
                          </a:solidFill>
                          <a:latin typeface="Arial"/>
                          <a:ea typeface="Arial"/>
                          <a:cs typeface="Arial"/>
                          <a:sym typeface="Arial"/>
                        </a:rPr>
                        <a:t>Sampaolesi-Linie – </a:t>
                      </a:r>
                      <a:r>
                        <a:rPr b="0" i="1" lang="en-US" sz="1200" u="none" cap="none" strike="noStrike">
                          <a:solidFill>
                            <a:srgbClr val="BFBFBF"/>
                          </a:solidFill>
                          <a:latin typeface="Arial"/>
                          <a:ea typeface="Arial"/>
                          <a:cs typeface="Arial"/>
                          <a:sym typeface="Arial"/>
                        </a:rPr>
                        <a:t>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762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r>
            </a:tbl>
          </a:graphicData>
        </a:graphic>
      </p:graphicFrame>
      <p:sp>
        <p:nvSpPr>
          <p:cNvPr id="1066" name="Google Shape;1066;p83"/>
          <p:cNvSpPr txBox="1"/>
          <p:nvPr>
            <p:ph idx="12" type="sldNum"/>
          </p:nvPr>
        </p:nvSpPr>
        <p:spPr>
          <a:xfrm>
            <a:off x="7010400" y="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1067" name="Google Shape;1067;p83"/>
          <p:cNvSpPr txBox="1"/>
          <p:nvPr/>
        </p:nvSpPr>
        <p:spPr>
          <a:xfrm>
            <a:off x="2590800" y="2514600"/>
            <a:ext cx="6324600" cy="1749600"/>
          </a:xfrm>
          <a:prstGeom prst="rect">
            <a:avLst/>
          </a:prstGeom>
          <a:solidFill>
            <a:srgbClr val="FFFEC1"/>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i="1" lang="en-US" sz="1200">
                <a:solidFill>
                  <a:srgbClr val="BFBFBF"/>
                </a:solidFill>
                <a:latin typeface="Arial"/>
                <a:ea typeface="Arial"/>
                <a:cs typeface="Arial"/>
                <a:sym typeface="Arial"/>
              </a:rPr>
              <a:t>Welcher Befund im Vordersegment ist neben dem </a:t>
            </a:r>
            <a:r>
              <a:rPr i="1" lang="en-US" sz="1200">
                <a:solidFill>
                  <a:srgbClr val="BFBFBF"/>
                </a:solidFill>
              </a:rPr>
              <a:t>Krukenberg-Spindel</a:t>
            </a:r>
            <a:r>
              <a:rPr i="1" lang="en-US" sz="1200">
                <a:solidFill>
                  <a:srgbClr val="BFBFBF"/>
                </a:solidFill>
                <a:latin typeface="Arial"/>
                <a:ea typeface="Arial"/>
                <a:cs typeface="Arial"/>
                <a:sym typeface="Arial"/>
              </a:rPr>
              <a:t>körper der Hornhaut und der Sampaolesi-Linie ein noch markanteres Merkmal des </a:t>
            </a:r>
            <a:r>
              <a:rPr i="1" lang="en-US" sz="1200">
                <a:solidFill>
                  <a:srgbClr val="BFBFBF"/>
                </a:solidFill>
              </a:rPr>
              <a:t>PEX</a:t>
            </a:r>
            <a:r>
              <a:rPr i="1" lang="en-US" sz="1200">
                <a:solidFill>
                  <a:srgbClr val="BFBFBF"/>
                </a:solidFill>
                <a:latin typeface="Arial"/>
                <a:ea typeface="Arial"/>
                <a:cs typeface="Arial"/>
                <a:sym typeface="Arial"/>
              </a:rPr>
              <a:t>?</a:t>
            </a:r>
            <a:endParaRPr/>
          </a:p>
          <a:p>
            <a:pPr indent="0" lvl="0" marL="0" marR="0" rtl="0" algn="l">
              <a:spcBef>
                <a:spcPts val="0"/>
              </a:spcBef>
              <a:spcAft>
                <a:spcPts val="0"/>
              </a:spcAft>
              <a:buNone/>
            </a:pPr>
            <a:r>
              <a:rPr lang="en-US" sz="1200">
                <a:solidFill>
                  <a:srgbClr val="BFBFBF"/>
                </a:solidFill>
                <a:latin typeface="Arial"/>
                <a:ea typeface="Arial"/>
                <a:cs typeface="Arial"/>
                <a:sym typeface="Arial"/>
              </a:rPr>
              <a:t>Das Vorhandensein von </a:t>
            </a:r>
            <a:r>
              <a:rPr b="1" lang="en-US" sz="1200">
                <a:solidFill>
                  <a:srgbClr val="0000FF"/>
                </a:solidFill>
                <a:latin typeface="Arial"/>
                <a:ea typeface="Arial"/>
                <a:cs typeface="Arial"/>
                <a:sym typeface="Arial"/>
              </a:rPr>
              <a:t>fibrillärem Material auf der vorderen Linsenkapsel</a:t>
            </a:r>
            <a:endParaRPr b="1" sz="1400">
              <a:solidFill>
                <a:srgbClr val="BFBFBF"/>
              </a:solidFill>
              <a:latin typeface="Arial"/>
              <a:ea typeface="Arial"/>
              <a:cs typeface="Arial"/>
              <a:sym typeface="Arial"/>
            </a:endParaRPr>
          </a:p>
          <a:p>
            <a:pPr indent="0" lvl="0" marL="0" marR="0" rtl="0" algn="l">
              <a:spcBef>
                <a:spcPts val="0"/>
              </a:spcBef>
              <a:spcAft>
                <a:spcPts val="0"/>
              </a:spcAft>
              <a:buNone/>
            </a:pPr>
            <a:r>
              <a:t/>
            </a:r>
            <a:endParaRPr sz="1400">
              <a:solidFill>
                <a:srgbClr val="BFBFBF"/>
              </a:solidFill>
              <a:latin typeface="Arial"/>
              <a:ea typeface="Arial"/>
              <a:cs typeface="Arial"/>
              <a:sym typeface="Arial"/>
            </a:endParaRPr>
          </a:p>
          <a:p>
            <a:pPr indent="0" lvl="0" marL="0" marR="0" rtl="0" algn="l">
              <a:spcBef>
                <a:spcPts val="0"/>
              </a:spcBef>
              <a:spcAft>
                <a:spcPts val="0"/>
              </a:spcAft>
              <a:buNone/>
            </a:pPr>
            <a:r>
              <a:rPr i="1" lang="en-US" sz="1200">
                <a:solidFill>
                  <a:srgbClr val="BFBFBF"/>
                </a:solidFill>
                <a:latin typeface="Arial"/>
                <a:ea typeface="Arial"/>
                <a:cs typeface="Arial"/>
                <a:sym typeface="Arial"/>
              </a:rPr>
              <a:t>Welche Art von Muster bildet dieses Material auf der Kapsel?</a:t>
            </a:r>
            <a:endParaRPr/>
          </a:p>
          <a:p>
            <a:pPr indent="0" lvl="0" marL="0" marR="0" rtl="0" algn="l">
              <a:spcBef>
                <a:spcPts val="0"/>
              </a:spcBef>
              <a:spcAft>
                <a:spcPts val="0"/>
              </a:spcAft>
              <a:buNone/>
            </a:pPr>
            <a:r>
              <a:rPr lang="en-US" sz="1200">
                <a:solidFill>
                  <a:srgbClr val="BFBFBF"/>
                </a:solidFill>
                <a:latin typeface="Arial"/>
                <a:ea typeface="Arial"/>
                <a:cs typeface="Arial"/>
                <a:sym typeface="Arial"/>
              </a:rPr>
              <a:t>„Zielscheibenartig“</a:t>
            </a:r>
            <a:endParaRPr/>
          </a:p>
          <a:p>
            <a:pPr indent="0" lvl="0" marL="0" marR="0" rtl="0" algn="l">
              <a:spcBef>
                <a:spcPts val="0"/>
              </a:spcBef>
              <a:spcAft>
                <a:spcPts val="0"/>
              </a:spcAft>
              <a:buNone/>
            </a:pPr>
            <a:r>
              <a:t/>
            </a:r>
            <a:endParaRPr sz="1400">
              <a:solidFill>
                <a:srgbClr val="BFBFBF"/>
              </a:solidFill>
              <a:latin typeface="Arial"/>
              <a:ea typeface="Arial"/>
              <a:cs typeface="Arial"/>
              <a:sym typeface="Arial"/>
            </a:endParaRPr>
          </a:p>
          <a:p>
            <a:pPr indent="0" lvl="0" marL="0" marR="0" rtl="0" algn="l">
              <a:spcBef>
                <a:spcPts val="0"/>
              </a:spcBef>
              <a:spcAft>
                <a:spcPts val="0"/>
              </a:spcAft>
              <a:buNone/>
            </a:pPr>
            <a:r>
              <a:rPr i="1" lang="en-US" sz="1200">
                <a:solidFill>
                  <a:srgbClr val="BFBFBF"/>
                </a:solidFill>
                <a:latin typeface="Arial"/>
                <a:ea typeface="Arial"/>
                <a:cs typeface="Arial"/>
                <a:sym typeface="Arial"/>
              </a:rPr>
              <a:t>Worauf ist die zielscheibenartige Verteilung des Materials zurückzuführen?</a:t>
            </a:r>
            <a:endParaRPr/>
          </a:p>
          <a:p>
            <a:pPr indent="0" lvl="0" marL="0" marR="0" rtl="0" algn="l">
              <a:spcBef>
                <a:spcPts val="0"/>
              </a:spcBef>
              <a:spcAft>
                <a:spcPts val="0"/>
              </a:spcAft>
              <a:buNone/>
            </a:pPr>
            <a:r>
              <a:rPr lang="en-US" sz="1200">
                <a:solidFill>
                  <a:srgbClr val="BFBFBF"/>
                </a:solidFill>
                <a:latin typeface="Arial"/>
                <a:ea typeface="Arial"/>
                <a:cs typeface="Arial"/>
                <a:sym typeface="Arial"/>
              </a:rPr>
              <a:t>Die Bewegung der Iris über die Kapsel bei Erweiterung und Verengung der Pupille</a:t>
            </a:r>
            <a:endParaRPr/>
          </a:p>
        </p:txBody>
      </p:sp>
      <p:sp>
        <p:nvSpPr>
          <p:cNvPr id="1068" name="Google Shape;1068;p83"/>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A</a:t>
            </a:r>
            <a:endParaRPr/>
          </a:p>
        </p:txBody>
      </p:sp>
      <p:sp>
        <p:nvSpPr>
          <p:cNvPr id="1069" name="Google Shape;1069;p83"/>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 </a:t>
            </a:r>
            <a:r>
              <a:rPr b="1" lang="en-US" sz="1200">
                <a:solidFill>
                  <a:schemeClr val="dk1"/>
                </a:solidFill>
                <a:latin typeface="Arial"/>
                <a:ea typeface="Arial"/>
                <a:cs typeface="Arial"/>
                <a:sym typeface="Arial"/>
              </a:rPr>
              <a:t>FITB</a:t>
            </a:r>
            <a:endParaRPr/>
          </a:p>
        </p:txBody>
      </p:sp>
      <p:sp>
        <p:nvSpPr>
          <p:cNvPr id="1070" name="Google Shape;1070;p83"/>
          <p:cNvSpPr/>
          <p:nvPr/>
        </p:nvSpPr>
        <p:spPr>
          <a:xfrm>
            <a:off x="304800" y="3352800"/>
            <a:ext cx="2186609" cy="834887"/>
          </a:xfrm>
          <a:prstGeom prst="ellipse">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71" name="Google Shape;1071;p83"/>
          <p:cNvSpPr/>
          <p:nvPr/>
        </p:nvSpPr>
        <p:spPr>
          <a:xfrm>
            <a:off x="3829879" y="2829339"/>
            <a:ext cx="4247322" cy="523461"/>
          </a:xfrm>
          <a:prstGeom prst="ellipse">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72" name="Google Shape;1072;p83"/>
          <p:cNvSpPr txBox="1"/>
          <p:nvPr/>
        </p:nvSpPr>
        <p:spPr>
          <a:xfrm>
            <a:off x="3044882" y="3419061"/>
            <a:ext cx="5870400" cy="395100"/>
          </a:xfrm>
          <a:prstGeom prst="rect">
            <a:avLst/>
          </a:prstGeom>
          <a:solidFill>
            <a:srgbClr val="00B0F0"/>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i="1" lang="en-US" sz="1200">
                <a:solidFill>
                  <a:schemeClr val="lt1"/>
                </a:solidFill>
                <a:latin typeface="Arial"/>
                <a:ea typeface="Arial"/>
                <a:cs typeface="Arial"/>
                <a:sym typeface="Arial"/>
              </a:rPr>
              <a:t>Ist dieses Material auf die vordere Linsenoberfläche beschränkt?</a:t>
            </a:r>
            <a:endParaRPr/>
          </a:p>
          <a:p>
            <a:pPr indent="0" lvl="0" marL="0" marR="0" rtl="0" algn="l">
              <a:spcBef>
                <a:spcPts val="0"/>
              </a:spcBef>
              <a:spcAft>
                <a:spcPts val="0"/>
              </a:spcAft>
              <a:buNone/>
            </a:pPr>
            <a:r>
              <a:rPr lang="en-US" sz="1200">
                <a:solidFill>
                  <a:schemeClr val="lt1"/>
                </a:solidFill>
                <a:latin typeface="Arial"/>
                <a:ea typeface="Arial"/>
                <a:cs typeface="Arial"/>
                <a:sym typeface="Arial"/>
              </a:rPr>
              <a:t>Nein, es ist sowohl in der vorderen als auch in der hinteren Augenkammer zu finden.</a:t>
            </a:r>
            <a:endParaRPr/>
          </a:p>
        </p:txBody>
      </p:sp>
      <p:sp>
        <p:nvSpPr>
          <p:cNvPr id="1073" name="Google Shape;1073;p83"/>
          <p:cNvSpPr/>
          <p:nvPr/>
        </p:nvSpPr>
        <p:spPr>
          <a:xfrm>
            <a:off x="3041925" y="1505950"/>
            <a:ext cx="1066800" cy="685800"/>
          </a:xfrm>
          <a:prstGeom prst="ellipse">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74" name="Google Shape;1074;p83"/>
          <p:cNvSpPr/>
          <p:nvPr/>
        </p:nvSpPr>
        <p:spPr>
          <a:xfrm flipH="1" rot="5400000">
            <a:off x="593676" y="1119311"/>
            <a:ext cx="1857600" cy="2667000"/>
          </a:xfrm>
          <a:prstGeom prst="bentUpArrow">
            <a:avLst>
              <a:gd fmla="val 14320" name="adj1"/>
              <a:gd fmla="val 17878" name="adj2"/>
              <a:gd fmla="val 18120" name="adj3"/>
            </a:avLst>
          </a:prstGeom>
          <a:solidFill>
            <a:srgbClr val="FF0000"/>
          </a:solidFill>
          <a:ln cap="flat" cmpd="sng" w="25400">
            <a:solidFill>
              <a:srgbClr val="9494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Tree>
  </p:cSld>
  <p:clrMapOvr>
    <a:masterClrMapping/>
  </p:clrMapOvr>
</p:sld>
</file>

<file path=ppt/slides/slide8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8" name="Shape 1078"/>
        <p:cNvGrpSpPr/>
        <p:nvPr/>
      </p:nvGrpSpPr>
      <p:grpSpPr>
        <a:xfrm>
          <a:off x="0" y="0"/>
          <a:ext cx="0" cy="0"/>
          <a:chOff x="0" y="0"/>
          <a:chExt cx="0" cy="0"/>
        </a:xfrm>
      </p:grpSpPr>
      <p:pic>
        <p:nvPicPr>
          <p:cNvPr descr="Pseudoexfoliation syndrome - American Academy of Ophthalmology" id="1079" name="Google Shape;1079;p84"/>
          <p:cNvPicPr preferRelativeResize="0"/>
          <p:nvPr/>
        </p:nvPicPr>
        <p:blipFill rotWithShape="1">
          <a:blip r:embed="rId3">
            <a:alphaModFix/>
          </a:blip>
          <a:srcRect b="0" l="0" r="0" t="0"/>
          <a:stretch/>
        </p:blipFill>
        <p:spPr>
          <a:xfrm>
            <a:off x="1526029" y="1443831"/>
            <a:ext cx="6091941" cy="3970338"/>
          </a:xfrm>
          <a:prstGeom prst="rect">
            <a:avLst/>
          </a:prstGeom>
          <a:noFill/>
          <a:ln>
            <a:noFill/>
          </a:ln>
        </p:spPr>
      </p:pic>
      <p:sp>
        <p:nvSpPr>
          <p:cNvPr id="1080" name="Google Shape;1080;p84"/>
          <p:cNvSpPr txBox="1"/>
          <p:nvPr/>
        </p:nvSpPr>
        <p:spPr>
          <a:xfrm>
            <a:off x="2896666" y="6019800"/>
            <a:ext cx="3467700" cy="210300"/>
          </a:xfrm>
          <a:prstGeom prst="rect">
            <a:avLst/>
          </a:prstGeom>
          <a:noFill/>
          <a:ln>
            <a:noFill/>
          </a:ln>
        </p:spPr>
        <p:txBody>
          <a:bodyPr anchorCtr="0" anchor="t" bIns="12700" lIns="25400" spcFirstLastPara="1" rIns="25400" wrap="square" tIns="12700">
            <a:spAutoFit/>
          </a:bodyPr>
          <a:lstStyle/>
          <a:p>
            <a:pPr indent="0" lvl="0" marL="0" marR="0" rtl="0" algn="ctr">
              <a:spcBef>
                <a:spcPts val="0"/>
              </a:spcBef>
              <a:spcAft>
                <a:spcPts val="0"/>
              </a:spcAft>
              <a:buNone/>
            </a:pPr>
            <a:r>
              <a:rPr lang="en-US" sz="1200">
                <a:solidFill>
                  <a:schemeClr val="dk1"/>
                </a:solidFill>
              </a:rPr>
              <a:t>PEX</a:t>
            </a:r>
            <a:r>
              <a:rPr lang="en-US" sz="1200">
                <a:solidFill>
                  <a:schemeClr val="dk1"/>
                </a:solidFill>
                <a:latin typeface="Arial"/>
                <a:ea typeface="Arial"/>
                <a:cs typeface="Arial"/>
                <a:sym typeface="Arial"/>
              </a:rPr>
              <a:t>: Fibrilläres Material auf </a:t>
            </a:r>
            <a:r>
              <a:rPr lang="en-US" sz="1200">
                <a:solidFill>
                  <a:schemeClr val="dk1"/>
                </a:solidFill>
                <a:latin typeface="Arial"/>
                <a:ea typeface="Arial"/>
                <a:cs typeface="Arial"/>
                <a:sym typeface="Arial"/>
                <a:extLst>
                  <a:ext uri="http://customooxmlschemas.google.com/">
                    <go:slidesCustomData xmlns:go="http://customooxmlschemas.google.com/" textRoundtripDataId="47"/>
                  </a:ext>
                </a:extLst>
              </a:rPr>
              <a:t>Zon</a:t>
            </a:r>
            <a:r>
              <a:rPr lang="en-US" sz="1200">
                <a:solidFill>
                  <a:schemeClr val="dk1"/>
                </a:solidFill>
                <a:extLst>
                  <a:ext uri="http://customooxmlschemas.google.com/">
                    <go:slidesCustomData xmlns:go="http://customooxmlschemas.google.com/" textRoundtripDataId="48"/>
                  </a:ext>
                </a:extLst>
              </a:rPr>
              <a:t>ulafasern</a:t>
            </a:r>
            <a:endParaRPr sz="1800">
              <a:solidFill>
                <a:schemeClr val="dk1"/>
              </a:solidFill>
              <a:latin typeface="Arial"/>
              <a:ea typeface="Arial"/>
              <a:cs typeface="Arial"/>
              <a:sym typeface="Arial"/>
            </a:endParaRPr>
          </a:p>
        </p:txBody>
      </p:sp>
      <p:sp>
        <p:nvSpPr>
          <p:cNvPr id="1081" name="Google Shape;1081;p84"/>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im Vergleich zu PDS/PG: </a:t>
            </a:r>
            <a:r>
              <a:rPr b="1" lang="en-US" sz="1200">
                <a:solidFill>
                  <a:schemeClr val="dk1"/>
                </a:solidFill>
                <a:latin typeface="Arial"/>
                <a:ea typeface="Arial"/>
                <a:cs typeface="Arial"/>
                <a:sym typeface="Arial"/>
              </a:rPr>
              <a:t>FITB</a:t>
            </a:r>
            <a:endParaRPr/>
          </a:p>
        </p:txBody>
      </p:sp>
    </p:spTree>
  </p:cSld>
  <p:clrMapOvr>
    <a:masterClrMapping/>
  </p:clrMapOvr>
</p:sld>
</file>

<file path=ppt/slides/slide8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5" name="Shape 1085"/>
        <p:cNvGrpSpPr/>
        <p:nvPr/>
      </p:nvGrpSpPr>
      <p:grpSpPr>
        <a:xfrm>
          <a:off x="0" y="0"/>
          <a:ext cx="0" cy="0"/>
          <a:chOff x="0" y="0"/>
          <a:chExt cx="0" cy="0"/>
        </a:xfrm>
      </p:grpSpPr>
      <p:pic>
        <p:nvPicPr>
          <p:cNvPr id="1086" name="Google Shape;1086;p85"/>
          <p:cNvPicPr preferRelativeResize="0"/>
          <p:nvPr/>
        </p:nvPicPr>
        <p:blipFill rotWithShape="1">
          <a:blip r:embed="rId3">
            <a:alphaModFix/>
          </a:blip>
          <a:srcRect b="0" l="0" r="0" t="0"/>
          <a:stretch/>
        </p:blipFill>
        <p:spPr>
          <a:xfrm>
            <a:off x="1772428" y="1423307"/>
            <a:ext cx="5599143" cy="4011386"/>
          </a:xfrm>
          <a:prstGeom prst="rect">
            <a:avLst/>
          </a:prstGeom>
          <a:noFill/>
          <a:ln>
            <a:noFill/>
          </a:ln>
        </p:spPr>
      </p:pic>
      <p:sp>
        <p:nvSpPr>
          <p:cNvPr id="1087" name="Google Shape;1087;p85"/>
          <p:cNvSpPr txBox="1"/>
          <p:nvPr/>
        </p:nvSpPr>
        <p:spPr>
          <a:xfrm>
            <a:off x="1428314" y="6019800"/>
            <a:ext cx="6404400" cy="210300"/>
          </a:xfrm>
          <a:prstGeom prst="rect">
            <a:avLst/>
          </a:prstGeom>
          <a:noFill/>
          <a:ln>
            <a:noFill/>
          </a:ln>
        </p:spPr>
        <p:txBody>
          <a:bodyPr anchorCtr="0" anchor="t" bIns="12700" lIns="25400" spcFirstLastPara="1" rIns="25400" wrap="square" tIns="12700">
            <a:spAutoFit/>
          </a:bodyPr>
          <a:lstStyle/>
          <a:p>
            <a:pPr indent="0" lvl="0" marL="0" marR="0" rtl="0" algn="ctr">
              <a:spcBef>
                <a:spcPts val="0"/>
              </a:spcBef>
              <a:spcAft>
                <a:spcPts val="0"/>
              </a:spcAft>
              <a:buNone/>
            </a:pPr>
            <a:r>
              <a:rPr lang="en-US" sz="1200">
                <a:solidFill>
                  <a:schemeClr val="dk1"/>
                </a:solidFill>
              </a:rPr>
              <a:t>PEX</a:t>
            </a:r>
            <a:r>
              <a:rPr lang="en-US" sz="1200">
                <a:solidFill>
                  <a:schemeClr val="dk1"/>
                </a:solidFill>
                <a:latin typeface="Arial"/>
                <a:ea typeface="Arial"/>
                <a:cs typeface="Arial"/>
                <a:sym typeface="Arial"/>
              </a:rPr>
              <a:t>: </a:t>
            </a:r>
            <a:r>
              <a:rPr lang="en-US" sz="1200">
                <a:solidFill>
                  <a:schemeClr val="dk1"/>
                </a:solidFill>
              </a:rPr>
              <a:t>Fibrilläre Ablagerungen an der posterioren Iris sowie an den </a:t>
            </a:r>
            <a:r>
              <a:rPr lang="en-US" sz="1200">
                <a:solidFill>
                  <a:schemeClr val="dk1"/>
                </a:solidFill>
                <a:extLst>
                  <a:ext uri="http://customooxmlschemas.google.com/">
                    <go:slidesCustomData xmlns:go="http://customooxmlschemas.google.com/" textRoundtripDataId="49"/>
                  </a:ext>
                </a:extLst>
              </a:rPr>
              <a:t>Ziliarfortsätzen</a:t>
            </a:r>
            <a:endParaRPr/>
          </a:p>
        </p:txBody>
      </p:sp>
      <p:sp>
        <p:nvSpPr>
          <p:cNvPr id="1088" name="Google Shape;1088;p85"/>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im Vergleich zu PDS/PG: </a:t>
            </a:r>
            <a:r>
              <a:rPr b="1" lang="en-US" sz="1200">
                <a:solidFill>
                  <a:schemeClr val="dk1"/>
                </a:solidFill>
                <a:latin typeface="Arial"/>
                <a:ea typeface="Arial"/>
                <a:cs typeface="Arial"/>
                <a:sym typeface="Arial"/>
              </a:rPr>
              <a:t>FITB</a:t>
            </a:r>
            <a:endParaRPr/>
          </a:p>
        </p:txBody>
      </p:sp>
    </p:spTree>
  </p:cSld>
  <p:clrMapOvr>
    <a:masterClrMapping/>
  </p:clrMapOvr>
</p:sld>
</file>

<file path=ppt/slides/slide8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2" name="Shape 1092"/>
        <p:cNvGrpSpPr/>
        <p:nvPr/>
      </p:nvGrpSpPr>
      <p:grpSpPr>
        <a:xfrm>
          <a:off x="0" y="0"/>
          <a:ext cx="0" cy="0"/>
          <a:chOff x="0" y="0"/>
          <a:chExt cx="0" cy="0"/>
        </a:xfrm>
      </p:grpSpPr>
      <p:sp>
        <p:nvSpPr>
          <p:cNvPr id="1093" name="Google Shape;1093;p86"/>
          <p:cNvSpPr txBox="1"/>
          <p:nvPr/>
        </p:nvSpPr>
        <p:spPr>
          <a:xfrm>
            <a:off x="1793794" y="6019800"/>
            <a:ext cx="5673300" cy="210300"/>
          </a:xfrm>
          <a:prstGeom prst="rect">
            <a:avLst/>
          </a:prstGeom>
          <a:noFill/>
          <a:ln>
            <a:noFill/>
          </a:ln>
        </p:spPr>
        <p:txBody>
          <a:bodyPr anchorCtr="0" anchor="t" bIns="12700" lIns="25400" spcFirstLastPara="1" rIns="25400" wrap="square" tIns="12700">
            <a:spAutoFit/>
          </a:bodyPr>
          <a:lstStyle/>
          <a:p>
            <a:pPr indent="0" lvl="0" marL="0" marR="0" rtl="0" algn="ctr">
              <a:spcBef>
                <a:spcPts val="0"/>
              </a:spcBef>
              <a:spcAft>
                <a:spcPts val="0"/>
              </a:spcAft>
              <a:buNone/>
            </a:pPr>
            <a:r>
              <a:rPr lang="en-US" sz="1200">
                <a:solidFill>
                  <a:schemeClr val="dk1"/>
                </a:solidFill>
              </a:rPr>
              <a:t>PEX</a:t>
            </a:r>
            <a:r>
              <a:rPr lang="en-US" sz="1200">
                <a:solidFill>
                  <a:schemeClr val="dk1"/>
                </a:solidFill>
                <a:latin typeface="Arial"/>
                <a:ea typeface="Arial"/>
                <a:cs typeface="Arial"/>
                <a:sym typeface="Arial"/>
              </a:rPr>
              <a:t>: Fibrilläres Material an den </a:t>
            </a:r>
            <a:r>
              <a:rPr lang="en-US" sz="1200">
                <a:solidFill>
                  <a:schemeClr val="dk1"/>
                </a:solidFill>
              </a:rPr>
              <a:t>Ziliarfortsätzen</a:t>
            </a:r>
            <a:r>
              <a:rPr lang="en-US" sz="1200">
                <a:solidFill>
                  <a:schemeClr val="dk1"/>
                </a:solidFill>
                <a:latin typeface="Arial"/>
                <a:ea typeface="Arial"/>
                <a:cs typeface="Arial"/>
                <a:sym typeface="Arial"/>
              </a:rPr>
              <a:t> (</a:t>
            </a:r>
            <a:r>
              <a:rPr lang="en-US" sz="1200">
                <a:solidFill>
                  <a:schemeClr val="dk1"/>
                </a:solidFill>
              </a:rPr>
              <a:t>starke</a:t>
            </a:r>
            <a:r>
              <a:rPr lang="en-US" sz="1200">
                <a:solidFill>
                  <a:schemeClr val="dk1"/>
                </a:solidFill>
                <a:latin typeface="Arial"/>
                <a:ea typeface="Arial"/>
                <a:cs typeface="Arial"/>
                <a:sym typeface="Arial"/>
              </a:rPr>
              <a:t> </a:t>
            </a:r>
            <a:r>
              <a:rPr lang="en-US" sz="1200">
                <a:solidFill>
                  <a:schemeClr val="dk1"/>
                </a:solidFill>
                <a:latin typeface="Arial"/>
                <a:ea typeface="Arial"/>
                <a:cs typeface="Arial"/>
                <a:sym typeface="Arial"/>
                <a:extLst>
                  <a:ext uri="http://customooxmlschemas.google.com/">
                    <go:slidesCustomData xmlns:go="http://customooxmlschemas.google.com/" textRoundtripDataId="50"/>
                  </a:ext>
                </a:extLst>
              </a:rPr>
              <a:t>Vergrößerung</a:t>
            </a:r>
            <a:r>
              <a:rPr lang="en-US" sz="1200">
                <a:solidFill>
                  <a:schemeClr val="dk1"/>
                </a:solidFill>
                <a:latin typeface="Arial"/>
                <a:ea typeface="Arial"/>
                <a:cs typeface="Arial"/>
                <a:sym typeface="Arial"/>
              </a:rPr>
              <a:t>)</a:t>
            </a:r>
            <a:endParaRPr/>
          </a:p>
        </p:txBody>
      </p:sp>
      <p:pic>
        <p:nvPicPr>
          <p:cNvPr id="1094" name="Google Shape;1094;p86"/>
          <p:cNvPicPr preferRelativeResize="0"/>
          <p:nvPr/>
        </p:nvPicPr>
        <p:blipFill rotWithShape="1">
          <a:blip r:embed="rId3">
            <a:alphaModFix/>
          </a:blip>
          <a:srcRect b="0" l="0" r="0" t="0"/>
          <a:stretch/>
        </p:blipFill>
        <p:spPr>
          <a:xfrm>
            <a:off x="1638414" y="1441966"/>
            <a:ext cx="5867169" cy="3974068"/>
          </a:xfrm>
          <a:prstGeom prst="rect">
            <a:avLst/>
          </a:prstGeom>
          <a:noFill/>
          <a:ln>
            <a:noFill/>
          </a:ln>
        </p:spPr>
      </p:pic>
      <p:sp>
        <p:nvSpPr>
          <p:cNvPr id="1095" name="Google Shape;1095;p86"/>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im Vergleich zu PDS/PG: </a:t>
            </a:r>
            <a:r>
              <a:rPr b="1" lang="en-US" sz="1200">
                <a:solidFill>
                  <a:schemeClr val="dk1"/>
                </a:solidFill>
                <a:latin typeface="Arial"/>
                <a:ea typeface="Arial"/>
                <a:cs typeface="Arial"/>
                <a:sym typeface="Arial"/>
              </a:rPr>
              <a:t>FITB</a:t>
            </a:r>
            <a:endParaRPr/>
          </a:p>
        </p:txBody>
      </p:sp>
    </p:spTree>
  </p:cSld>
  <p:clrMapOvr>
    <a:masterClrMapping/>
  </p:clrMapOvr>
</p:sld>
</file>

<file path=ppt/slides/slide8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9" name="Shape 1099"/>
        <p:cNvGrpSpPr/>
        <p:nvPr/>
      </p:nvGrpSpPr>
      <p:grpSpPr>
        <a:xfrm>
          <a:off x="0" y="0"/>
          <a:ext cx="0" cy="0"/>
          <a:chOff x="0" y="0"/>
          <a:chExt cx="0" cy="0"/>
        </a:xfrm>
      </p:grpSpPr>
      <p:sp>
        <p:nvSpPr>
          <p:cNvPr id="1100" name="Google Shape;1100;p87"/>
          <p:cNvSpPr txBox="1"/>
          <p:nvPr/>
        </p:nvSpPr>
        <p:spPr>
          <a:xfrm>
            <a:off x="1793794" y="6019800"/>
            <a:ext cx="5673300" cy="210300"/>
          </a:xfrm>
          <a:prstGeom prst="rect">
            <a:avLst/>
          </a:prstGeom>
          <a:noFill/>
          <a:ln>
            <a:noFill/>
          </a:ln>
        </p:spPr>
        <p:txBody>
          <a:bodyPr anchorCtr="0" anchor="t" bIns="12700" lIns="25400" spcFirstLastPara="1" rIns="25400" wrap="square" tIns="12700">
            <a:spAutoFit/>
          </a:bodyPr>
          <a:lstStyle/>
          <a:p>
            <a:pPr indent="0" lvl="0" marL="0" marR="0" rtl="0" algn="ctr">
              <a:spcBef>
                <a:spcPts val="0"/>
              </a:spcBef>
              <a:spcAft>
                <a:spcPts val="0"/>
              </a:spcAft>
              <a:buNone/>
            </a:pPr>
            <a:r>
              <a:rPr lang="en-US" sz="1200">
                <a:solidFill>
                  <a:schemeClr val="dk1"/>
                </a:solidFill>
              </a:rPr>
              <a:t>PEX</a:t>
            </a:r>
            <a:r>
              <a:rPr lang="en-US" sz="1200">
                <a:solidFill>
                  <a:schemeClr val="dk1"/>
                </a:solidFill>
                <a:latin typeface="Arial"/>
                <a:ea typeface="Arial"/>
                <a:cs typeface="Arial"/>
                <a:sym typeface="Arial"/>
              </a:rPr>
              <a:t>: Fibrilläres Material an den Ziliarfortsätzen (</a:t>
            </a:r>
            <a:r>
              <a:rPr lang="en-US" sz="1200">
                <a:solidFill>
                  <a:schemeClr val="dk1"/>
                </a:solidFill>
              </a:rPr>
              <a:t>starke</a:t>
            </a:r>
            <a:r>
              <a:rPr lang="en-US" sz="1200">
                <a:solidFill>
                  <a:schemeClr val="dk1"/>
                </a:solidFill>
                <a:latin typeface="Arial"/>
                <a:ea typeface="Arial"/>
                <a:cs typeface="Arial"/>
                <a:sym typeface="Arial"/>
              </a:rPr>
              <a:t> Vergrößerung)</a:t>
            </a:r>
            <a:endParaRPr/>
          </a:p>
        </p:txBody>
      </p:sp>
      <p:pic>
        <p:nvPicPr>
          <p:cNvPr id="1101" name="Google Shape;1101;p87"/>
          <p:cNvPicPr preferRelativeResize="0"/>
          <p:nvPr/>
        </p:nvPicPr>
        <p:blipFill rotWithShape="1">
          <a:blip r:embed="rId3">
            <a:alphaModFix/>
          </a:blip>
          <a:srcRect b="0" l="0" r="0" t="0"/>
          <a:stretch/>
        </p:blipFill>
        <p:spPr>
          <a:xfrm>
            <a:off x="1638414" y="1441966"/>
            <a:ext cx="5867169" cy="3974068"/>
          </a:xfrm>
          <a:prstGeom prst="rect">
            <a:avLst/>
          </a:prstGeom>
          <a:noFill/>
          <a:ln>
            <a:noFill/>
          </a:ln>
        </p:spPr>
      </p:pic>
      <p:sp>
        <p:nvSpPr>
          <p:cNvPr id="1102" name="Google Shape;1102;p87"/>
          <p:cNvSpPr txBox="1"/>
          <p:nvPr/>
        </p:nvSpPr>
        <p:spPr>
          <a:xfrm>
            <a:off x="7315200" y="1600200"/>
            <a:ext cx="1818861" cy="584775"/>
          </a:xfrm>
          <a:prstGeom prst="rect">
            <a:avLst/>
          </a:prstGeom>
          <a:no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i="1" lang="en-US" sz="1200">
                <a:solidFill>
                  <a:schemeClr val="dk1"/>
                </a:solidFill>
                <a:latin typeface="Arial"/>
                <a:ea typeface="Arial"/>
                <a:cs typeface="Arial"/>
                <a:sym typeface="Arial"/>
              </a:rPr>
              <a:t>Anmerkung: Sieht aus wie „Eisenspäne“</a:t>
            </a:r>
            <a:endParaRPr/>
          </a:p>
        </p:txBody>
      </p:sp>
      <p:sp>
        <p:nvSpPr>
          <p:cNvPr id="1103" name="Google Shape;1103;p87"/>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 </a:t>
            </a:r>
            <a:r>
              <a:rPr b="1" lang="en-US" sz="1200">
                <a:solidFill>
                  <a:schemeClr val="dk1"/>
                </a:solidFill>
                <a:latin typeface="Arial"/>
                <a:ea typeface="Arial"/>
                <a:cs typeface="Arial"/>
                <a:sym typeface="Arial"/>
              </a:rPr>
              <a:t>FITB</a:t>
            </a:r>
            <a:endParaRPr/>
          </a:p>
        </p:txBody>
      </p:sp>
      <p:sp>
        <p:nvSpPr>
          <p:cNvPr id="1104" name="Google Shape;1104;p87"/>
          <p:cNvSpPr/>
          <p:nvPr/>
        </p:nvSpPr>
        <p:spPr>
          <a:xfrm>
            <a:off x="7610050" y="1785878"/>
            <a:ext cx="1524000" cy="323100"/>
          </a:xfrm>
          <a:prstGeom prst="rect">
            <a:avLst/>
          </a:prstGeom>
          <a:solidFill>
            <a:schemeClr val="accent1"/>
          </a:solidFill>
          <a:ln cap="flat" cmpd="sng" w="25400">
            <a:solidFill>
              <a:srgbClr val="949400"/>
            </a:solidFill>
            <a:prstDash val="solid"/>
            <a:round/>
            <a:headEnd len="sm" w="sm" type="none"/>
            <a:tailEnd len="sm" w="sm" type="none"/>
          </a:ln>
        </p:spPr>
        <p:txBody>
          <a:bodyPr anchorCtr="0" anchor="ctr" bIns="12700" lIns="25400" spcFirstLastPara="1" rIns="25400" wrap="square" tIns="12700">
            <a:noAutofit/>
          </a:bodyPr>
          <a:lstStyle/>
          <a:p>
            <a:pPr indent="0" lvl="0" marL="0" marR="0" rtl="0" algn="ctr">
              <a:spcBef>
                <a:spcPts val="0"/>
              </a:spcBef>
              <a:spcAft>
                <a:spcPts val="0"/>
              </a:spcAft>
              <a:buNone/>
            </a:pPr>
            <a:r>
              <a:t/>
            </a:r>
            <a:endParaRPr/>
          </a:p>
        </p:txBody>
      </p:sp>
      <p:sp>
        <p:nvSpPr>
          <p:cNvPr id="1105" name="Google Shape;1105;p87"/>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Q</a:t>
            </a:r>
            <a:endParaRPr/>
          </a:p>
        </p:txBody>
      </p:sp>
    </p:spTree>
  </p:cSld>
  <p:clrMapOvr>
    <a:masterClrMapping/>
  </p:clrMapOvr>
</p:sld>
</file>

<file path=ppt/slides/slide8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9" name="Shape 1109"/>
        <p:cNvGrpSpPr/>
        <p:nvPr/>
      </p:nvGrpSpPr>
      <p:grpSpPr>
        <a:xfrm>
          <a:off x="0" y="0"/>
          <a:ext cx="0" cy="0"/>
          <a:chOff x="0" y="0"/>
          <a:chExt cx="0" cy="0"/>
        </a:xfrm>
      </p:grpSpPr>
      <p:sp>
        <p:nvSpPr>
          <p:cNvPr id="1110" name="Google Shape;1110;p88"/>
          <p:cNvSpPr txBox="1"/>
          <p:nvPr/>
        </p:nvSpPr>
        <p:spPr>
          <a:xfrm>
            <a:off x="1793794" y="6019800"/>
            <a:ext cx="5673300" cy="210300"/>
          </a:xfrm>
          <a:prstGeom prst="rect">
            <a:avLst/>
          </a:prstGeom>
          <a:noFill/>
          <a:ln>
            <a:noFill/>
          </a:ln>
        </p:spPr>
        <p:txBody>
          <a:bodyPr anchorCtr="0" anchor="t" bIns="12700" lIns="25400" spcFirstLastPara="1" rIns="25400" wrap="square" tIns="12700">
            <a:spAutoFit/>
          </a:bodyPr>
          <a:lstStyle/>
          <a:p>
            <a:pPr indent="0" lvl="0" marL="0" marR="0" rtl="0" algn="ctr">
              <a:spcBef>
                <a:spcPts val="0"/>
              </a:spcBef>
              <a:spcAft>
                <a:spcPts val="0"/>
              </a:spcAft>
              <a:buNone/>
            </a:pPr>
            <a:r>
              <a:rPr lang="en-US" sz="1200">
                <a:solidFill>
                  <a:schemeClr val="dk1"/>
                </a:solidFill>
              </a:rPr>
              <a:t>PEX</a:t>
            </a:r>
            <a:r>
              <a:rPr lang="en-US" sz="1200">
                <a:solidFill>
                  <a:schemeClr val="dk1"/>
                </a:solidFill>
                <a:latin typeface="Arial"/>
                <a:ea typeface="Arial"/>
                <a:cs typeface="Arial"/>
                <a:sym typeface="Arial"/>
              </a:rPr>
              <a:t>: Fibrilläres Material an den Ziliarprozessen (hohe Vergrößerung)</a:t>
            </a:r>
            <a:endParaRPr/>
          </a:p>
        </p:txBody>
      </p:sp>
      <p:pic>
        <p:nvPicPr>
          <p:cNvPr id="1111" name="Google Shape;1111;p88"/>
          <p:cNvPicPr preferRelativeResize="0"/>
          <p:nvPr/>
        </p:nvPicPr>
        <p:blipFill rotWithShape="1">
          <a:blip r:embed="rId3">
            <a:alphaModFix/>
          </a:blip>
          <a:srcRect b="0" l="0" r="0" t="0"/>
          <a:stretch/>
        </p:blipFill>
        <p:spPr>
          <a:xfrm>
            <a:off x="1638414" y="1441966"/>
            <a:ext cx="5867169" cy="3974068"/>
          </a:xfrm>
          <a:prstGeom prst="rect">
            <a:avLst/>
          </a:prstGeom>
          <a:noFill/>
          <a:ln>
            <a:noFill/>
          </a:ln>
        </p:spPr>
      </p:pic>
      <p:sp>
        <p:nvSpPr>
          <p:cNvPr id="1112" name="Google Shape;1112;p88"/>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im Vergleich zu PDS/PG: </a:t>
            </a:r>
            <a:r>
              <a:rPr b="1" lang="en-US" sz="1200">
                <a:solidFill>
                  <a:schemeClr val="dk1"/>
                </a:solidFill>
                <a:latin typeface="Arial"/>
                <a:ea typeface="Arial"/>
                <a:cs typeface="Arial"/>
                <a:sym typeface="Arial"/>
              </a:rPr>
              <a:t>FITB</a:t>
            </a:r>
            <a:endParaRPr/>
          </a:p>
        </p:txBody>
      </p:sp>
      <p:sp>
        <p:nvSpPr>
          <p:cNvPr id="1113" name="Google Shape;1113;p88"/>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A</a:t>
            </a:r>
            <a:endParaRPr/>
          </a:p>
        </p:txBody>
      </p:sp>
      <p:sp>
        <p:nvSpPr>
          <p:cNvPr id="1114" name="Google Shape;1114;p88"/>
          <p:cNvSpPr txBox="1"/>
          <p:nvPr/>
        </p:nvSpPr>
        <p:spPr>
          <a:xfrm>
            <a:off x="7315200" y="1600200"/>
            <a:ext cx="1818861" cy="584775"/>
          </a:xfrm>
          <a:prstGeom prst="rect">
            <a:avLst/>
          </a:prstGeom>
          <a:no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i="1" lang="en-US" sz="1200">
                <a:solidFill>
                  <a:schemeClr val="dk1"/>
                </a:solidFill>
                <a:latin typeface="Arial"/>
                <a:ea typeface="Arial"/>
                <a:cs typeface="Arial"/>
                <a:sym typeface="Arial"/>
              </a:rPr>
              <a:t>Anmerkung: Sieht aus wie „Eisenspäne“</a:t>
            </a:r>
            <a:endParaRPr/>
          </a:p>
        </p:txBody>
      </p:sp>
    </p:spTree>
  </p:cSld>
  <p:clrMapOvr>
    <a:masterClrMapping/>
  </p:clrMapOvr>
</p:sld>
</file>

<file path=ppt/slides/slide8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8" name="Shape 1118"/>
        <p:cNvGrpSpPr/>
        <p:nvPr/>
      </p:nvGrpSpPr>
      <p:grpSpPr>
        <a:xfrm>
          <a:off x="0" y="0"/>
          <a:ext cx="0" cy="0"/>
          <a:chOff x="0" y="0"/>
          <a:chExt cx="0" cy="0"/>
        </a:xfrm>
      </p:grpSpPr>
      <p:graphicFrame>
        <p:nvGraphicFramePr>
          <p:cNvPr id="1119" name="Google Shape;1119;p89"/>
          <p:cNvGraphicFramePr/>
          <p:nvPr/>
        </p:nvGraphicFramePr>
        <p:xfrm>
          <a:off x="457200" y="1676400"/>
          <a:ext cx="3000000" cy="3000000"/>
        </p:xfrm>
        <a:graphic>
          <a:graphicData uri="http://schemas.openxmlformats.org/drawingml/2006/table">
            <a:tbl>
              <a:tblPr>
                <a:noFill/>
                <a:tableStyleId>{02B07537-624C-4EAD-A9AA-E5A35CE8A65F}</a:tableStyleId>
              </a:tblPr>
              <a:tblGrid>
                <a:gridCol w="2743200"/>
                <a:gridCol w="2743200"/>
                <a:gridCol w="2743200"/>
              </a:tblGrid>
              <a:tr h="406400">
                <a:tc>
                  <a:txBody>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BFBFBF"/>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1"/>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lang="en-US" sz="1200">
                          <a:solidFill>
                            <a:schemeClr val="dk1"/>
                          </a:solidFill>
                        </a:rPr>
                        <a:t>PEX</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PDS/PG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Alter</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 &lt; 50 J, meist  &gt; 70 J</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20er – 40er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Geschlechtspräferenz</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F &gt; 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M &gt; F</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Kammerwinkelstatus</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Enger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Weit geöffnet</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Wo ist die Iris durchscheinend?</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Pupillensaum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Radiär, mittlere Peripherie</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200"/>
                        <a:buFont typeface="Arial"/>
                        <a:buNone/>
                      </a:pPr>
                      <a:r>
                        <a:rPr b="1" i="1" lang="en-US" sz="1200" u="none" cap="none" strike="noStrike">
                          <a:solidFill>
                            <a:schemeClr val="dk1"/>
                          </a:solidFill>
                          <a:latin typeface="Arial"/>
                          <a:ea typeface="Arial"/>
                          <a:cs typeface="Arial"/>
                          <a:sym typeface="Arial"/>
                        </a:rPr>
                        <a:t>Krukenberg-Spindel – </a:t>
                      </a:r>
                      <a:r>
                        <a:rPr b="0" i="1" lang="en-US" sz="1200" u="none" cap="none" strike="noStrike">
                          <a:solidFill>
                            <a:srgbClr val="BFBFBF"/>
                          </a:solidFill>
                          <a:latin typeface="Arial"/>
                          <a:ea typeface="Arial"/>
                          <a:cs typeface="Arial"/>
                          <a:sym typeface="Arial"/>
                        </a:rPr>
                        <a:t>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b="1" i="1" lang="en-US" sz="1200" u="none" cap="none" strike="noStrike">
                          <a:solidFill>
                            <a:schemeClr val="dk1"/>
                          </a:solidFill>
                          <a:latin typeface="Arial"/>
                          <a:ea typeface="Arial"/>
                          <a:cs typeface="Arial"/>
                          <a:sym typeface="Arial"/>
                        </a:rPr>
                        <a:t>Sampaolesi-Linie – </a:t>
                      </a:r>
                      <a:r>
                        <a:rPr b="0" i="1" lang="en-US" sz="1200" u="none" cap="none" strike="noStrike">
                          <a:solidFill>
                            <a:srgbClr val="BFBFBF"/>
                          </a:solidFill>
                          <a:latin typeface="Arial"/>
                          <a:ea typeface="Arial"/>
                          <a:cs typeface="Arial"/>
                          <a:sym typeface="Arial"/>
                        </a:rPr>
                        <a:t>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762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r>
            </a:tbl>
          </a:graphicData>
        </a:graphic>
      </p:graphicFrame>
      <p:sp>
        <p:nvSpPr>
          <p:cNvPr id="1120" name="Google Shape;1120;p89"/>
          <p:cNvSpPr txBox="1"/>
          <p:nvPr>
            <p:ph idx="12" type="sldNum"/>
          </p:nvPr>
        </p:nvSpPr>
        <p:spPr>
          <a:xfrm>
            <a:off x="7010400" y="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1121" name="Google Shape;1121;p89"/>
          <p:cNvSpPr txBox="1"/>
          <p:nvPr/>
        </p:nvSpPr>
        <p:spPr>
          <a:xfrm>
            <a:off x="2590800" y="2514600"/>
            <a:ext cx="6324600" cy="1749600"/>
          </a:xfrm>
          <a:prstGeom prst="rect">
            <a:avLst/>
          </a:prstGeom>
          <a:solidFill>
            <a:srgbClr val="FFFEC1"/>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i="1" lang="en-US" sz="1200">
                <a:solidFill>
                  <a:srgbClr val="BFBFBF"/>
                </a:solidFill>
                <a:latin typeface="Arial"/>
                <a:ea typeface="Arial"/>
                <a:cs typeface="Arial"/>
                <a:sym typeface="Arial"/>
              </a:rPr>
              <a:t>Welcher Befund im Vordersegment ist neben dem </a:t>
            </a:r>
            <a:r>
              <a:rPr i="1" lang="en-US" sz="1200">
                <a:solidFill>
                  <a:srgbClr val="BFBFBF"/>
                </a:solidFill>
              </a:rPr>
              <a:t>Krukenberg-Spindel</a:t>
            </a:r>
            <a:r>
              <a:rPr i="1" lang="en-US" sz="1200">
                <a:solidFill>
                  <a:srgbClr val="BFBFBF"/>
                </a:solidFill>
                <a:latin typeface="Arial"/>
                <a:ea typeface="Arial"/>
                <a:cs typeface="Arial"/>
                <a:sym typeface="Arial"/>
              </a:rPr>
              <a:t>körper der Hornhaut und der Sampaolesi-Linie ein noch markanteres Merkmal des </a:t>
            </a:r>
            <a:r>
              <a:rPr i="1" lang="en-US" sz="1200">
                <a:solidFill>
                  <a:srgbClr val="BFBFBF"/>
                </a:solidFill>
              </a:rPr>
              <a:t>PEX</a:t>
            </a:r>
            <a:r>
              <a:rPr i="1" lang="en-US" sz="1200">
                <a:solidFill>
                  <a:srgbClr val="BFBFBF"/>
                </a:solidFill>
                <a:latin typeface="Arial"/>
                <a:ea typeface="Arial"/>
                <a:cs typeface="Arial"/>
                <a:sym typeface="Arial"/>
              </a:rPr>
              <a:t>?</a:t>
            </a:r>
            <a:endParaRPr/>
          </a:p>
          <a:p>
            <a:pPr indent="0" lvl="0" marL="0" marR="0" rtl="0" algn="l">
              <a:spcBef>
                <a:spcPts val="0"/>
              </a:spcBef>
              <a:spcAft>
                <a:spcPts val="0"/>
              </a:spcAft>
              <a:buNone/>
            </a:pPr>
            <a:r>
              <a:rPr lang="en-US" sz="1200">
                <a:solidFill>
                  <a:srgbClr val="BFBFBF"/>
                </a:solidFill>
                <a:latin typeface="Arial"/>
                <a:ea typeface="Arial"/>
                <a:cs typeface="Arial"/>
                <a:sym typeface="Arial"/>
              </a:rPr>
              <a:t>Das Vorhandensein von </a:t>
            </a:r>
            <a:r>
              <a:rPr b="1" lang="en-US" sz="1200">
                <a:solidFill>
                  <a:srgbClr val="0000FF"/>
                </a:solidFill>
                <a:latin typeface="Arial"/>
                <a:ea typeface="Arial"/>
                <a:cs typeface="Arial"/>
                <a:sym typeface="Arial"/>
              </a:rPr>
              <a:t>fibrillärem Material auf der vorderen Linsenkapsel</a:t>
            </a:r>
            <a:endParaRPr b="1" sz="1400">
              <a:solidFill>
                <a:srgbClr val="BFBFBF"/>
              </a:solidFill>
              <a:latin typeface="Arial"/>
              <a:ea typeface="Arial"/>
              <a:cs typeface="Arial"/>
              <a:sym typeface="Arial"/>
            </a:endParaRPr>
          </a:p>
          <a:p>
            <a:pPr indent="0" lvl="0" marL="0" marR="0" rtl="0" algn="l">
              <a:spcBef>
                <a:spcPts val="0"/>
              </a:spcBef>
              <a:spcAft>
                <a:spcPts val="0"/>
              </a:spcAft>
              <a:buNone/>
            </a:pPr>
            <a:r>
              <a:t/>
            </a:r>
            <a:endParaRPr sz="1400">
              <a:solidFill>
                <a:srgbClr val="BFBFBF"/>
              </a:solidFill>
              <a:latin typeface="Arial"/>
              <a:ea typeface="Arial"/>
              <a:cs typeface="Arial"/>
              <a:sym typeface="Arial"/>
            </a:endParaRPr>
          </a:p>
          <a:p>
            <a:pPr indent="0" lvl="0" marL="0" marR="0" rtl="0" algn="l">
              <a:spcBef>
                <a:spcPts val="0"/>
              </a:spcBef>
              <a:spcAft>
                <a:spcPts val="0"/>
              </a:spcAft>
              <a:buNone/>
            </a:pPr>
            <a:r>
              <a:rPr i="1" lang="en-US" sz="1200">
                <a:solidFill>
                  <a:srgbClr val="BFBFBF"/>
                </a:solidFill>
                <a:latin typeface="Arial"/>
                <a:ea typeface="Arial"/>
                <a:cs typeface="Arial"/>
                <a:sym typeface="Arial"/>
              </a:rPr>
              <a:t>Welche Art von Muster bildet dieses Material auf der Kapsel?</a:t>
            </a:r>
            <a:endParaRPr/>
          </a:p>
          <a:p>
            <a:pPr indent="0" lvl="0" marL="0" marR="0" rtl="0" algn="l">
              <a:spcBef>
                <a:spcPts val="0"/>
              </a:spcBef>
              <a:spcAft>
                <a:spcPts val="0"/>
              </a:spcAft>
              <a:buNone/>
            </a:pPr>
            <a:r>
              <a:rPr lang="en-US" sz="1200">
                <a:solidFill>
                  <a:srgbClr val="BFBFBF"/>
                </a:solidFill>
                <a:latin typeface="Arial"/>
                <a:ea typeface="Arial"/>
                <a:cs typeface="Arial"/>
                <a:sym typeface="Arial"/>
              </a:rPr>
              <a:t>„Zielscheibenartig“</a:t>
            </a:r>
            <a:endParaRPr/>
          </a:p>
          <a:p>
            <a:pPr indent="0" lvl="0" marL="0" marR="0" rtl="0" algn="l">
              <a:spcBef>
                <a:spcPts val="0"/>
              </a:spcBef>
              <a:spcAft>
                <a:spcPts val="0"/>
              </a:spcAft>
              <a:buNone/>
            </a:pPr>
            <a:r>
              <a:t/>
            </a:r>
            <a:endParaRPr sz="1400">
              <a:solidFill>
                <a:srgbClr val="BFBFBF"/>
              </a:solidFill>
              <a:latin typeface="Arial"/>
              <a:ea typeface="Arial"/>
              <a:cs typeface="Arial"/>
              <a:sym typeface="Arial"/>
            </a:endParaRPr>
          </a:p>
          <a:p>
            <a:pPr indent="0" lvl="0" marL="0" marR="0" rtl="0" algn="l">
              <a:spcBef>
                <a:spcPts val="0"/>
              </a:spcBef>
              <a:spcAft>
                <a:spcPts val="0"/>
              </a:spcAft>
              <a:buNone/>
            </a:pPr>
            <a:r>
              <a:rPr i="1" lang="en-US" sz="1200">
                <a:solidFill>
                  <a:srgbClr val="BFBFBF"/>
                </a:solidFill>
                <a:latin typeface="Arial"/>
                <a:ea typeface="Arial"/>
                <a:cs typeface="Arial"/>
                <a:sym typeface="Arial"/>
              </a:rPr>
              <a:t>Worauf ist die zielscheibenartige Verteilung des Materials zurückzuführen?</a:t>
            </a:r>
            <a:endParaRPr/>
          </a:p>
          <a:p>
            <a:pPr indent="0" lvl="0" marL="0" marR="0" rtl="0" algn="l">
              <a:spcBef>
                <a:spcPts val="0"/>
              </a:spcBef>
              <a:spcAft>
                <a:spcPts val="0"/>
              </a:spcAft>
              <a:buNone/>
            </a:pPr>
            <a:r>
              <a:rPr lang="en-US" sz="1200">
                <a:solidFill>
                  <a:srgbClr val="BFBFBF"/>
                </a:solidFill>
                <a:latin typeface="Arial"/>
                <a:ea typeface="Arial"/>
                <a:cs typeface="Arial"/>
                <a:sym typeface="Arial"/>
              </a:rPr>
              <a:t>Die Bewegung der Iris über die Kapsel bei Erweiterung und Verengung der Pupille</a:t>
            </a:r>
            <a:endParaRPr/>
          </a:p>
        </p:txBody>
      </p:sp>
      <p:sp>
        <p:nvSpPr>
          <p:cNvPr id="1122" name="Google Shape;1122;p89"/>
          <p:cNvSpPr/>
          <p:nvPr/>
        </p:nvSpPr>
        <p:spPr>
          <a:xfrm>
            <a:off x="2941325" y="1567075"/>
            <a:ext cx="1066800" cy="685800"/>
          </a:xfrm>
          <a:prstGeom prst="ellipse">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123" name="Google Shape;1123;p89"/>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Q</a:t>
            </a:r>
            <a:endParaRPr/>
          </a:p>
        </p:txBody>
      </p:sp>
      <p:sp>
        <p:nvSpPr>
          <p:cNvPr id="1124" name="Google Shape;1124;p89"/>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 </a:t>
            </a:r>
            <a:r>
              <a:rPr b="1" lang="en-US" sz="1200">
                <a:solidFill>
                  <a:schemeClr val="dk1"/>
                </a:solidFill>
                <a:latin typeface="Arial"/>
                <a:ea typeface="Arial"/>
                <a:cs typeface="Arial"/>
                <a:sym typeface="Arial"/>
              </a:rPr>
              <a:t>FITB</a:t>
            </a:r>
            <a:endParaRPr/>
          </a:p>
        </p:txBody>
      </p:sp>
      <p:sp>
        <p:nvSpPr>
          <p:cNvPr id="1125" name="Google Shape;1125;p89"/>
          <p:cNvSpPr/>
          <p:nvPr/>
        </p:nvSpPr>
        <p:spPr>
          <a:xfrm flipH="1" rot="5400000">
            <a:off x="587576" y="1162386"/>
            <a:ext cx="1857600" cy="2667000"/>
          </a:xfrm>
          <a:prstGeom prst="bentUpArrow">
            <a:avLst>
              <a:gd fmla="val 14320" name="adj1"/>
              <a:gd fmla="val 17878" name="adj2"/>
              <a:gd fmla="val 18120" name="adj3"/>
            </a:avLst>
          </a:prstGeom>
          <a:solidFill>
            <a:srgbClr val="FF0000"/>
          </a:solidFill>
          <a:ln cap="flat" cmpd="sng" w="25400">
            <a:solidFill>
              <a:srgbClr val="9494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126" name="Google Shape;1126;p89"/>
          <p:cNvSpPr/>
          <p:nvPr/>
        </p:nvSpPr>
        <p:spPr>
          <a:xfrm>
            <a:off x="304800" y="3352800"/>
            <a:ext cx="2186609" cy="834887"/>
          </a:xfrm>
          <a:prstGeom prst="ellipse">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127" name="Google Shape;1127;p89"/>
          <p:cNvSpPr/>
          <p:nvPr/>
        </p:nvSpPr>
        <p:spPr>
          <a:xfrm>
            <a:off x="3829879" y="2829339"/>
            <a:ext cx="4247322" cy="523461"/>
          </a:xfrm>
          <a:prstGeom prst="ellipse">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128" name="Google Shape;1128;p89"/>
          <p:cNvSpPr txBox="1"/>
          <p:nvPr/>
        </p:nvSpPr>
        <p:spPr>
          <a:xfrm>
            <a:off x="3044882" y="3419061"/>
            <a:ext cx="6011582" cy="523220"/>
          </a:xfrm>
          <a:prstGeom prst="rect">
            <a:avLst/>
          </a:prstGeom>
          <a:solidFill>
            <a:srgbClr val="00B0F0"/>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i="1" lang="en-US" sz="1200">
                <a:solidFill>
                  <a:srgbClr val="7F7F7F"/>
                </a:solidFill>
                <a:latin typeface="Arial"/>
                <a:ea typeface="Arial"/>
                <a:cs typeface="Arial"/>
                <a:sym typeface="Arial"/>
              </a:rPr>
              <a:t>Ist dieses Material auf die vordere Linsenoberfläche beschränkt?</a:t>
            </a:r>
            <a:endParaRPr/>
          </a:p>
          <a:p>
            <a:pPr indent="0" lvl="0" marL="0" marR="0" rtl="0" algn="l">
              <a:spcBef>
                <a:spcPts val="0"/>
              </a:spcBef>
              <a:spcAft>
                <a:spcPts val="0"/>
              </a:spcAft>
              <a:buNone/>
            </a:pPr>
            <a:r>
              <a:rPr lang="en-US" sz="1200">
                <a:solidFill>
                  <a:srgbClr val="7F7F7F"/>
                </a:solidFill>
                <a:latin typeface="Arial"/>
                <a:ea typeface="Arial"/>
                <a:cs typeface="Arial"/>
                <a:sym typeface="Arial"/>
              </a:rPr>
              <a:t>Nein, es ist sowohl in der vorderen als auch in der </a:t>
            </a:r>
            <a:r>
              <a:rPr b="1" lang="en-US" sz="1200">
                <a:solidFill>
                  <a:srgbClr val="7F7F7F"/>
                </a:solidFill>
                <a:latin typeface="Arial"/>
                <a:ea typeface="Arial"/>
                <a:cs typeface="Arial"/>
                <a:sym typeface="Arial"/>
              </a:rPr>
              <a:t>hinteren Augenkammer </a:t>
            </a:r>
            <a:r>
              <a:rPr lang="en-US" sz="1200">
                <a:solidFill>
                  <a:srgbClr val="7F7F7F"/>
                </a:solidFill>
                <a:latin typeface="Arial"/>
                <a:ea typeface="Arial"/>
                <a:cs typeface="Arial"/>
                <a:sym typeface="Arial"/>
              </a:rPr>
              <a:t>zu finden</a:t>
            </a:r>
            <a:endParaRPr/>
          </a:p>
        </p:txBody>
      </p:sp>
      <p:sp>
        <p:nvSpPr>
          <p:cNvPr id="1129" name="Google Shape;1129;p89"/>
          <p:cNvSpPr txBox="1"/>
          <p:nvPr/>
        </p:nvSpPr>
        <p:spPr>
          <a:xfrm>
            <a:off x="2667000" y="3419061"/>
            <a:ext cx="4495800" cy="1903500"/>
          </a:xfrm>
          <a:prstGeom prst="rect">
            <a:avLst/>
          </a:prstGeom>
          <a:solidFill>
            <a:srgbClr val="66FF66"/>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i="1" lang="en-US" sz="1200">
                <a:solidFill>
                  <a:srgbClr val="FF0000"/>
                </a:solidFill>
                <a:latin typeface="Arial"/>
                <a:ea typeface="Arial"/>
                <a:cs typeface="Arial"/>
                <a:sym typeface="Arial"/>
              </a:rPr>
              <a:t>Ich kann mir vorstellen, dass dieses Material in der Vorderkammer </a:t>
            </a:r>
            <a:r>
              <a:rPr i="1" lang="en-US" sz="1200">
                <a:solidFill>
                  <a:srgbClr val="FF0000"/>
                </a:solidFill>
              </a:rPr>
              <a:t>“</a:t>
            </a:r>
            <a:r>
              <a:rPr i="1" lang="en-US" sz="1200">
                <a:solidFill>
                  <a:srgbClr val="FF0000"/>
                </a:solidFill>
                <a:latin typeface="Arial"/>
                <a:ea typeface="Arial"/>
                <a:cs typeface="Arial"/>
                <a:sym typeface="Arial"/>
              </a:rPr>
              <a:t>herumschwimmt</a:t>
            </a:r>
            <a:r>
              <a:rPr i="1" lang="en-US" sz="1200">
                <a:solidFill>
                  <a:srgbClr val="FF0000"/>
                </a:solidFill>
              </a:rPr>
              <a:t>”</a:t>
            </a:r>
            <a:r>
              <a:rPr i="1" lang="en-US" sz="1200">
                <a:solidFill>
                  <a:srgbClr val="FF0000"/>
                </a:solidFill>
                <a:latin typeface="Arial"/>
                <a:ea typeface="Arial"/>
                <a:cs typeface="Arial"/>
                <a:sym typeface="Arial"/>
              </a:rPr>
              <a:t>, aber wie gelangt es in den Glaskörper?</a:t>
            </a:r>
            <a:endParaRPr/>
          </a:p>
          <a:p>
            <a:pPr indent="0" lvl="0" marL="0" marR="0" rtl="0" algn="l">
              <a:spcBef>
                <a:spcPts val="0"/>
              </a:spcBef>
              <a:spcAft>
                <a:spcPts val="0"/>
              </a:spcAft>
              <a:buNone/>
            </a:pPr>
            <a:r>
              <a:rPr lang="en-US" sz="1200">
                <a:solidFill>
                  <a:srgbClr val="66FF66"/>
                </a:solidFill>
                <a:latin typeface="Arial"/>
                <a:ea typeface="Arial"/>
                <a:cs typeface="Arial"/>
                <a:sym typeface="Arial"/>
              </a:rPr>
              <a:t>Das tut es nicht</a:t>
            </a:r>
            <a:endParaRPr/>
          </a:p>
          <a:p>
            <a:pPr indent="0" lvl="0" marL="0" marR="0" rtl="0" algn="l">
              <a:spcBef>
                <a:spcPts val="0"/>
              </a:spcBef>
              <a:spcAft>
                <a:spcPts val="0"/>
              </a:spcAft>
              <a:buNone/>
            </a:pPr>
            <a:r>
              <a:t/>
            </a:r>
            <a:endParaRPr i="1" sz="1400">
              <a:solidFill>
                <a:srgbClr val="66FF66"/>
              </a:solidFill>
              <a:latin typeface="Arial"/>
              <a:ea typeface="Arial"/>
              <a:cs typeface="Arial"/>
              <a:sym typeface="Arial"/>
            </a:endParaRPr>
          </a:p>
          <a:p>
            <a:pPr indent="0" lvl="0" marL="0" marR="0" rtl="0" algn="l">
              <a:spcBef>
                <a:spcPts val="0"/>
              </a:spcBef>
              <a:spcAft>
                <a:spcPts val="0"/>
              </a:spcAft>
              <a:buNone/>
            </a:pPr>
            <a:r>
              <a:rPr i="1" lang="en-US" sz="1200">
                <a:solidFill>
                  <a:srgbClr val="66FF66"/>
                </a:solidFill>
                <a:latin typeface="Arial"/>
                <a:ea typeface="Arial"/>
                <a:cs typeface="Arial"/>
                <a:sym typeface="Arial"/>
              </a:rPr>
              <a:t>Aber Sie sagten, es befinde sich in der Hinterkammer (HK)… Was hat es damit auf sich?</a:t>
            </a:r>
            <a:endParaRPr/>
          </a:p>
          <a:p>
            <a:pPr indent="0" lvl="0" marL="0" marR="0" rtl="0" algn="l">
              <a:spcBef>
                <a:spcPts val="0"/>
              </a:spcBef>
              <a:spcAft>
                <a:spcPts val="0"/>
              </a:spcAft>
              <a:buNone/>
            </a:pPr>
            <a:r>
              <a:rPr lang="en-US" sz="1200">
                <a:solidFill>
                  <a:srgbClr val="66FF66"/>
                </a:solidFill>
                <a:latin typeface="Arial"/>
                <a:ea typeface="Arial"/>
                <a:cs typeface="Arial"/>
                <a:sym typeface="Arial"/>
              </a:rPr>
              <a:t>Die Hinterkammer ist der Raum hinter der Iris und vor der vorderen Hyaloidfläche des Glaskörpers. Der Glaskörper befindet sich in der Glaskörperhöhle, nicht in der Hinterkammer</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 name="Shape 228"/>
        <p:cNvGrpSpPr/>
        <p:nvPr/>
      </p:nvGrpSpPr>
      <p:grpSpPr>
        <a:xfrm>
          <a:off x="0" y="0"/>
          <a:ext cx="0" cy="0"/>
          <a:chOff x="0" y="0"/>
          <a:chExt cx="0" cy="0"/>
        </a:xfrm>
      </p:grpSpPr>
      <p:graphicFrame>
        <p:nvGraphicFramePr>
          <p:cNvPr id="229" name="Google Shape;229;p9"/>
          <p:cNvGraphicFramePr/>
          <p:nvPr/>
        </p:nvGraphicFramePr>
        <p:xfrm>
          <a:off x="457200" y="1676400"/>
          <a:ext cx="3000000" cy="3000000"/>
        </p:xfrm>
        <a:graphic>
          <a:graphicData uri="http://schemas.openxmlformats.org/drawingml/2006/table">
            <a:tbl>
              <a:tblPr>
                <a:noFill/>
                <a:tableStyleId>{02B07537-624C-4EAD-A9AA-E5A35CE8A65F}</a:tableStyleId>
              </a:tblPr>
              <a:tblGrid>
                <a:gridCol w="2743200"/>
                <a:gridCol w="2743200"/>
                <a:gridCol w="2743200"/>
              </a:tblGrid>
              <a:tr h="406400">
                <a:tc>
                  <a:txBody>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BFBFBF"/>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1"/>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lang="en-US" sz="1200">
                          <a:solidFill>
                            <a:schemeClr val="dk1"/>
                          </a:solidFill>
                        </a:rPr>
                        <a:t>PEX</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PDS/PG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Alter</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 &lt; 50 J, meist  &gt; 70 J</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20er – 40er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Geschlechtspräferenz</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F &gt; 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M &gt; F</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i="1" lang="en-US" sz="1200">
                          <a:solidFill>
                            <a:schemeClr val="dk1"/>
                          </a:solidFill>
                        </a:rPr>
                        <a:t>Kammerwinkelstatus</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0000FF"/>
                        </a:buClr>
                        <a:buSzPts val="1200"/>
                        <a:buFont typeface="Arial"/>
                        <a:buNone/>
                      </a:pPr>
                      <a:r>
                        <a:rPr b="1" lang="en-US" sz="1200">
                          <a:solidFill>
                            <a:srgbClr val="0000FF"/>
                          </a:solidFill>
                        </a:rPr>
                        <a:t>Enger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Weit geöffnet</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762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r>
            </a:tbl>
          </a:graphicData>
        </a:graphic>
      </p:graphicFrame>
      <p:sp>
        <p:nvSpPr>
          <p:cNvPr id="230" name="Google Shape;230;p9"/>
          <p:cNvSpPr txBox="1"/>
          <p:nvPr>
            <p:ph idx="12" type="sldNum"/>
          </p:nvPr>
        </p:nvSpPr>
        <p:spPr>
          <a:xfrm>
            <a:off x="7010400" y="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231" name="Google Shape;231;p9"/>
          <p:cNvSpPr txBox="1"/>
          <p:nvPr/>
        </p:nvSpPr>
        <p:spPr>
          <a:xfrm>
            <a:off x="457200" y="3124200"/>
            <a:ext cx="5791200" cy="1349400"/>
          </a:xfrm>
          <a:prstGeom prst="rect">
            <a:avLst/>
          </a:prstGeom>
          <a:solidFill>
            <a:srgbClr val="C8C860"/>
          </a:solidFill>
          <a:ln>
            <a:noFill/>
          </a:ln>
        </p:spPr>
        <p:txBody>
          <a:bodyPr anchorCtr="0" anchor="t" bIns="12700" lIns="25400" spcFirstLastPara="1" rIns="25400" wrap="square" tIns="12700">
            <a:spAutoFit/>
          </a:bodyPr>
          <a:lstStyle/>
          <a:p>
            <a:pPr indent="0" lvl="0" marL="0" marR="0" rtl="0" algn="l">
              <a:spcBef>
                <a:spcPts val="0"/>
              </a:spcBef>
              <a:spcAft>
                <a:spcPts val="0"/>
              </a:spcAft>
              <a:buClr>
                <a:srgbClr val="0000FF"/>
              </a:buClr>
              <a:buSzPts val="1200"/>
              <a:buFont typeface="Noto Sans Symbols"/>
              <a:buNone/>
            </a:pPr>
            <a:r>
              <a:rPr i="1" lang="en-US" sz="1200">
                <a:solidFill>
                  <a:srgbClr val="0000FF"/>
                </a:solidFill>
                <a:latin typeface="Arial"/>
                <a:ea typeface="Arial"/>
                <a:cs typeface="Arial"/>
                <a:sym typeface="Arial"/>
              </a:rPr>
              <a:t>Warum ist der Winkel bei </a:t>
            </a:r>
            <a:r>
              <a:rPr i="1" lang="en-US" sz="1200">
                <a:solidFill>
                  <a:srgbClr val="0000FF"/>
                </a:solidFill>
              </a:rPr>
              <a:t>PEX</a:t>
            </a:r>
            <a:r>
              <a:rPr i="1" lang="en-US" sz="1200">
                <a:solidFill>
                  <a:srgbClr val="0000FF"/>
                </a:solidFill>
                <a:latin typeface="Arial"/>
                <a:ea typeface="Arial"/>
                <a:cs typeface="Arial"/>
                <a:sym typeface="Arial"/>
              </a:rPr>
              <a:t> verengt?</a:t>
            </a:r>
            <a:endParaRPr i="1" sz="1400">
              <a:solidFill>
                <a:srgbClr val="C8C860"/>
              </a:solidFill>
              <a:latin typeface="Arial"/>
              <a:ea typeface="Arial"/>
              <a:cs typeface="Arial"/>
              <a:sym typeface="Arial"/>
            </a:endParaRPr>
          </a:p>
          <a:p>
            <a:pPr indent="0" lvl="0" marL="0" marR="0" rtl="0" algn="l">
              <a:spcBef>
                <a:spcPts val="0"/>
              </a:spcBef>
              <a:spcAft>
                <a:spcPts val="0"/>
              </a:spcAft>
              <a:buClr>
                <a:srgbClr val="C8C860"/>
              </a:buClr>
              <a:buSzPts val="1200"/>
              <a:buFont typeface="Noto Sans Symbols"/>
              <a:buNone/>
            </a:pPr>
            <a:r>
              <a:rPr lang="en-US" sz="1200">
                <a:solidFill>
                  <a:srgbClr val="C8C860"/>
                </a:solidFill>
              </a:rPr>
              <a:t>Durch die geschwächten Zonulafasern kann sich das Linsen-Iris-Diaphragma nach vorne verlagern.</a:t>
            </a:r>
            <a:endParaRPr/>
          </a:p>
          <a:p>
            <a:pPr indent="0" lvl="0" marL="0" marR="0" rtl="0" algn="l">
              <a:spcBef>
                <a:spcPts val="0"/>
              </a:spcBef>
              <a:spcAft>
                <a:spcPts val="0"/>
              </a:spcAft>
              <a:buClr>
                <a:schemeClr val="dk1"/>
              </a:buClr>
              <a:buSzPts val="1400"/>
              <a:buFont typeface="Noto Sans Symbols"/>
              <a:buNone/>
            </a:pPr>
            <a:r>
              <a:t/>
            </a:r>
            <a:endParaRPr i="1" sz="1400">
              <a:solidFill>
                <a:srgbClr val="C8C860"/>
              </a:solidFill>
              <a:latin typeface="Arial"/>
              <a:ea typeface="Arial"/>
              <a:cs typeface="Arial"/>
              <a:sym typeface="Arial"/>
            </a:endParaRPr>
          </a:p>
          <a:p>
            <a:pPr indent="0" lvl="0" marL="0" marR="0" rtl="0" algn="l">
              <a:spcBef>
                <a:spcPts val="0"/>
              </a:spcBef>
              <a:spcAft>
                <a:spcPts val="0"/>
              </a:spcAft>
              <a:buClr>
                <a:srgbClr val="C8C860"/>
              </a:buClr>
              <a:buSzPts val="1200"/>
              <a:buFont typeface="Noto Sans Symbols"/>
              <a:buNone/>
            </a:pPr>
            <a:r>
              <a:rPr i="1" lang="en-US" sz="1200">
                <a:solidFill>
                  <a:srgbClr val="C8C860"/>
                </a:solidFill>
                <a:latin typeface="Arial"/>
                <a:ea typeface="Arial"/>
                <a:cs typeface="Arial"/>
                <a:sym typeface="Arial"/>
              </a:rPr>
              <a:t>Bedeutet dies, dass es sich bei </a:t>
            </a:r>
            <a:r>
              <a:rPr i="1" lang="en-US" sz="1200">
                <a:solidFill>
                  <a:srgbClr val="C8C860"/>
                </a:solidFill>
              </a:rPr>
              <a:t>PEX</a:t>
            </a:r>
            <a:r>
              <a:rPr i="1" lang="en-US" sz="1200">
                <a:solidFill>
                  <a:srgbClr val="C8C860"/>
                </a:solidFill>
                <a:latin typeface="Arial"/>
                <a:ea typeface="Arial"/>
                <a:cs typeface="Arial"/>
                <a:sym typeface="Arial"/>
              </a:rPr>
              <a:t> um eine Form des Engwinkelglaukoms handelt?</a:t>
            </a:r>
            <a:endParaRPr/>
          </a:p>
          <a:p>
            <a:pPr indent="0" lvl="0" marL="0" marR="0" rtl="0" algn="l">
              <a:spcBef>
                <a:spcPts val="0"/>
              </a:spcBef>
              <a:spcAft>
                <a:spcPts val="0"/>
              </a:spcAft>
              <a:buClr>
                <a:srgbClr val="C8C860"/>
              </a:buClr>
              <a:buSzPts val="1200"/>
              <a:buFont typeface="Noto Sans Symbols"/>
              <a:buNone/>
            </a:pPr>
            <a:r>
              <a:rPr lang="en-US" sz="1200">
                <a:solidFill>
                  <a:srgbClr val="C8C860"/>
                </a:solidFill>
                <a:latin typeface="Arial"/>
                <a:ea typeface="Arial"/>
                <a:cs typeface="Arial"/>
                <a:sym typeface="Arial"/>
              </a:rPr>
              <a:t>Trotz des charakteristischen verengten Winkels ist dies nicht der Fall – es handelt sich um ein Offenwinkelglaukom (</a:t>
            </a:r>
            <a:r>
              <a:rPr lang="en-US" sz="1200">
                <a:solidFill>
                  <a:srgbClr val="C8C860"/>
                </a:solidFill>
              </a:rPr>
              <a:t>OWG</a:t>
            </a:r>
            <a:r>
              <a:rPr lang="en-US" sz="1200">
                <a:solidFill>
                  <a:srgbClr val="C8C860"/>
                </a:solidFill>
                <a:latin typeface="Arial"/>
                <a:ea typeface="Arial"/>
                <a:cs typeface="Arial"/>
                <a:sym typeface="Arial"/>
              </a:rPr>
              <a:t>)</a:t>
            </a:r>
            <a:endParaRPr/>
          </a:p>
        </p:txBody>
      </p:sp>
      <p:sp>
        <p:nvSpPr>
          <p:cNvPr id="232" name="Google Shape;232;p9"/>
          <p:cNvSpPr/>
          <p:nvPr/>
        </p:nvSpPr>
        <p:spPr>
          <a:xfrm>
            <a:off x="3051050" y="2590800"/>
            <a:ext cx="1066800" cy="533400"/>
          </a:xfrm>
          <a:prstGeom prst="ellipse">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33" name="Google Shape;233;p9"/>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F</a:t>
            </a:r>
            <a:endParaRPr/>
          </a:p>
        </p:txBody>
      </p:sp>
      <p:sp>
        <p:nvSpPr>
          <p:cNvPr id="234" name="Google Shape;234;p9"/>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 </a:t>
            </a:r>
            <a:r>
              <a:rPr b="1" lang="en-US" sz="1200">
                <a:solidFill>
                  <a:schemeClr val="dk1"/>
                </a:solidFill>
                <a:latin typeface="Arial"/>
                <a:ea typeface="Arial"/>
                <a:cs typeface="Arial"/>
                <a:sym typeface="Arial"/>
              </a:rPr>
              <a:t>FITB</a:t>
            </a:r>
            <a:endParaRPr/>
          </a:p>
        </p:txBody>
      </p:sp>
    </p:spTree>
  </p:cSld>
  <p:clrMapOvr>
    <a:masterClrMapping/>
  </p:clrMapOvr>
</p:sld>
</file>

<file path=ppt/slides/slide9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3" name="Shape 1133"/>
        <p:cNvGrpSpPr/>
        <p:nvPr/>
      </p:nvGrpSpPr>
      <p:grpSpPr>
        <a:xfrm>
          <a:off x="0" y="0"/>
          <a:ext cx="0" cy="0"/>
          <a:chOff x="0" y="0"/>
          <a:chExt cx="0" cy="0"/>
        </a:xfrm>
      </p:grpSpPr>
      <p:graphicFrame>
        <p:nvGraphicFramePr>
          <p:cNvPr id="1134" name="Google Shape;1134;p90"/>
          <p:cNvGraphicFramePr/>
          <p:nvPr/>
        </p:nvGraphicFramePr>
        <p:xfrm>
          <a:off x="457200" y="1676400"/>
          <a:ext cx="3000000" cy="3000000"/>
        </p:xfrm>
        <a:graphic>
          <a:graphicData uri="http://schemas.openxmlformats.org/drawingml/2006/table">
            <a:tbl>
              <a:tblPr>
                <a:noFill/>
                <a:tableStyleId>{02B07537-624C-4EAD-A9AA-E5A35CE8A65F}</a:tableStyleId>
              </a:tblPr>
              <a:tblGrid>
                <a:gridCol w="2743200"/>
                <a:gridCol w="2743200"/>
                <a:gridCol w="2743200"/>
              </a:tblGrid>
              <a:tr h="406400">
                <a:tc>
                  <a:txBody>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BFBFBF"/>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1"/>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lang="en-US" sz="1200">
                          <a:solidFill>
                            <a:schemeClr val="dk1"/>
                          </a:solidFill>
                        </a:rPr>
                        <a:t>PEX</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PDS/PG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Alter</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 &lt; 50 J, meist  &gt; 70 J</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20er – 40er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Geschlechtspräferenz</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F &gt; 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M &gt; F</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Kammerwinkelstatus</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Enger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Weit geöffnet</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Wo ist die Iris durchscheinend?</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Pupillensaum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Radiär, mittlere Peripherie</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200"/>
                        <a:buFont typeface="Arial"/>
                        <a:buNone/>
                      </a:pPr>
                      <a:r>
                        <a:rPr b="1" i="1" lang="en-US" sz="1200" u="none" cap="none" strike="noStrike">
                          <a:solidFill>
                            <a:schemeClr val="dk1"/>
                          </a:solidFill>
                          <a:latin typeface="Arial"/>
                          <a:ea typeface="Arial"/>
                          <a:cs typeface="Arial"/>
                          <a:sym typeface="Arial"/>
                        </a:rPr>
                        <a:t>Krukenberg-Spindel – </a:t>
                      </a:r>
                      <a:r>
                        <a:rPr b="0" i="1" lang="en-US" sz="1200" u="none" cap="none" strike="noStrike">
                          <a:solidFill>
                            <a:srgbClr val="BFBFBF"/>
                          </a:solidFill>
                          <a:latin typeface="Arial"/>
                          <a:ea typeface="Arial"/>
                          <a:cs typeface="Arial"/>
                          <a:sym typeface="Arial"/>
                        </a:rPr>
                        <a:t>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b="1" i="1" lang="en-US" sz="1200" u="none" cap="none" strike="noStrike">
                          <a:solidFill>
                            <a:schemeClr val="dk1"/>
                          </a:solidFill>
                          <a:latin typeface="Arial"/>
                          <a:ea typeface="Arial"/>
                          <a:cs typeface="Arial"/>
                          <a:sym typeface="Arial"/>
                        </a:rPr>
                        <a:t>Sampaolesi-Linie – </a:t>
                      </a:r>
                      <a:r>
                        <a:rPr b="0" i="1" lang="en-US" sz="1200" u="none" cap="none" strike="noStrike">
                          <a:solidFill>
                            <a:srgbClr val="BFBFBF"/>
                          </a:solidFill>
                          <a:latin typeface="Arial"/>
                          <a:ea typeface="Arial"/>
                          <a:cs typeface="Arial"/>
                          <a:sym typeface="Arial"/>
                        </a:rPr>
                        <a:t>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762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r>
            </a:tbl>
          </a:graphicData>
        </a:graphic>
      </p:graphicFrame>
      <p:sp>
        <p:nvSpPr>
          <p:cNvPr id="1135" name="Google Shape;1135;p90"/>
          <p:cNvSpPr txBox="1"/>
          <p:nvPr>
            <p:ph idx="12" type="sldNum"/>
          </p:nvPr>
        </p:nvSpPr>
        <p:spPr>
          <a:xfrm>
            <a:off x="7010400" y="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1136" name="Google Shape;1136;p90"/>
          <p:cNvSpPr txBox="1"/>
          <p:nvPr/>
        </p:nvSpPr>
        <p:spPr>
          <a:xfrm>
            <a:off x="2590800" y="2514600"/>
            <a:ext cx="6324600" cy="1749600"/>
          </a:xfrm>
          <a:prstGeom prst="rect">
            <a:avLst/>
          </a:prstGeom>
          <a:solidFill>
            <a:srgbClr val="FFFEC1"/>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i="1" lang="en-US" sz="1200">
                <a:solidFill>
                  <a:srgbClr val="BFBFBF"/>
                </a:solidFill>
                <a:latin typeface="Arial"/>
                <a:ea typeface="Arial"/>
                <a:cs typeface="Arial"/>
                <a:sym typeface="Arial"/>
              </a:rPr>
              <a:t>Welcher Befund im Vordersegment ist neben dem </a:t>
            </a:r>
            <a:r>
              <a:rPr i="1" lang="en-US" sz="1200">
                <a:solidFill>
                  <a:srgbClr val="BFBFBF"/>
                </a:solidFill>
              </a:rPr>
              <a:t>Krukenberg-Spindel</a:t>
            </a:r>
            <a:r>
              <a:rPr i="1" lang="en-US" sz="1200">
                <a:solidFill>
                  <a:srgbClr val="BFBFBF"/>
                </a:solidFill>
                <a:latin typeface="Arial"/>
                <a:ea typeface="Arial"/>
                <a:cs typeface="Arial"/>
                <a:sym typeface="Arial"/>
              </a:rPr>
              <a:t>körper der Hornhaut und der Sampaolesi-Linie ein noch markanteres Merkmal des </a:t>
            </a:r>
            <a:r>
              <a:rPr i="1" lang="en-US" sz="1200">
                <a:solidFill>
                  <a:srgbClr val="BFBFBF"/>
                </a:solidFill>
              </a:rPr>
              <a:t>PEX</a:t>
            </a:r>
            <a:r>
              <a:rPr i="1" lang="en-US" sz="1200">
                <a:solidFill>
                  <a:srgbClr val="BFBFBF"/>
                </a:solidFill>
                <a:latin typeface="Arial"/>
                <a:ea typeface="Arial"/>
                <a:cs typeface="Arial"/>
                <a:sym typeface="Arial"/>
              </a:rPr>
              <a:t>?</a:t>
            </a:r>
            <a:endParaRPr/>
          </a:p>
          <a:p>
            <a:pPr indent="0" lvl="0" marL="0" marR="0" rtl="0" algn="l">
              <a:spcBef>
                <a:spcPts val="0"/>
              </a:spcBef>
              <a:spcAft>
                <a:spcPts val="0"/>
              </a:spcAft>
              <a:buNone/>
            </a:pPr>
            <a:r>
              <a:rPr lang="en-US" sz="1200">
                <a:solidFill>
                  <a:srgbClr val="BFBFBF"/>
                </a:solidFill>
                <a:latin typeface="Arial"/>
                <a:ea typeface="Arial"/>
                <a:cs typeface="Arial"/>
                <a:sym typeface="Arial"/>
              </a:rPr>
              <a:t>Das Vorhandensein von </a:t>
            </a:r>
            <a:r>
              <a:rPr b="1" lang="en-US" sz="1200">
                <a:solidFill>
                  <a:srgbClr val="0000FF"/>
                </a:solidFill>
                <a:latin typeface="Arial"/>
                <a:ea typeface="Arial"/>
                <a:cs typeface="Arial"/>
                <a:sym typeface="Arial"/>
              </a:rPr>
              <a:t>fibrillärem Material auf der vorderen Linsenkapsel</a:t>
            </a:r>
            <a:endParaRPr b="1" sz="1400">
              <a:solidFill>
                <a:srgbClr val="BFBFBF"/>
              </a:solidFill>
              <a:latin typeface="Arial"/>
              <a:ea typeface="Arial"/>
              <a:cs typeface="Arial"/>
              <a:sym typeface="Arial"/>
            </a:endParaRPr>
          </a:p>
          <a:p>
            <a:pPr indent="0" lvl="0" marL="0" marR="0" rtl="0" algn="l">
              <a:spcBef>
                <a:spcPts val="0"/>
              </a:spcBef>
              <a:spcAft>
                <a:spcPts val="0"/>
              </a:spcAft>
              <a:buNone/>
            </a:pPr>
            <a:r>
              <a:t/>
            </a:r>
            <a:endParaRPr sz="1400">
              <a:solidFill>
                <a:srgbClr val="BFBFBF"/>
              </a:solidFill>
              <a:latin typeface="Arial"/>
              <a:ea typeface="Arial"/>
              <a:cs typeface="Arial"/>
              <a:sym typeface="Arial"/>
            </a:endParaRPr>
          </a:p>
          <a:p>
            <a:pPr indent="0" lvl="0" marL="0" marR="0" rtl="0" algn="l">
              <a:spcBef>
                <a:spcPts val="0"/>
              </a:spcBef>
              <a:spcAft>
                <a:spcPts val="0"/>
              </a:spcAft>
              <a:buNone/>
            </a:pPr>
            <a:r>
              <a:rPr i="1" lang="en-US" sz="1200">
                <a:solidFill>
                  <a:srgbClr val="BFBFBF"/>
                </a:solidFill>
                <a:latin typeface="Arial"/>
                <a:ea typeface="Arial"/>
                <a:cs typeface="Arial"/>
                <a:sym typeface="Arial"/>
              </a:rPr>
              <a:t>Welche Art von Muster bildet dieses Material auf der Kapsel?</a:t>
            </a:r>
            <a:endParaRPr/>
          </a:p>
          <a:p>
            <a:pPr indent="0" lvl="0" marL="0" marR="0" rtl="0" algn="l">
              <a:spcBef>
                <a:spcPts val="0"/>
              </a:spcBef>
              <a:spcAft>
                <a:spcPts val="0"/>
              </a:spcAft>
              <a:buNone/>
            </a:pPr>
            <a:r>
              <a:rPr lang="en-US" sz="1200">
                <a:solidFill>
                  <a:srgbClr val="BFBFBF"/>
                </a:solidFill>
                <a:latin typeface="Arial"/>
                <a:ea typeface="Arial"/>
                <a:cs typeface="Arial"/>
                <a:sym typeface="Arial"/>
              </a:rPr>
              <a:t>„Zielscheibenartig“</a:t>
            </a:r>
            <a:endParaRPr/>
          </a:p>
          <a:p>
            <a:pPr indent="0" lvl="0" marL="0" marR="0" rtl="0" algn="l">
              <a:spcBef>
                <a:spcPts val="0"/>
              </a:spcBef>
              <a:spcAft>
                <a:spcPts val="0"/>
              </a:spcAft>
              <a:buNone/>
            </a:pPr>
            <a:r>
              <a:t/>
            </a:r>
            <a:endParaRPr sz="1400">
              <a:solidFill>
                <a:srgbClr val="BFBFBF"/>
              </a:solidFill>
              <a:latin typeface="Arial"/>
              <a:ea typeface="Arial"/>
              <a:cs typeface="Arial"/>
              <a:sym typeface="Arial"/>
            </a:endParaRPr>
          </a:p>
          <a:p>
            <a:pPr indent="0" lvl="0" marL="0" marR="0" rtl="0" algn="l">
              <a:spcBef>
                <a:spcPts val="0"/>
              </a:spcBef>
              <a:spcAft>
                <a:spcPts val="0"/>
              </a:spcAft>
              <a:buNone/>
            </a:pPr>
            <a:r>
              <a:rPr i="1" lang="en-US" sz="1200">
                <a:solidFill>
                  <a:srgbClr val="BFBFBF"/>
                </a:solidFill>
                <a:latin typeface="Arial"/>
                <a:ea typeface="Arial"/>
                <a:cs typeface="Arial"/>
                <a:sym typeface="Arial"/>
              </a:rPr>
              <a:t>Worauf ist die zielscheibenartige Verteilung des Materials zurückzuführen?</a:t>
            </a:r>
            <a:endParaRPr/>
          </a:p>
          <a:p>
            <a:pPr indent="0" lvl="0" marL="0" marR="0" rtl="0" algn="l">
              <a:spcBef>
                <a:spcPts val="0"/>
              </a:spcBef>
              <a:spcAft>
                <a:spcPts val="0"/>
              </a:spcAft>
              <a:buNone/>
            </a:pPr>
            <a:r>
              <a:rPr lang="en-US" sz="1200">
                <a:solidFill>
                  <a:srgbClr val="BFBFBF"/>
                </a:solidFill>
                <a:latin typeface="Arial"/>
                <a:ea typeface="Arial"/>
                <a:cs typeface="Arial"/>
                <a:sym typeface="Arial"/>
              </a:rPr>
              <a:t>Die Bewegung der Iris über die Kapsel, wenn sich die Pupille erweitert und verengt</a:t>
            </a:r>
            <a:endParaRPr/>
          </a:p>
        </p:txBody>
      </p:sp>
      <p:sp>
        <p:nvSpPr>
          <p:cNvPr id="1137" name="Google Shape;1137;p90"/>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A</a:t>
            </a:r>
            <a:endParaRPr/>
          </a:p>
        </p:txBody>
      </p:sp>
      <p:sp>
        <p:nvSpPr>
          <p:cNvPr id="1138" name="Google Shape;1138;p90"/>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 </a:t>
            </a:r>
            <a:r>
              <a:rPr b="1" lang="en-US" sz="1200">
                <a:solidFill>
                  <a:schemeClr val="dk1"/>
                </a:solidFill>
                <a:latin typeface="Arial"/>
                <a:ea typeface="Arial"/>
                <a:cs typeface="Arial"/>
                <a:sym typeface="Arial"/>
              </a:rPr>
              <a:t>FITB</a:t>
            </a:r>
            <a:endParaRPr/>
          </a:p>
        </p:txBody>
      </p:sp>
      <p:sp>
        <p:nvSpPr>
          <p:cNvPr id="1139" name="Google Shape;1139;p90"/>
          <p:cNvSpPr/>
          <p:nvPr/>
        </p:nvSpPr>
        <p:spPr>
          <a:xfrm>
            <a:off x="304800" y="3352800"/>
            <a:ext cx="2186609" cy="834887"/>
          </a:xfrm>
          <a:prstGeom prst="ellipse">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140" name="Google Shape;1140;p90"/>
          <p:cNvSpPr/>
          <p:nvPr/>
        </p:nvSpPr>
        <p:spPr>
          <a:xfrm>
            <a:off x="3829879" y="2829339"/>
            <a:ext cx="4247322" cy="523461"/>
          </a:xfrm>
          <a:prstGeom prst="ellipse">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141" name="Google Shape;1141;p90"/>
          <p:cNvSpPr txBox="1"/>
          <p:nvPr/>
        </p:nvSpPr>
        <p:spPr>
          <a:xfrm>
            <a:off x="3044882" y="3419061"/>
            <a:ext cx="6011582" cy="523220"/>
          </a:xfrm>
          <a:prstGeom prst="rect">
            <a:avLst/>
          </a:prstGeom>
          <a:solidFill>
            <a:srgbClr val="00B0F0"/>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i="1" lang="en-US" sz="1200">
                <a:solidFill>
                  <a:srgbClr val="7F7F7F"/>
                </a:solidFill>
                <a:latin typeface="Arial"/>
                <a:ea typeface="Arial"/>
                <a:cs typeface="Arial"/>
                <a:sym typeface="Arial"/>
              </a:rPr>
              <a:t>Ist dieses Material auf die vordere Linsenoberfläche beschränkt?</a:t>
            </a:r>
            <a:endParaRPr/>
          </a:p>
          <a:p>
            <a:pPr indent="0" lvl="0" marL="0" marR="0" rtl="0" algn="l">
              <a:spcBef>
                <a:spcPts val="0"/>
              </a:spcBef>
              <a:spcAft>
                <a:spcPts val="0"/>
              </a:spcAft>
              <a:buNone/>
            </a:pPr>
            <a:r>
              <a:rPr lang="en-US" sz="1200">
                <a:solidFill>
                  <a:srgbClr val="7F7F7F"/>
                </a:solidFill>
                <a:latin typeface="Arial"/>
                <a:ea typeface="Arial"/>
                <a:cs typeface="Arial"/>
                <a:sym typeface="Arial"/>
              </a:rPr>
              <a:t>Nein, es ist sowohl in der vorderen als auch in der </a:t>
            </a:r>
            <a:r>
              <a:rPr b="1" lang="en-US" sz="1200">
                <a:solidFill>
                  <a:srgbClr val="7F7F7F"/>
                </a:solidFill>
                <a:latin typeface="Arial"/>
                <a:ea typeface="Arial"/>
                <a:cs typeface="Arial"/>
                <a:sym typeface="Arial"/>
              </a:rPr>
              <a:t>hinteren Augenkammer </a:t>
            </a:r>
            <a:r>
              <a:rPr lang="en-US" sz="1200">
                <a:solidFill>
                  <a:srgbClr val="7F7F7F"/>
                </a:solidFill>
                <a:latin typeface="Arial"/>
                <a:ea typeface="Arial"/>
                <a:cs typeface="Arial"/>
                <a:sym typeface="Arial"/>
              </a:rPr>
              <a:t>zu finden</a:t>
            </a:r>
            <a:endParaRPr/>
          </a:p>
        </p:txBody>
      </p:sp>
      <p:sp>
        <p:nvSpPr>
          <p:cNvPr id="1142" name="Google Shape;1142;p90"/>
          <p:cNvSpPr txBox="1"/>
          <p:nvPr/>
        </p:nvSpPr>
        <p:spPr>
          <a:xfrm>
            <a:off x="2667000" y="3419061"/>
            <a:ext cx="4495800" cy="1903500"/>
          </a:xfrm>
          <a:prstGeom prst="rect">
            <a:avLst/>
          </a:prstGeom>
          <a:solidFill>
            <a:srgbClr val="66FF66"/>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i="1" lang="en-US" sz="1200">
                <a:solidFill>
                  <a:srgbClr val="FF0000"/>
                </a:solidFill>
                <a:latin typeface="Arial"/>
                <a:ea typeface="Arial"/>
                <a:cs typeface="Arial"/>
                <a:sym typeface="Arial"/>
              </a:rPr>
              <a:t>Ich kann mir vorstellen, dass dieses Material in der Vorderkammer </a:t>
            </a:r>
            <a:r>
              <a:rPr i="1" lang="en-US" sz="1200">
                <a:solidFill>
                  <a:srgbClr val="FF0000"/>
                </a:solidFill>
              </a:rPr>
              <a:t>“</a:t>
            </a:r>
            <a:r>
              <a:rPr i="1" lang="en-US" sz="1200">
                <a:solidFill>
                  <a:srgbClr val="FF0000"/>
                </a:solidFill>
                <a:latin typeface="Arial"/>
                <a:ea typeface="Arial"/>
                <a:cs typeface="Arial"/>
                <a:sym typeface="Arial"/>
              </a:rPr>
              <a:t>herumschwimmt</a:t>
            </a:r>
            <a:r>
              <a:rPr i="1" lang="en-US" sz="1200">
                <a:solidFill>
                  <a:srgbClr val="FF0000"/>
                </a:solidFill>
              </a:rPr>
              <a:t>”</a:t>
            </a:r>
            <a:r>
              <a:rPr i="1" lang="en-US" sz="1200">
                <a:solidFill>
                  <a:srgbClr val="FF0000"/>
                </a:solidFill>
                <a:latin typeface="Arial"/>
                <a:ea typeface="Arial"/>
                <a:cs typeface="Arial"/>
                <a:sym typeface="Arial"/>
              </a:rPr>
              <a:t>, aber wie gelangt es in den Glaskörper?</a:t>
            </a:r>
            <a:endParaRPr/>
          </a:p>
          <a:p>
            <a:pPr indent="0" lvl="0" marL="0" marR="0" rtl="0" algn="l">
              <a:spcBef>
                <a:spcPts val="0"/>
              </a:spcBef>
              <a:spcAft>
                <a:spcPts val="0"/>
              </a:spcAft>
              <a:buNone/>
            </a:pPr>
            <a:r>
              <a:rPr lang="en-US" sz="1200">
                <a:solidFill>
                  <a:srgbClr val="FF0000"/>
                </a:solidFill>
                <a:latin typeface="Arial"/>
                <a:ea typeface="Arial"/>
                <a:cs typeface="Arial"/>
                <a:sym typeface="Arial"/>
              </a:rPr>
              <a:t>Das tut es nicht.</a:t>
            </a:r>
            <a:endParaRPr sz="1400">
              <a:solidFill>
                <a:srgbClr val="66FF66"/>
              </a:solidFill>
              <a:latin typeface="Arial"/>
              <a:ea typeface="Arial"/>
              <a:cs typeface="Arial"/>
              <a:sym typeface="Arial"/>
            </a:endParaRPr>
          </a:p>
          <a:p>
            <a:pPr indent="0" lvl="0" marL="0" marR="0" rtl="0" algn="l">
              <a:spcBef>
                <a:spcPts val="0"/>
              </a:spcBef>
              <a:spcAft>
                <a:spcPts val="0"/>
              </a:spcAft>
              <a:buNone/>
            </a:pPr>
            <a:r>
              <a:t/>
            </a:r>
            <a:endParaRPr i="1" sz="1400">
              <a:solidFill>
                <a:srgbClr val="66FF66"/>
              </a:solidFill>
              <a:latin typeface="Arial"/>
              <a:ea typeface="Arial"/>
              <a:cs typeface="Arial"/>
              <a:sym typeface="Arial"/>
            </a:endParaRPr>
          </a:p>
          <a:p>
            <a:pPr indent="0" lvl="0" marL="0" marR="0" rtl="0" algn="l">
              <a:spcBef>
                <a:spcPts val="0"/>
              </a:spcBef>
              <a:spcAft>
                <a:spcPts val="0"/>
              </a:spcAft>
              <a:buNone/>
            </a:pPr>
            <a:r>
              <a:rPr i="1" lang="en-US" sz="1200">
                <a:solidFill>
                  <a:srgbClr val="66FF66"/>
                </a:solidFill>
                <a:latin typeface="Arial"/>
                <a:ea typeface="Arial"/>
                <a:cs typeface="Arial"/>
                <a:sym typeface="Arial"/>
              </a:rPr>
              <a:t>Aber Sie sagten, es befinde sich in der Hinterkammer (HK)… Was hat es damit auf sich?</a:t>
            </a:r>
            <a:endParaRPr/>
          </a:p>
          <a:p>
            <a:pPr indent="0" lvl="0" marL="0" marR="0" rtl="0" algn="l">
              <a:spcBef>
                <a:spcPts val="0"/>
              </a:spcBef>
              <a:spcAft>
                <a:spcPts val="0"/>
              </a:spcAft>
              <a:buNone/>
            </a:pPr>
            <a:r>
              <a:rPr lang="en-US" sz="1200">
                <a:solidFill>
                  <a:srgbClr val="66FF66"/>
                </a:solidFill>
                <a:latin typeface="Arial"/>
                <a:ea typeface="Arial"/>
                <a:cs typeface="Arial"/>
                <a:sym typeface="Arial"/>
              </a:rPr>
              <a:t>Die Hinterkammer ist der Raum hinter der Iris und vor der vorderen Hyaloidfläche des Glaskörpers. Der Glaskörper befindet sich in der Glaskörperhöhle, nicht in der Hinterkammer</a:t>
            </a:r>
            <a:endParaRPr/>
          </a:p>
        </p:txBody>
      </p:sp>
      <p:sp>
        <p:nvSpPr>
          <p:cNvPr id="1143" name="Google Shape;1143;p90"/>
          <p:cNvSpPr/>
          <p:nvPr/>
        </p:nvSpPr>
        <p:spPr>
          <a:xfrm>
            <a:off x="2941325" y="1567075"/>
            <a:ext cx="1066800" cy="685800"/>
          </a:xfrm>
          <a:prstGeom prst="ellipse">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144" name="Google Shape;1144;p90"/>
          <p:cNvSpPr/>
          <p:nvPr/>
        </p:nvSpPr>
        <p:spPr>
          <a:xfrm flipH="1" rot="5400000">
            <a:off x="587576" y="1162386"/>
            <a:ext cx="1857600" cy="2667000"/>
          </a:xfrm>
          <a:prstGeom prst="bentUpArrow">
            <a:avLst>
              <a:gd fmla="val 14320" name="adj1"/>
              <a:gd fmla="val 17878" name="adj2"/>
              <a:gd fmla="val 18120" name="adj3"/>
            </a:avLst>
          </a:prstGeom>
          <a:solidFill>
            <a:srgbClr val="FF0000"/>
          </a:solidFill>
          <a:ln cap="flat" cmpd="sng" w="25400">
            <a:solidFill>
              <a:srgbClr val="9494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Tree>
  </p:cSld>
  <p:clrMapOvr>
    <a:masterClrMapping/>
  </p:clrMapOvr>
</p:sld>
</file>

<file path=ppt/slides/slide9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8" name="Shape 1148"/>
        <p:cNvGrpSpPr/>
        <p:nvPr/>
      </p:nvGrpSpPr>
      <p:grpSpPr>
        <a:xfrm>
          <a:off x="0" y="0"/>
          <a:ext cx="0" cy="0"/>
          <a:chOff x="0" y="0"/>
          <a:chExt cx="0" cy="0"/>
        </a:xfrm>
      </p:grpSpPr>
      <p:graphicFrame>
        <p:nvGraphicFramePr>
          <p:cNvPr id="1149" name="Google Shape;1149;p91"/>
          <p:cNvGraphicFramePr/>
          <p:nvPr/>
        </p:nvGraphicFramePr>
        <p:xfrm>
          <a:off x="457200" y="1676400"/>
          <a:ext cx="3000000" cy="3000000"/>
        </p:xfrm>
        <a:graphic>
          <a:graphicData uri="http://schemas.openxmlformats.org/drawingml/2006/table">
            <a:tbl>
              <a:tblPr>
                <a:noFill/>
                <a:tableStyleId>{02B07537-624C-4EAD-A9AA-E5A35CE8A65F}</a:tableStyleId>
              </a:tblPr>
              <a:tblGrid>
                <a:gridCol w="2743200"/>
                <a:gridCol w="2743200"/>
                <a:gridCol w="2743200"/>
              </a:tblGrid>
              <a:tr h="406400">
                <a:tc>
                  <a:txBody>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BFBFBF"/>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1"/>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lang="en-US" sz="1200">
                          <a:solidFill>
                            <a:schemeClr val="dk1"/>
                          </a:solidFill>
                        </a:rPr>
                        <a:t>PEX</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PDS/PG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Alter</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 &lt; 50 J, meist  &gt; 70 J</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20er – 40er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Geschlechtspräferenz</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F &gt; 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M &gt; F</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Kammerwinkelstatus</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Enger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Weit geöffnet</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Wo ist die Iris durchscheinend?</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Pupillensaum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Radiär, mittlere Peripherie</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200"/>
                        <a:buFont typeface="Arial"/>
                        <a:buNone/>
                      </a:pPr>
                      <a:r>
                        <a:rPr b="1" i="1" lang="en-US" sz="1200" u="none" cap="none" strike="noStrike">
                          <a:solidFill>
                            <a:schemeClr val="dk1"/>
                          </a:solidFill>
                          <a:latin typeface="Arial"/>
                          <a:ea typeface="Arial"/>
                          <a:cs typeface="Arial"/>
                          <a:sym typeface="Arial"/>
                        </a:rPr>
                        <a:t>Krukenberg-Spindel – </a:t>
                      </a:r>
                      <a:r>
                        <a:rPr b="0" i="1" lang="en-US" sz="1200" u="none" cap="none" strike="noStrike">
                          <a:solidFill>
                            <a:srgbClr val="BFBFBF"/>
                          </a:solidFill>
                          <a:latin typeface="Arial"/>
                          <a:ea typeface="Arial"/>
                          <a:cs typeface="Arial"/>
                          <a:sym typeface="Arial"/>
                        </a:rPr>
                        <a:t>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b="1" i="1" lang="en-US" sz="1200" u="none" cap="none" strike="noStrike">
                          <a:solidFill>
                            <a:schemeClr val="dk1"/>
                          </a:solidFill>
                          <a:latin typeface="Arial"/>
                          <a:ea typeface="Arial"/>
                          <a:cs typeface="Arial"/>
                          <a:sym typeface="Arial"/>
                        </a:rPr>
                        <a:t>Sampaolesi-Linie – </a:t>
                      </a:r>
                      <a:r>
                        <a:rPr b="0" i="1" lang="en-US" sz="1200" u="none" cap="none" strike="noStrike">
                          <a:solidFill>
                            <a:srgbClr val="BFBFBF"/>
                          </a:solidFill>
                          <a:latin typeface="Arial"/>
                          <a:ea typeface="Arial"/>
                          <a:cs typeface="Arial"/>
                          <a:sym typeface="Arial"/>
                        </a:rPr>
                        <a:t>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762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r>
            </a:tbl>
          </a:graphicData>
        </a:graphic>
      </p:graphicFrame>
      <p:sp>
        <p:nvSpPr>
          <p:cNvPr id="1150" name="Google Shape;1150;p91"/>
          <p:cNvSpPr txBox="1"/>
          <p:nvPr>
            <p:ph idx="12" type="sldNum"/>
          </p:nvPr>
        </p:nvSpPr>
        <p:spPr>
          <a:xfrm>
            <a:off x="7010400" y="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1151" name="Google Shape;1151;p91"/>
          <p:cNvSpPr txBox="1"/>
          <p:nvPr/>
        </p:nvSpPr>
        <p:spPr>
          <a:xfrm>
            <a:off x="2590800" y="2514600"/>
            <a:ext cx="6324600" cy="1749600"/>
          </a:xfrm>
          <a:prstGeom prst="rect">
            <a:avLst/>
          </a:prstGeom>
          <a:solidFill>
            <a:srgbClr val="FFFEC1"/>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i="1" lang="en-US" sz="1200">
                <a:solidFill>
                  <a:srgbClr val="BFBFBF"/>
                </a:solidFill>
                <a:latin typeface="Arial"/>
                <a:ea typeface="Arial"/>
                <a:cs typeface="Arial"/>
                <a:sym typeface="Arial"/>
              </a:rPr>
              <a:t>Welcher Befund im Vordersegment ist neben dem </a:t>
            </a:r>
            <a:r>
              <a:rPr i="1" lang="en-US" sz="1200">
                <a:solidFill>
                  <a:srgbClr val="BFBFBF"/>
                </a:solidFill>
              </a:rPr>
              <a:t>Krukenberg-Spindel</a:t>
            </a:r>
            <a:r>
              <a:rPr i="1" lang="en-US" sz="1200">
                <a:solidFill>
                  <a:srgbClr val="BFBFBF"/>
                </a:solidFill>
                <a:latin typeface="Arial"/>
                <a:ea typeface="Arial"/>
                <a:cs typeface="Arial"/>
                <a:sym typeface="Arial"/>
              </a:rPr>
              <a:t>körper der Hornhaut und der Sampaolesi-Linie ein noch markanteres Merkmal des </a:t>
            </a:r>
            <a:r>
              <a:rPr i="1" lang="en-US" sz="1200">
                <a:solidFill>
                  <a:srgbClr val="BFBFBF"/>
                </a:solidFill>
              </a:rPr>
              <a:t>PEX</a:t>
            </a:r>
            <a:r>
              <a:rPr i="1" lang="en-US" sz="1200">
                <a:solidFill>
                  <a:srgbClr val="BFBFBF"/>
                </a:solidFill>
                <a:latin typeface="Arial"/>
                <a:ea typeface="Arial"/>
                <a:cs typeface="Arial"/>
                <a:sym typeface="Arial"/>
              </a:rPr>
              <a:t>?</a:t>
            </a:r>
            <a:endParaRPr/>
          </a:p>
          <a:p>
            <a:pPr indent="0" lvl="0" marL="0" marR="0" rtl="0" algn="l">
              <a:spcBef>
                <a:spcPts val="0"/>
              </a:spcBef>
              <a:spcAft>
                <a:spcPts val="0"/>
              </a:spcAft>
              <a:buNone/>
            </a:pPr>
            <a:r>
              <a:rPr lang="en-US" sz="1200">
                <a:solidFill>
                  <a:srgbClr val="BFBFBF"/>
                </a:solidFill>
                <a:latin typeface="Arial"/>
                <a:ea typeface="Arial"/>
                <a:cs typeface="Arial"/>
                <a:sym typeface="Arial"/>
              </a:rPr>
              <a:t>Das Vorhandensein von </a:t>
            </a:r>
            <a:r>
              <a:rPr b="1" lang="en-US" sz="1200">
                <a:solidFill>
                  <a:srgbClr val="0000FF"/>
                </a:solidFill>
                <a:latin typeface="Arial"/>
                <a:ea typeface="Arial"/>
                <a:cs typeface="Arial"/>
                <a:sym typeface="Arial"/>
              </a:rPr>
              <a:t>fibrillärem Material auf der vorderen Linsenkapsel</a:t>
            </a:r>
            <a:endParaRPr b="1" sz="1400">
              <a:solidFill>
                <a:srgbClr val="BFBFBF"/>
              </a:solidFill>
              <a:latin typeface="Arial"/>
              <a:ea typeface="Arial"/>
              <a:cs typeface="Arial"/>
              <a:sym typeface="Arial"/>
            </a:endParaRPr>
          </a:p>
          <a:p>
            <a:pPr indent="0" lvl="0" marL="0" marR="0" rtl="0" algn="l">
              <a:spcBef>
                <a:spcPts val="0"/>
              </a:spcBef>
              <a:spcAft>
                <a:spcPts val="0"/>
              </a:spcAft>
              <a:buNone/>
            </a:pPr>
            <a:r>
              <a:t/>
            </a:r>
            <a:endParaRPr sz="1400">
              <a:solidFill>
                <a:srgbClr val="BFBFBF"/>
              </a:solidFill>
              <a:latin typeface="Arial"/>
              <a:ea typeface="Arial"/>
              <a:cs typeface="Arial"/>
              <a:sym typeface="Arial"/>
            </a:endParaRPr>
          </a:p>
          <a:p>
            <a:pPr indent="0" lvl="0" marL="0" marR="0" rtl="0" algn="l">
              <a:spcBef>
                <a:spcPts val="0"/>
              </a:spcBef>
              <a:spcAft>
                <a:spcPts val="0"/>
              </a:spcAft>
              <a:buNone/>
            </a:pPr>
            <a:r>
              <a:rPr i="1" lang="en-US" sz="1200">
                <a:solidFill>
                  <a:srgbClr val="BFBFBF"/>
                </a:solidFill>
                <a:latin typeface="Arial"/>
                <a:ea typeface="Arial"/>
                <a:cs typeface="Arial"/>
                <a:sym typeface="Arial"/>
              </a:rPr>
              <a:t>Welche Art von Muster bildet dieses Material auf der Kapsel?</a:t>
            </a:r>
            <a:endParaRPr/>
          </a:p>
          <a:p>
            <a:pPr indent="0" lvl="0" marL="0" marR="0" rtl="0" algn="l">
              <a:spcBef>
                <a:spcPts val="0"/>
              </a:spcBef>
              <a:spcAft>
                <a:spcPts val="0"/>
              </a:spcAft>
              <a:buNone/>
            </a:pPr>
            <a:r>
              <a:rPr lang="en-US" sz="1200">
                <a:solidFill>
                  <a:srgbClr val="BFBFBF"/>
                </a:solidFill>
                <a:latin typeface="Arial"/>
                <a:ea typeface="Arial"/>
                <a:cs typeface="Arial"/>
                <a:sym typeface="Arial"/>
              </a:rPr>
              <a:t>„Zielscheibenartig“</a:t>
            </a:r>
            <a:endParaRPr/>
          </a:p>
          <a:p>
            <a:pPr indent="0" lvl="0" marL="0" marR="0" rtl="0" algn="l">
              <a:spcBef>
                <a:spcPts val="0"/>
              </a:spcBef>
              <a:spcAft>
                <a:spcPts val="0"/>
              </a:spcAft>
              <a:buNone/>
            </a:pPr>
            <a:r>
              <a:t/>
            </a:r>
            <a:endParaRPr sz="1400">
              <a:solidFill>
                <a:srgbClr val="BFBFBF"/>
              </a:solidFill>
              <a:latin typeface="Arial"/>
              <a:ea typeface="Arial"/>
              <a:cs typeface="Arial"/>
              <a:sym typeface="Arial"/>
            </a:endParaRPr>
          </a:p>
          <a:p>
            <a:pPr indent="0" lvl="0" marL="0" marR="0" rtl="0" algn="l">
              <a:spcBef>
                <a:spcPts val="0"/>
              </a:spcBef>
              <a:spcAft>
                <a:spcPts val="0"/>
              </a:spcAft>
              <a:buNone/>
            </a:pPr>
            <a:r>
              <a:rPr i="1" lang="en-US" sz="1200">
                <a:solidFill>
                  <a:srgbClr val="BFBFBF"/>
                </a:solidFill>
                <a:latin typeface="Arial"/>
                <a:ea typeface="Arial"/>
                <a:cs typeface="Arial"/>
                <a:sym typeface="Arial"/>
              </a:rPr>
              <a:t>Worauf ist die zielscheibenartige Verteilung des Materials zurückzuführen?</a:t>
            </a:r>
            <a:endParaRPr/>
          </a:p>
          <a:p>
            <a:pPr indent="0" lvl="0" marL="0" marR="0" rtl="0" algn="l">
              <a:spcBef>
                <a:spcPts val="0"/>
              </a:spcBef>
              <a:spcAft>
                <a:spcPts val="0"/>
              </a:spcAft>
              <a:buNone/>
            </a:pPr>
            <a:r>
              <a:rPr lang="en-US" sz="1200">
                <a:solidFill>
                  <a:srgbClr val="BFBFBF"/>
                </a:solidFill>
                <a:latin typeface="Arial"/>
                <a:ea typeface="Arial"/>
                <a:cs typeface="Arial"/>
                <a:sym typeface="Arial"/>
              </a:rPr>
              <a:t>Die Bewegung der Iris über die Kapsel bei Erweiterung und Verengung der Pupille</a:t>
            </a:r>
            <a:endParaRPr/>
          </a:p>
        </p:txBody>
      </p:sp>
      <p:sp>
        <p:nvSpPr>
          <p:cNvPr id="1152" name="Google Shape;1152;p91"/>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Q</a:t>
            </a:r>
            <a:endParaRPr/>
          </a:p>
        </p:txBody>
      </p:sp>
      <p:sp>
        <p:nvSpPr>
          <p:cNvPr id="1153" name="Google Shape;1153;p91"/>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 </a:t>
            </a:r>
            <a:r>
              <a:rPr b="1" lang="en-US" sz="1200">
                <a:solidFill>
                  <a:schemeClr val="dk1"/>
                </a:solidFill>
                <a:latin typeface="Arial"/>
                <a:ea typeface="Arial"/>
                <a:cs typeface="Arial"/>
                <a:sym typeface="Arial"/>
              </a:rPr>
              <a:t>FITB</a:t>
            </a:r>
            <a:endParaRPr/>
          </a:p>
        </p:txBody>
      </p:sp>
      <p:sp>
        <p:nvSpPr>
          <p:cNvPr id="1154" name="Google Shape;1154;p91"/>
          <p:cNvSpPr/>
          <p:nvPr/>
        </p:nvSpPr>
        <p:spPr>
          <a:xfrm>
            <a:off x="304800" y="3352800"/>
            <a:ext cx="2186609" cy="834887"/>
          </a:xfrm>
          <a:prstGeom prst="ellipse">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155" name="Google Shape;1155;p91"/>
          <p:cNvSpPr/>
          <p:nvPr/>
        </p:nvSpPr>
        <p:spPr>
          <a:xfrm>
            <a:off x="3829879" y="2829339"/>
            <a:ext cx="4247322" cy="523461"/>
          </a:xfrm>
          <a:prstGeom prst="ellipse">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156" name="Google Shape;1156;p91"/>
          <p:cNvSpPr txBox="1"/>
          <p:nvPr/>
        </p:nvSpPr>
        <p:spPr>
          <a:xfrm>
            <a:off x="3044882" y="3419061"/>
            <a:ext cx="6011582" cy="523220"/>
          </a:xfrm>
          <a:prstGeom prst="rect">
            <a:avLst/>
          </a:prstGeom>
          <a:solidFill>
            <a:srgbClr val="00B0F0"/>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i="1" lang="en-US" sz="1200">
                <a:solidFill>
                  <a:srgbClr val="7F7F7F"/>
                </a:solidFill>
                <a:latin typeface="Arial"/>
                <a:ea typeface="Arial"/>
                <a:cs typeface="Arial"/>
                <a:sym typeface="Arial"/>
              </a:rPr>
              <a:t>Ist dieses Material auf die vordere Linsenoberfläche beschränkt?</a:t>
            </a:r>
            <a:endParaRPr/>
          </a:p>
          <a:p>
            <a:pPr indent="0" lvl="0" marL="0" marR="0" rtl="0" algn="l">
              <a:spcBef>
                <a:spcPts val="0"/>
              </a:spcBef>
              <a:spcAft>
                <a:spcPts val="0"/>
              </a:spcAft>
              <a:buNone/>
            </a:pPr>
            <a:r>
              <a:rPr lang="en-US" sz="1200">
                <a:solidFill>
                  <a:srgbClr val="7F7F7F"/>
                </a:solidFill>
                <a:latin typeface="Arial"/>
                <a:ea typeface="Arial"/>
                <a:cs typeface="Arial"/>
                <a:sym typeface="Arial"/>
              </a:rPr>
              <a:t>Nein, es ist sowohl in der vorderen als auch in der </a:t>
            </a:r>
            <a:r>
              <a:rPr b="1" lang="en-US" sz="1200">
                <a:solidFill>
                  <a:schemeClr val="dk1"/>
                </a:solidFill>
                <a:latin typeface="Arial"/>
                <a:ea typeface="Arial"/>
                <a:cs typeface="Arial"/>
                <a:sym typeface="Arial"/>
              </a:rPr>
              <a:t>hinteren Augenkammer </a:t>
            </a:r>
            <a:r>
              <a:rPr lang="en-US" sz="1200">
                <a:solidFill>
                  <a:srgbClr val="7F7F7F"/>
                </a:solidFill>
                <a:latin typeface="Arial"/>
                <a:ea typeface="Arial"/>
                <a:cs typeface="Arial"/>
                <a:sym typeface="Arial"/>
              </a:rPr>
              <a:t>zu finden</a:t>
            </a:r>
            <a:endParaRPr/>
          </a:p>
        </p:txBody>
      </p:sp>
      <p:sp>
        <p:nvSpPr>
          <p:cNvPr id="1157" name="Google Shape;1157;p91"/>
          <p:cNvSpPr txBox="1"/>
          <p:nvPr/>
        </p:nvSpPr>
        <p:spPr>
          <a:xfrm>
            <a:off x="2667000" y="3419061"/>
            <a:ext cx="4495800" cy="1903500"/>
          </a:xfrm>
          <a:prstGeom prst="rect">
            <a:avLst/>
          </a:prstGeom>
          <a:solidFill>
            <a:srgbClr val="66FF66"/>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i="1" lang="en-US" sz="1200">
                <a:solidFill>
                  <a:srgbClr val="FF0000"/>
                </a:solidFill>
                <a:latin typeface="Arial"/>
                <a:ea typeface="Arial"/>
                <a:cs typeface="Arial"/>
                <a:sym typeface="Arial"/>
              </a:rPr>
              <a:t>Ich kann mir vorstellen, dass dieses Material in der Vorderkammer herumschwimmt, aber wie gelangt es in den Glaskörper?</a:t>
            </a:r>
            <a:endParaRPr/>
          </a:p>
          <a:p>
            <a:pPr indent="0" lvl="0" marL="0" marR="0" rtl="0" algn="l">
              <a:spcBef>
                <a:spcPts val="0"/>
              </a:spcBef>
              <a:spcAft>
                <a:spcPts val="0"/>
              </a:spcAft>
              <a:buNone/>
            </a:pPr>
            <a:r>
              <a:rPr lang="en-US" sz="1200">
                <a:solidFill>
                  <a:srgbClr val="FF0000"/>
                </a:solidFill>
                <a:latin typeface="Arial"/>
                <a:ea typeface="Arial"/>
                <a:cs typeface="Arial"/>
                <a:sym typeface="Arial"/>
              </a:rPr>
              <a:t>Das tut es nicht.</a:t>
            </a:r>
            <a:endParaRPr/>
          </a:p>
          <a:p>
            <a:pPr indent="0" lvl="0" marL="0" marR="0" rtl="0" algn="l">
              <a:spcBef>
                <a:spcPts val="0"/>
              </a:spcBef>
              <a:spcAft>
                <a:spcPts val="0"/>
              </a:spcAft>
              <a:buNone/>
            </a:pPr>
            <a:r>
              <a:t/>
            </a:r>
            <a:endParaRPr i="1" sz="1400">
              <a:solidFill>
                <a:srgbClr val="FF0000"/>
              </a:solidFill>
              <a:latin typeface="Arial"/>
              <a:ea typeface="Arial"/>
              <a:cs typeface="Arial"/>
              <a:sym typeface="Arial"/>
            </a:endParaRPr>
          </a:p>
          <a:p>
            <a:pPr indent="0" lvl="0" marL="0" marR="0" rtl="0" algn="l">
              <a:spcBef>
                <a:spcPts val="0"/>
              </a:spcBef>
              <a:spcAft>
                <a:spcPts val="0"/>
              </a:spcAft>
              <a:buNone/>
            </a:pPr>
            <a:r>
              <a:rPr i="1" lang="en-US" sz="1200">
                <a:solidFill>
                  <a:srgbClr val="FF0000"/>
                </a:solidFill>
                <a:latin typeface="Arial"/>
                <a:ea typeface="Arial"/>
                <a:cs typeface="Arial"/>
                <a:sym typeface="Arial"/>
              </a:rPr>
              <a:t>Aber Sie sagten, es befinde sich in der </a:t>
            </a:r>
            <a:r>
              <a:rPr i="1" lang="en-US" sz="1200">
                <a:solidFill>
                  <a:srgbClr val="FF0000"/>
                </a:solidFill>
                <a:latin typeface="Arial"/>
                <a:ea typeface="Arial"/>
                <a:cs typeface="Arial"/>
                <a:sym typeface="Arial"/>
                <a:extLst>
                  <a:ext uri="http://customooxmlschemas.google.com/">
                    <go:slidesCustomData xmlns:go="http://customooxmlschemas.google.com/" textRoundtripDataId="51"/>
                  </a:ext>
                </a:extLst>
              </a:rPr>
              <a:t>Hinterkammer</a:t>
            </a:r>
            <a:r>
              <a:rPr i="1" lang="en-US" sz="1200">
                <a:solidFill>
                  <a:srgbClr val="FF0000"/>
                </a:solidFill>
                <a:latin typeface="Arial"/>
                <a:ea typeface="Arial"/>
                <a:cs typeface="Arial"/>
                <a:sym typeface="Arial"/>
              </a:rPr>
              <a:t> (HK)… Was hat es damit auf sich?</a:t>
            </a:r>
            <a:endParaRPr i="1" sz="1400">
              <a:solidFill>
                <a:srgbClr val="66FF66"/>
              </a:solidFill>
              <a:latin typeface="Arial"/>
              <a:ea typeface="Arial"/>
              <a:cs typeface="Arial"/>
              <a:sym typeface="Arial"/>
            </a:endParaRPr>
          </a:p>
          <a:p>
            <a:pPr indent="0" lvl="0" marL="0" marR="0" rtl="0" algn="l">
              <a:spcBef>
                <a:spcPts val="0"/>
              </a:spcBef>
              <a:spcAft>
                <a:spcPts val="0"/>
              </a:spcAft>
              <a:buNone/>
            </a:pPr>
            <a:r>
              <a:rPr lang="en-US" sz="1200">
                <a:solidFill>
                  <a:srgbClr val="66FF66"/>
                </a:solidFill>
                <a:latin typeface="Arial"/>
                <a:ea typeface="Arial"/>
                <a:cs typeface="Arial"/>
                <a:sym typeface="Arial"/>
              </a:rPr>
              <a:t>Die Hinterkammer ist der Raum hinter der Iris und vor der vorderen Hyaloidfläche des Glaskörpers. Der Glaskörper befindet sich in der Glaskörperhöhle, nicht in der Hinterkammer</a:t>
            </a:r>
            <a:endParaRPr/>
          </a:p>
        </p:txBody>
      </p:sp>
      <p:sp>
        <p:nvSpPr>
          <p:cNvPr id="1158" name="Google Shape;1158;p91"/>
          <p:cNvSpPr/>
          <p:nvPr/>
        </p:nvSpPr>
        <p:spPr>
          <a:xfrm>
            <a:off x="7036904" y="3543947"/>
            <a:ext cx="2030896" cy="513281"/>
          </a:xfrm>
          <a:prstGeom prst="ellipse">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159" name="Google Shape;1159;p91"/>
          <p:cNvSpPr/>
          <p:nvPr/>
        </p:nvSpPr>
        <p:spPr>
          <a:xfrm>
            <a:off x="2941325" y="1567075"/>
            <a:ext cx="1066800" cy="685800"/>
          </a:xfrm>
          <a:prstGeom prst="ellipse">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160" name="Google Shape;1160;p91"/>
          <p:cNvSpPr/>
          <p:nvPr/>
        </p:nvSpPr>
        <p:spPr>
          <a:xfrm flipH="1" rot="5400000">
            <a:off x="587576" y="1162386"/>
            <a:ext cx="1857600" cy="2667000"/>
          </a:xfrm>
          <a:prstGeom prst="bentUpArrow">
            <a:avLst>
              <a:gd fmla="val 14320" name="adj1"/>
              <a:gd fmla="val 17878" name="adj2"/>
              <a:gd fmla="val 18120" name="adj3"/>
            </a:avLst>
          </a:prstGeom>
          <a:solidFill>
            <a:srgbClr val="FF0000"/>
          </a:solidFill>
          <a:ln cap="flat" cmpd="sng" w="25400">
            <a:solidFill>
              <a:srgbClr val="9494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Tree>
  </p:cSld>
  <p:clrMapOvr>
    <a:masterClrMapping/>
  </p:clrMapOvr>
</p:sld>
</file>

<file path=ppt/slides/slide9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4" name="Shape 1164"/>
        <p:cNvGrpSpPr/>
        <p:nvPr/>
      </p:nvGrpSpPr>
      <p:grpSpPr>
        <a:xfrm>
          <a:off x="0" y="0"/>
          <a:ext cx="0" cy="0"/>
          <a:chOff x="0" y="0"/>
          <a:chExt cx="0" cy="0"/>
        </a:xfrm>
      </p:grpSpPr>
      <p:graphicFrame>
        <p:nvGraphicFramePr>
          <p:cNvPr id="1165" name="Google Shape;1165;p92"/>
          <p:cNvGraphicFramePr/>
          <p:nvPr/>
        </p:nvGraphicFramePr>
        <p:xfrm>
          <a:off x="457200" y="1676400"/>
          <a:ext cx="3000000" cy="3000000"/>
        </p:xfrm>
        <a:graphic>
          <a:graphicData uri="http://schemas.openxmlformats.org/drawingml/2006/table">
            <a:tbl>
              <a:tblPr>
                <a:noFill/>
                <a:tableStyleId>{02B07537-624C-4EAD-A9AA-E5A35CE8A65F}</a:tableStyleId>
              </a:tblPr>
              <a:tblGrid>
                <a:gridCol w="2743200"/>
                <a:gridCol w="2743200"/>
                <a:gridCol w="2743200"/>
              </a:tblGrid>
              <a:tr h="406400">
                <a:tc>
                  <a:txBody>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BFBFBF"/>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1"/>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lang="en-US" sz="1200">
                          <a:solidFill>
                            <a:schemeClr val="dk1"/>
                          </a:solidFill>
                        </a:rPr>
                        <a:t>PEX</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PDS/PG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Alter</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 &lt; 50 J, meist  &gt; 70 J</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20er – 40er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Geschlechtspräferenz</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F &gt; 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M &gt; F</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Kammerwinkelstatus</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Enger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Weit geöffnet</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Wo ist die Iris durchscheinend?</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Pupillensaum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Radiär, mittlere Peripherie</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200"/>
                        <a:buFont typeface="Arial"/>
                        <a:buNone/>
                      </a:pPr>
                      <a:r>
                        <a:rPr b="1" i="1" lang="en-US" sz="1200" u="none" cap="none" strike="noStrike">
                          <a:solidFill>
                            <a:schemeClr val="dk1"/>
                          </a:solidFill>
                          <a:latin typeface="Arial"/>
                          <a:ea typeface="Arial"/>
                          <a:cs typeface="Arial"/>
                          <a:sym typeface="Arial"/>
                        </a:rPr>
                        <a:t>Krukenberg-Spindel – </a:t>
                      </a:r>
                      <a:r>
                        <a:rPr b="0" i="1" lang="en-US" sz="1200" u="none" cap="none" strike="noStrike">
                          <a:solidFill>
                            <a:srgbClr val="BFBFBF"/>
                          </a:solidFill>
                          <a:latin typeface="Arial"/>
                          <a:ea typeface="Arial"/>
                          <a:cs typeface="Arial"/>
                          <a:sym typeface="Arial"/>
                        </a:rPr>
                        <a:t>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b="1" i="1" lang="en-US" sz="1200" u="none" cap="none" strike="noStrike">
                          <a:solidFill>
                            <a:schemeClr val="dk1"/>
                          </a:solidFill>
                          <a:latin typeface="Arial"/>
                          <a:ea typeface="Arial"/>
                          <a:cs typeface="Arial"/>
                          <a:sym typeface="Arial"/>
                        </a:rPr>
                        <a:t>Sampaolesi-Linie – </a:t>
                      </a:r>
                      <a:r>
                        <a:rPr b="0" i="1" lang="en-US" sz="1200" u="none" cap="none" strike="noStrike">
                          <a:solidFill>
                            <a:srgbClr val="BFBFBF"/>
                          </a:solidFill>
                          <a:latin typeface="Arial"/>
                          <a:ea typeface="Arial"/>
                          <a:cs typeface="Arial"/>
                          <a:sym typeface="Arial"/>
                        </a:rPr>
                        <a:t>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762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r>
            </a:tbl>
          </a:graphicData>
        </a:graphic>
      </p:graphicFrame>
      <p:sp>
        <p:nvSpPr>
          <p:cNvPr id="1166" name="Google Shape;1166;p92"/>
          <p:cNvSpPr txBox="1"/>
          <p:nvPr>
            <p:ph idx="12" type="sldNum"/>
          </p:nvPr>
        </p:nvSpPr>
        <p:spPr>
          <a:xfrm>
            <a:off x="7010400" y="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1167" name="Google Shape;1167;p92"/>
          <p:cNvSpPr txBox="1"/>
          <p:nvPr/>
        </p:nvSpPr>
        <p:spPr>
          <a:xfrm>
            <a:off x="2590800" y="2514600"/>
            <a:ext cx="6324600" cy="1749600"/>
          </a:xfrm>
          <a:prstGeom prst="rect">
            <a:avLst/>
          </a:prstGeom>
          <a:solidFill>
            <a:srgbClr val="FFFEC1"/>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i="1" lang="en-US" sz="1200">
                <a:solidFill>
                  <a:srgbClr val="BFBFBF"/>
                </a:solidFill>
                <a:latin typeface="Arial"/>
                <a:ea typeface="Arial"/>
                <a:cs typeface="Arial"/>
                <a:sym typeface="Arial"/>
              </a:rPr>
              <a:t>Welcher Befund im Vordersegment ist neben dem </a:t>
            </a:r>
            <a:r>
              <a:rPr i="1" lang="en-US" sz="1200">
                <a:solidFill>
                  <a:srgbClr val="BFBFBF"/>
                </a:solidFill>
              </a:rPr>
              <a:t>Krukenberg-Spindel</a:t>
            </a:r>
            <a:r>
              <a:rPr i="1" lang="en-US" sz="1200">
                <a:solidFill>
                  <a:srgbClr val="BFBFBF"/>
                </a:solidFill>
                <a:latin typeface="Arial"/>
                <a:ea typeface="Arial"/>
                <a:cs typeface="Arial"/>
                <a:sym typeface="Arial"/>
              </a:rPr>
              <a:t>körper der Hornhaut und der Sampaolesi-Linie ein noch markanteres Merkmal des </a:t>
            </a:r>
            <a:r>
              <a:rPr i="1" lang="en-US" sz="1200">
                <a:solidFill>
                  <a:srgbClr val="BFBFBF"/>
                </a:solidFill>
              </a:rPr>
              <a:t>PEX</a:t>
            </a:r>
            <a:r>
              <a:rPr i="1" lang="en-US" sz="1200">
                <a:solidFill>
                  <a:srgbClr val="BFBFBF"/>
                </a:solidFill>
                <a:latin typeface="Arial"/>
                <a:ea typeface="Arial"/>
                <a:cs typeface="Arial"/>
                <a:sym typeface="Arial"/>
              </a:rPr>
              <a:t>?</a:t>
            </a:r>
            <a:endParaRPr/>
          </a:p>
          <a:p>
            <a:pPr indent="0" lvl="0" marL="0" marR="0" rtl="0" algn="l">
              <a:spcBef>
                <a:spcPts val="0"/>
              </a:spcBef>
              <a:spcAft>
                <a:spcPts val="0"/>
              </a:spcAft>
              <a:buNone/>
            </a:pPr>
            <a:r>
              <a:rPr lang="en-US" sz="1200">
                <a:solidFill>
                  <a:srgbClr val="BFBFBF"/>
                </a:solidFill>
                <a:latin typeface="Arial"/>
                <a:ea typeface="Arial"/>
                <a:cs typeface="Arial"/>
                <a:sym typeface="Arial"/>
              </a:rPr>
              <a:t>Das Vorhandensein von </a:t>
            </a:r>
            <a:r>
              <a:rPr b="1" lang="en-US" sz="1200">
                <a:solidFill>
                  <a:srgbClr val="0000FF"/>
                </a:solidFill>
                <a:latin typeface="Arial"/>
                <a:ea typeface="Arial"/>
                <a:cs typeface="Arial"/>
                <a:sym typeface="Arial"/>
              </a:rPr>
              <a:t>fibrillärem Material auf der vorderen Linsenkapsel</a:t>
            </a:r>
            <a:endParaRPr b="1" sz="1400">
              <a:solidFill>
                <a:srgbClr val="BFBFBF"/>
              </a:solidFill>
              <a:latin typeface="Arial"/>
              <a:ea typeface="Arial"/>
              <a:cs typeface="Arial"/>
              <a:sym typeface="Arial"/>
            </a:endParaRPr>
          </a:p>
          <a:p>
            <a:pPr indent="0" lvl="0" marL="0" marR="0" rtl="0" algn="l">
              <a:spcBef>
                <a:spcPts val="0"/>
              </a:spcBef>
              <a:spcAft>
                <a:spcPts val="0"/>
              </a:spcAft>
              <a:buNone/>
            </a:pPr>
            <a:r>
              <a:t/>
            </a:r>
            <a:endParaRPr sz="1400">
              <a:solidFill>
                <a:srgbClr val="BFBFBF"/>
              </a:solidFill>
              <a:latin typeface="Arial"/>
              <a:ea typeface="Arial"/>
              <a:cs typeface="Arial"/>
              <a:sym typeface="Arial"/>
            </a:endParaRPr>
          </a:p>
          <a:p>
            <a:pPr indent="0" lvl="0" marL="0" marR="0" rtl="0" algn="l">
              <a:spcBef>
                <a:spcPts val="0"/>
              </a:spcBef>
              <a:spcAft>
                <a:spcPts val="0"/>
              </a:spcAft>
              <a:buNone/>
            </a:pPr>
            <a:r>
              <a:rPr i="1" lang="en-US" sz="1200">
                <a:solidFill>
                  <a:srgbClr val="BFBFBF"/>
                </a:solidFill>
                <a:latin typeface="Arial"/>
                <a:ea typeface="Arial"/>
                <a:cs typeface="Arial"/>
                <a:sym typeface="Arial"/>
              </a:rPr>
              <a:t>Welche Art von Muster bildet dieses Material auf der Kapsel?</a:t>
            </a:r>
            <a:endParaRPr/>
          </a:p>
          <a:p>
            <a:pPr indent="0" lvl="0" marL="0" marR="0" rtl="0" algn="l">
              <a:spcBef>
                <a:spcPts val="0"/>
              </a:spcBef>
              <a:spcAft>
                <a:spcPts val="0"/>
              </a:spcAft>
              <a:buNone/>
            </a:pPr>
            <a:r>
              <a:rPr lang="en-US" sz="1200">
                <a:solidFill>
                  <a:srgbClr val="BFBFBF"/>
                </a:solidFill>
                <a:latin typeface="Arial"/>
                <a:ea typeface="Arial"/>
                <a:cs typeface="Arial"/>
                <a:sym typeface="Arial"/>
              </a:rPr>
              <a:t>„Zielscheibenartig“</a:t>
            </a:r>
            <a:endParaRPr/>
          </a:p>
          <a:p>
            <a:pPr indent="0" lvl="0" marL="0" marR="0" rtl="0" algn="l">
              <a:spcBef>
                <a:spcPts val="0"/>
              </a:spcBef>
              <a:spcAft>
                <a:spcPts val="0"/>
              </a:spcAft>
              <a:buNone/>
            </a:pPr>
            <a:r>
              <a:t/>
            </a:r>
            <a:endParaRPr sz="1400">
              <a:solidFill>
                <a:srgbClr val="BFBFBF"/>
              </a:solidFill>
              <a:latin typeface="Arial"/>
              <a:ea typeface="Arial"/>
              <a:cs typeface="Arial"/>
              <a:sym typeface="Arial"/>
            </a:endParaRPr>
          </a:p>
          <a:p>
            <a:pPr indent="0" lvl="0" marL="0" marR="0" rtl="0" algn="l">
              <a:spcBef>
                <a:spcPts val="0"/>
              </a:spcBef>
              <a:spcAft>
                <a:spcPts val="0"/>
              </a:spcAft>
              <a:buNone/>
            </a:pPr>
            <a:r>
              <a:rPr i="1" lang="en-US" sz="1200">
                <a:solidFill>
                  <a:srgbClr val="BFBFBF"/>
                </a:solidFill>
                <a:latin typeface="Arial"/>
                <a:ea typeface="Arial"/>
                <a:cs typeface="Arial"/>
                <a:sym typeface="Arial"/>
              </a:rPr>
              <a:t>Worauf ist die zielscheibenartige Verteilung des Materials zurückzuführen?</a:t>
            </a:r>
            <a:endParaRPr/>
          </a:p>
          <a:p>
            <a:pPr indent="0" lvl="0" marL="0" marR="0" rtl="0" algn="l">
              <a:spcBef>
                <a:spcPts val="0"/>
              </a:spcBef>
              <a:spcAft>
                <a:spcPts val="0"/>
              </a:spcAft>
              <a:buNone/>
            </a:pPr>
            <a:r>
              <a:rPr lang="en-US" sz="1200">
                <a:solidFill>
                  <a:srgbClr val="BFBFBF"/>
                </a:solidFill>
                <a:latin typeface="Arial"/>
                <a:ea typeface="Arial"/>
                <a:cs typeface="Arial"/>
                <a:sym typeface="Arial"/>
              </a:rPr>
              <a:t>Die Bewegung der Iris über die Kapsel, wenn sich die Pupille erweitert und verengt</a:t>
            </a:r>
            <a:endParaRPr/>
          </a:p>
        </p:txBody>
      </p:sp>
      <p:sp>
        <p:nvSpPr>
          <p:cNvPr id="1168" name="Google Shape;1168;p92"/>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Frage und Antwort</a:t>
            </a:r>
            <a:endParaRPr/>
          </a:p>
        </p:txBody>
      </p:sp>
      <p:sp>
        <p:nvSpPr>
          <p:cNvPr id="1169" name="Google Shape;1169;p92"/>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 </a:t>
            </a:r>
            <a:r>
              <a:rPr b="1" lang="en-US" sz="1200">
                <a:solidFill>
                  <a:schemeClr val="dk1"/>
                </a:solidFill>
                <a:latin typeface="Arial"/>
                <a:ea typeface="Arial"/>
                <a:cs typeface="Arial"/>
                <a:sym typeface="Arial"/>
              </a:rPr>
              <a:t>FITB</a:t>
            </a:r>
            <a:endParaRPr/>
          </a:p>
        </p:txBody>
      </p:sp>
      <p:sp>
        <p:nvSpPr>
          <p:cNvPr id="1170" name="Google Shape;1170;p92"/>
          <p:cNvSpPr/>
          <p:nvPr/>
        </p:nvSpPr>
        <p:spPr>
          <a:xfrm>
            <a:off x="304800" y="3352800"/>
            <a:ext cx="2186609" cy="834887"/>
          </a:xfrm>
          <a:prstGeom prst="ellipse">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171" name="Google Shape;1171;p92"/>
          <p:cNvSpPr/>
          <p:nvPr/>
        </p:nvSpPr>
        <p:spPr>
          <a:xfrm>
            <a:off x="3829879" y="2829339"/>
            <a:ext cx="4247322" cy="523461"/>
          </a:xfrm>
          <a:prstGeom prst="ellipse">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172" name="Google Shape;1172;p92"/>
          <p:cNvSpPr txBox="1"/>
          <p:nvPr/>
        </p:nvSpPr>
        <p:spPr>
          <a:xfrm>
            <a:off x="3044882" y="3419061"/>
            <a:ext cx="6011582" cy="523220"/>
          </a:xfrm>
          <a:prstGeom prst="rect">
            <a:avLst/>
          </a:prstGeom>
          <a:solidFill>
            <a:srgbClr val="00B0F0"/>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i="1" lang="en-US" sz="1200">
                <a:solidFill>
                  <a:srgbClr val="7F7F7F"/>
                </a:solidFill>
                <a:latin typeface="Arial"/>
                <a:ea typeface="Arial"/>
                <a:cs typeface="Arial"/>
                <a:sym typeface="Arial"/>
              </a:rPr>
              <a:t>Ist dieses Material auf die vordere Linsenoberfläche beschränkt?</a:t>
            </a:r>
            <a:endParaRPr/>
          </a:p>
          <a:p>
            <a:pPr indent="0" lvl="0" marL="0" marR="0" rtl="0" algn="l">
              <a:spcBef>
                <a:spcPts val="0"/>
              </a:spcBef>
              <a:spcAft>
                <a:spcPts val="0"/>
              </a:spcAft>
              <a:buNone/>
            </a:pPr>
            <a:r>
              <a:rPr lang="en-US" sz="1200">
                <a:solidFill>
                  <a:srgbClr val="7F7F7F"/>
                </a:solidFill>
                <a:latin typeface="Arial"/>
                <a:ea typeface="Arial"/>
                <a:cs typeface="Arial"/>
                <a:sym typeface="Arial"/>
              </a:rPr>
              <a:t>Nein, es ist sowohl in der vorderen als auch in der </a:t>
            </a:r>
            <a:r>
              <a:rPr b="1" lang="en-US" sz="1200">
                <a:solidFill>
                  <a:schemeClr val="dk1"/>
                </a:solidFill>
                <a:latin typeface="Arial"/>
                <a:ea typeface="Arial"/>
                <a:cs typeface="Arial"/>
                <a:sym typeface="Arial"/>
              </a:rPr>
              <a:t>hinteren Augenkammer </a:t>
            </a:r>
            <a:r>
              <a:rPr lang="en-US" sz="1200">
                <a:solidFill>
                  <a:srgbClr val="7F7F7F"/>
                </a:solidFill>
                <a:latin typeface="Arial"/>
                <a:ea typeface="Arial"/>
                <a:cs typeface="Arial"/>
                <a:sym typeface="Arial"/>
              </a:rPr>
              <a:t>zu finden</a:t>
            </a:r>
            <a:endParaRPr/>
          </a:p>
        </p:txBody>
      </p:sp>
      <p:sp>
        <p:nvSpPr>
          <p:cNvPr id="1173" name="Google Shape;1173;p92"/>
          <p:cNvSpPr txBox="1"/>
          <p:nvPr/>
        </p:nvSpPr>
        <p:spPr>
          <a:xfrm>
            <a:off x="2667000" y="3419061"/>
            <a:ext cx="4495800" cy="1903500"/>
          </a:xfrm>
          <a:prstGeom prst="rect">
            <a:avLst/>
          </a:prstGeom>
          <a:solidFill>
            <a:srgbClr val="66FF66"/>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i="1" lang="en-US" sz="1200">
                <a:solidFill>
                  <a:srgbClr val="FF0000"/>
                </a:solidFill>
                <a:latin typeface="Arial"/>
                <a:ea typeface="Arial"/>
                <a:cs typeface="Arial"/>
                <a:sym typeface="Arial"/>
              </a:rPr>
              <a:t>Ich kann mir vorstellen, dass dieses Material in der Vorderkammer herumschwimmt, aber wie gelangt es in den Glaskörper?</a:t>
            </a:r>
            <a:endParaRPr/>
          </a:p>
          <a:p>
            <a:pPr indent="0" lvl="0" marL="0" marR="0" rtl="0" algn="l">
              <a:spcBef>
                <a:spcPts val="0"/>
              </a:spcBef>
              <a:spcAft>
                <a:spcPts val="0"/>
              </a:spcAft>
              <a:buNone/>
            </a:pPr>
            <a:r>
              <a:rPr lang="en-US" sz="1200">
                <a:solidFill>
                  <a:srgbClr val="FF0000"/>
                </a:solidFill>
                <a:latin typeface="Arial"/>
                <a:ea typeface="Arial"/>
                <a:cs typeface="Arial"/>
                <a:sym typeface="Arial"/>
              </a:rPr>
              <a:t>Das tut es nicht</a:t>
            </a:r>
            <a:endParaRPr/>
          </a:p>
          <a:p>
            <a:pPr indent="0" lvl="0" marL="0" marR="0" rtl="0" algn="l">
              <a:spcBef>
                <a:spcPts val="0"/>
              </a:spcBef>
              <a:spcAft>
                <a:spcPts val="0"/>
              </a:spcAft>
              <a:buNone/>
            </a:pPr>
            <a:r>
              <a:t/>
            </a:r>
            <a:endParaRPr i="1" sz="1400">
              <a:solidFill>
                <a:srgbClr val="FF0000"/>
              </a:solidFill>
              <a:latin typeface="Arial"/>
              <a:ea typeface="Arial"/>
              <a:cs typeface="Arial"/>
              <a:sym typeface="Arial"/>
            </a:endParaRPr>
          </a:p>
          <a:p>
            <a:pPr indent="0" lvl="0" marL="0" marR="0" rtl="0" algn="l">
              <a:spcBef>
                <a:spcPts val="0"/>
              </a:spcBef>
              <a:spcAft>
                <a:spcPts val="0"/>
              </a:spcAft>
              <a:buNone/>
            </a:pPr>
            <a:r>
              <a:rPr i="1" lang="en-US" sz="1200">
                <a:solidFill>
                  <a:srgbClr val="FF0000"/>
                </a:solidFill>
                <a:latin typeface="Arial"/>
                <a:ea typeface="Arial"/>
                <a:cs typeface="Arial"/>
                <a:sym typeface="Arial"/>
              </a:rPr>
              <a:t>Aber Sie sagten, es befinde sich in der </a:t>
            </a:r>
            <a:r>
              <a:rPr i="1" lang="en-US" sz="1200">
                <a:solidFill>
                  <a:srgbClr val="FF0000"/>
                </a:solidFill>
                <a:extLst>
                  <a:ext uri="http://customooxmlschemas.google.com/">
                    <go:slidesCustomData xmlns:go="http://customooxmlschemas.google.com/" textRoundtripDataId="52"/>
                  </a:ext>
                </a:extLst>
              </a:rPr>
              <a:t>Hinterkammer</a:t>
            </a:r>
            <a:endParaRPr i="1" sz="1200">
              <a:solidFill>
                <a:srgbClr val="FF0000"/>
              </a:solidFill>
            </a:endParaRPr>
          </a:p>
          <a:p>
            <a:pPr indent="0" lvl="0" marL="0" marR="0" rtl="0" algn="l">
              <a:spcBef>
                <a:spcPts val="0"/>
              </a:spcBef>
              <a:spcAft>
                <a:spcPts val="0"/>
              </a:spcAft>
              <a:buNone/>
            </a:pPr>
            <a:r>
              <a:rPr i="1" lang="en-US" sz="1200">
                <a:solidFill>
                  <a:srgbClr val="FF0000"/>
                </a:solidFill>
                <a:latin typeface="Arial"/>
                <a:ea typeface="Arial"/>
                <a:cs typeface="Arial"/>
                <a:sym typeface="Arial"/>
              </a:rPr>
              <a:t>… Was hat es damit auf sich?</a:t>
            </a:r>
            <a:endParaRPr/>
          </a:p>
          <a:p>
            <a:pPr indent="0" lvl="0" marL="0" marR="0" rtl="0" algn="l">
              <a:spcBef>
                <a:spcPts val="0"/>
              </a:spcBef>
              <a:spcAft>
                <a:spcPts val="0"/>
              </a:spcAft>
              <a:buNone/>
            </a:pPr>
            <a:r>
              <a:rPr lang="en-US" sz="1200">
                <a:solidFill>
                  <a:srgbClr val="FF0000"/>
                </a:solidFill>
                <a:latin typeface="Arial"/>
                <a:ea typeface="Arial"/>
                <a:cs typeface="Arial"/>
                <a:sym typeface="Arial"/>
              </a:rPr>
              <a:t>Die Hinterkammer ist der Raum hinter der Iris und vor der vorderen Hyaloidfläche des Glaskörpers</a:t>
            </a:r>
            <a:r>
              <a:rPr lang="en-US" sz="1200">
                <a:solidFill>
                  <a:srgbClr val="66FF66"/>
                </a:solidFill>
                <a:latin typeface="Arial"/>
                <a:ea typeface="Arial"/>
                <a:cs typeface="Arial"/>
                <a:sym typeface="Arial"/>
              </a:rPr>
              <a:t>. Der Glaskörper befindet sich in der Glaskörperhöhle, nicht in der Hinterkammer</a:t>
            </a:r>
            <a:endParaRPr/>
          </a:p>
        </p:txBody>
      </p:sp>
      <p:sp>
        <p:nvSpPr>
          <p:cNvPr id="1174" name="Google Shape;1174;p92"/>
          <p:cNvSpPr/>
          <p:nvPr/>
        </p:nvSpPr>
        <p:spPr>
          <a:xfrm>
            <a:off x="7036904" y="3543947"/>
            <a:ext cx="2030896" cy="513281"/>
          </a:xfrm>
          <a:prstGeom prst="ellipse">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175" name="Google Shape;1175;p92"/>
          <p:cNvSpPr/>
          <p:nvPr/>
        </p:nvSpPr>
        <p:spPr>
          <a:xfrm>
            <a:off x="5562595" y="4728326"/>
            <a:ext cx="223800" cy="210300"/>
          </a:xfrm>
          <a:prstGeom prst="rect">
            <a:avLst/>
          </a:prstGeom>
          <a:solidFill>
            <a:schemeClr val="accent1"/>
          </a:solidFill>
          <a:ln cap="flat" cmpd="sng" w="25400">
            <a:solidFill>
              <a:srgbClr val="9494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176" name="Google Shape;1176;p92"/>
          <p:cNvSpPr/>
          <p:nvPr/>
        </p:nvSpPr>
        <p:spPr>
          <a:xfrm>
            <a:off x="2667000" y="4934425"/>
            <a:ext cx="1539300" cy="198900"/>
          </a:xfrm>
          <a:prstGeom prst="rect">
            <a:avLst/>
          </a:prstGeom>
          <a:solidFill>
            <a:schemeClr val="accent1"/>
          </a:solidFill>
          <a:ln cap="flat" cmpd="sng" w="25400">
            <a:solidFill>
              <a:srgbClr val="9494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177" name="Google Shape;1177;p92"/>
          <p:cNvSpPr/>
          <p:nvPr/>
        </p:nvSpPr>
        <p:spPr>
          <a:xfrm>
            <a:off x="2941325" y="1567075"/>
            <a:ext cx="1066800" cy="685800"/>
          </a:xfrm>
          <a:prstGeom prst="ellipse">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178" name="Google Shape;1178;p92"/>
          <p:cNvSpPr/>
          <p:nvPr/>
        </p:nvSpPr>
        <p:spPr>
          <a:xfrm flipH="1" rot="5400000">
            <a:off x="587576" y="1162386"/>
            <a:ext cx="1857600" cy="2667000"/>
          </a:xfrm>
          <a:prstGeom prst="bentUpArrow">
            <a:avLst>
              <a:gd fmla="val 14320" name="adj1"/>
              <a:gd fmla="val 17878" name="adj2"/>
              <a:gd fmla="val 18120" name="adj3"/>
            </a:avLst>
          </a:prstGeom>
          <a:solidFill>
            <a:srgbClr val="FF0000"/>
          </a:solidFill>
          <a:ln cap="flat" cmpd="sng" w="25400">
            <a:solidFill>
              <a:srgbClr val="9494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Tree>
  </p:cSld>
  <p:clrMapOvr>
    <a:masterClrMapping/>
  </p:clrMapOvr>
</p:sld>
</file>

<file path=ppt/slides/slide9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2" name="Shape 1182"/>
        <p:cNvGrpSpPr/>
        <p:nvPr/>
      </p:nvGrpSpPr>
      <p:grpSpPr>
        <a:xfrm>
          <a:off x="0" y="0"/>
          <a:ext cx="0" cy="0"/>
          <a:chOff x="0" y="0"/>
          <a:chExt cx="0" cy="0"/>
        </a:xfrm>
      </p:grpSpPr>
      <p:graphicFrame>
        <p:nvGraphicFramePr>
          <p:cNvPr id="1183" name="Google Shape;1183;p93"/>
          <p:cNvGraphicFramePr/>
          <p:nvPr/>
        </p:nvGraphicFramePr>
        <p:xfrm>
          <a:off x="457200" y="1676400"/>
          <a:ext cx="3000000" cy="3000000"/>
        </p:xfrm>
        <a:graphic>
          <a:graphicData uri="http://schemas.openxmlformats.org/drawingml/2006/table">
            <a:tbl>
              <a:tblPr>
                <a:noFill/>
                <a:tableStyleId>{02B07537-624C-4EAD-A9AA-E5A35CE8A65F}</a:tableStyleId>
              </a:tblPr>
              <a:tblGrid>
                <a:gridCol w="2743200"/>
                <a:gridCol w="2743200"/>
                <a:gridCol w="2743200"/>
              </a:tblGrid>
              <a:tr h="406400">
                <a:tc>
                  <a:txBody>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BFBFBF"/>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1"/>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lang="en-US" sz="1200">
                          <a:solidFill>
                            <a:schemeClr val="dk1"/>
                          </a:solidFill>
                        </a:rPr>
                        <a:t>PEX</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PDS/PG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Alter</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 &lt; 50 J, meist  &gt; 70 J</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20er – 40er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Geschlechtspräferenz</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F &gt; 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M &gt; F</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Kammerwinkelstatus</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Enger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Weit geöffnet</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Wo ist die Iris durchscheinend?</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Pupillensaum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Radiär, mittlere Peripherie</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200"/>
                        <a:buFont typeface="Arial"/>
                        <a:buNone/>
                      </a:pPr>
                      <a:r>
                        <a:rPr b="1" i="1" lang="en-US" sz="1200" u="none" cap="none" strike="noStrike">
                          <a:solidFill>
                            <a:schemeClr val="dk1"/>
                          </a:solidFill>
                          <a:latin typeface="Arial"/>
                          <a:ea typeface="Arial"/>
                          <a:cs typeface="Arial"/>
                          <a:sym typeface="Arial"/>
                        </a:rPr>
                        <a:t>Krukenberg-Spindel – </a:t>
                      </a:r>
                      <a:r>
                        <a:rPr b="0" i="1" lang="en-US" sz="1200" u="none" cap="none" strike="noStrike">
                          <a:solidFill>
                            <a:srgbClr val="BFBFBF"/>
                          </a:solidFill>
                          <a:latin typeface="Arial"/>
                          <a:ea typeface="Arial"/>
                          <a:cs typeface="Arial"/>
                          <a:sym typeface="Arial"/>
                        </a:rPr>
                        <a:t>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b="1" i="1" lang="en-US" sz="1200" u="none" cap="none" strike="noStrike">
                          <a:solidFill>
                            <a:schemeClr val="dk1"/>
                          </a:solidFill>
                          <a:latin typeface="Arial"/>
                          <a:ea typeface="Arial"/>
                          <a:cs typeface="Arial"/>
                          <a:sym typeface="Arial"/>
                        </a:rPr>
                        <a:t>Sampaolesi-Linie – </a:t>
                      </a:r>
                      <a:r>
                        <a:rPr b="0" i="1" lang="en-US" sz="1200" u="none" cap="none" strike="noStrike">
                          <a:solidFill>
                            <a:srgbClr val="BFBFBF"/>
                          </a:solidFill>
                          <a:latin typeface="Arial"/>
                          <a:ea typeface="Arial"/>
                          <a:cs typeface="Arial"/>
                          <a:sym typeface="Arial"/>
                        </a:rPr>
                        <a:t>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762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r>
            </a:tbl>
          </a:graphicData>
        </a:graphic>
      </p:graphicFrame>
      <p:sp>
        <p:nvSpPr>
          <p:cNvPr id="1184" name="Google Shape;1184;p93"/>
          <p:cNvSpPr txBox="1"/>
          <p:nvPr>
            <p:ph idx="12" type="sldNum"/>
          </p:nvPr>
        </p:nvSpPr>
        <p:spPr>
          <a:xfrm>
            <a:off x="7010400" y="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1185" name="Google Shape;1185;p93"/>
          <p:cNvSpPr txBox="1"/>
          <p:nvPr/>
        </p:nvSpPr>
        <p:spPr>
          <a:xfrm>
            <a:off x="2590800" y="2514600"/>
            <a:ext cx="6324600" cy="1749600"/>
          </a:xfrm>
          <a:prstGeom prst="rect">
            <a:avLst/>
          </a:prstGeom>
          <a:solidFill>
            <a:srgbClr val="FFFEC1"/>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i="1" lang="en-US" sz="1200">
                <a:solidFill>
                  <a:srgbClr val="BFBFBF"/>
                </a:solidFill>
                <a:latin typeface="Arial"/>
                <a:ea typeface="Arial"/>
                <a:cs typeface="Arial"/>
                <a:sym typeface="Arial"/>
              </a:rPr>
              <a:t>Welcher Befund im Vordersegment ist neben dem </a:t>
            </a:r>
            <a:r>
              <a:rPr i="1" lang="en-US" sz="1200">
                <a:solidFill>
                  <a:srgbClr val="BFBFBF"/>
                </a:solidFill>
              </a:rPr>
              <a:t>Krukenberg-Spindel</a:t>
            </a:r>
            <a:r>
              <a:rPr i="1" lang="en-US" sz="1200">
                <a:solidFill>
                  <a:srgbClr val="BFBFBF"/>
                </a:solidFill>
                <a:latin typeface="Arial"/>
                <a:ea typeface="Arial"/>
                <a:cs typeface="Arial"/>
                <a:sym typeface="Arial"/>
              </a:rPr>
              <a:t>körper der Hornhaut und der Sampaolesi-Linie ein noch markanteres Merkmal des </a:t>
            </a:r>
            <a:r>
              <a:rPr i="1" lang="en-US" sz="1200">
                <a:solidFill>
                  <a:srgbClr val="BFBFBF"/>
                </a:solidFill>
              </a:rPr>
              <a:t>PEX</a:t>
            </a:r>
            <a:r>
              <a:rPr i="1" lang="en-US" sz="1200">
                <a:solidFill>
                  <a:srgbClr val="BFBFBF"/>
                </a:solidFill>
                <a:latin typeface="Arial"/>
                <a:ea typeface="Arial"/>
                <a:cs typeface="Arial"/>
                <a:sym typeface="Arial"/>
              </a:rPr>
              <a:t>?</a:t>
            </a:r>
            <a:endParaRPr/>
          </a:p>
          <a:p>
            <a:pPr indent="0" lvl="0" marL="0" marR="0" rtl="0" algn="l">
              <a:spcBef>
                <a:spcPts val="0"/>
              </a:spcBef>
              <a:spcAft>
                <a:spcPts val="0"/>
              </a:spcAft>
              <a:buNone/>
            </a:pPr>
            <a:r>
              <a:rPr lang="en-US" sz="1200">
                <a:solidFill>
                  <a:srgbClr val="BFBFBF"/>
                </a:solidFill>
                <a:latin typeface="Arial"/>
                <a:ea typeface="Arial"/>
                <a:cs typeface="Arial"/>
                <a:sym typeface="Arial"/>
              </a:rPr>
              <a:t>Das Vorhandensein von </a:t>
            </a:r>
            <a:r>
              <a:rPr b="1" lang="en-US" sz="1200">
                <a:solidFill>
                  <a:srgbClr val="0000FF"/>
                </a:solidFill>
                <a:latin typeface="Arial"/>
                <a:ea typeface="Arial"/>
                <a:cs typeface="Arial"/>
                <a:sym typeface="Arial"/>
              </a:rPr>
              <a:t>fibrillärem Material auf der vorderen Linsenkapsel</a:t>
            </a:r>
            <a:endParaRPr b="1" sz="1400">
              <a:solidFill>
                <a:srgbClr val="BFBFBF"/>
              </a:solidFill>
              <a:latin typeface="Arial"/>
              <a:ea typeface="Arial"/>
              <a:cs typeface="Arial"/>
              <a:sym typeface="Arial"/>
            </a:endParaRPr>
          </a:p>
          <a:p>
            <a:pPr indent="0" lvl="0" marL="0" marR="0" rtl="0" algn="l">
              <a:spcBef>
                <a:spcPts val="0"/>
              </a:spcBef>
              <a:spcAft>
                <a:spcPts val="0"/>
              </a:spcAft>
              <a:buNone/>
            </a:pPr>
            <a:r>
              <a:t/>
            </a:r>
            <a:endParaRPr sz="1400">
              <a:solidFill>
                <a:srgbClr val="BFBFBF"/>
              </a:solidFill>
              <a:latin typeface="Arial"/>
              <a:ea typeface="Arial"/>
              <a:cs typeface="Arial"/>
              <a:sym typeface="Arial"/>
            </a:endParaRPr>
          </a:p>
          <a:p>
            <a:pPr indent="0" lvl="0" marL="0" marR="0" rtl="0" algn="l">
              <a:spcBef>
                <a:spcPts val="0"/>
              </a:spcBef>
              <a:spcAft>
                <a:spcPts val="0"/>
              </a:spcAft>
              <a:buNone/>
            </a:pPr>
            <a:r>
              <a:rPr i="1" lang="en-US" sz="1200">
                <a:solidFill>
                  <a:srgbClr val="BFBFBF"/>
                </a:solidFill>
                <a:latin typeface="Arial"/>
                <a:ea typeface="Arial"/>
                <a:cs typeface="Arial"/>
                <a:sym typeface="Arial"/>
              </a:rPr>
              <a:t>Welche Art von Muster bildet dieses Material auf der Kapsel?</a:t>
            </a:r>
            <a:endParaRPr/>
          </a:p>
          <a:p>
            <a:pPr indent="0" lvl="0" marL="0" marR="0" rtl="0" algn="l">
              <a:spcBef>
                <a:spcPts val="0"/>
              </a:spcBef>
              <a:spcAft>
                <a:spcPts val="0"/>
              </a:spcAft>
              <a:buNone/>
            </a:pPr>
            <a:r>
              <a:rPr lang="en-US" sz="1200">
                <a:solidFill>
                  <a:srgbClr val="BFBFBF"/>
                </a:solidFill>
                <a:latin typeface="Arial"/>
                <a:ea typeface="Arial"/>
                <a:cs typeface="Arial"/>
                <a:sym typeface="Arial"/>
              </a:rPr>
              <a:t>„Zielscheibenartig“</a:t>
            </a:r>
            <a:endParaRPr/>
          </a:p>
          <a:p>
            <a:pPr indent="0" lvl="0" marL="0" marR="0" rtl="0" algn="l">
              <a:spcBef>
                <a:spcPts val="0"/>
              </a:spcBef>
              <a:spcAft>
                <a:spcPts val="0"/>
              </a:spcAft>
              <a:buNone/>
            </a:pPr>
            <a:r>
              <a:t/>
            </a:r>
            <a:endParaRPr sz="1400">
              <a:solidFill>
                <a:srgbClr val="BFBFBF"/>
              </a:solidFill>
              <a:latin typeface="Arial"/>
              <a:ea typeface="Arial"/>
              <a:cs typeface="Arial"/>
              <a:sym typeface="Arial"/>
            </a:endParaRPr>
          </a:p>
          <a:p>
            <a:pPr indent="0" lvl="0" marL="0" marR="0" rtl="0" algn="l">
              <a:spcBef>
                <a:spcPts val="0"/>
              </a:spcBef>
              <a:spcAft>
                <a:spcPts val="0"/>
              </a:spcAft>
              <a:buNone/>
            </a:pPr>
            <a:r>
              <a:rPr i="1" lang="en-US" sz="1200">
                <a:solidFill>
                  <a:srgbClr val="BFBFBF"/>
                </a:solidFill>
                <a:latin typeface="Arial"/>
                <a:ea typeface="Arial"/>
                <a:cs typeface="Arial"/>
                <a:sym typeface="Arial"/>
              </a:rPr>
              <a:t>Worauf ist die zielscheibenartige Verteilung des Materials zurückzuführen?</a:t>
            </a:r>
            <a:endParaRPr/>
          </a:p>
          <a:p>
            <a:pPr indent="0" lvl="0" marL="0" marR="0" rtl="0" algn="l">
              <a:spcBef>
                <a:spcPts val="0"/>
              </a:spcBef>
              <a:spcAft>
                <a:spcPts val="0"/>
              </a:spcAft>
              <a:buNone/>
            </a:pPr>
            <a:r>
              <a:rPr lang="en-US" sz="1200">
                <a:solidFill>
                  <a:srgbClr val="BFBFBF"/>
                </a:solidFill>
                <a:latin typeface="Arial"/>
                <a:ea typeface="Arial"/>
                <a:cs typeface="Arial"/>
                <a:sym typeface="Arial"/>
              </a:rPr>
              <a:t>Die Bewegung der Iris über die Kapsel bei Erweiterung und Verengung der Pupille</a:t>
            </a:r>
            <a:endParaRPr/>
          </a:p>
        </p:txBody>
      </p:sp>
      <p:sp>
        <p:nvSpPr>
          <p:cNvPr id="1186" name="Google Shape;1186;p93"/>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A</a:t>
            </a:r>
            <a:endParaRPr/>
          </a:p>
        </p:txBody>
      </p:sp>
      <p:sp>
        <p:nvSpPr>
          <p:cNvPr id="1187" name="Google Shape;1187;p93"/>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 </a:t>
            </a:r>
            <a:r>
              <a:rPr b="1" lang="en-US" sz="1200">
                <a:solidFill>
                  <a:schemeClr val="dk1"/>
                </a:solidFill>
                <a:latin typeface="Arial"/>
                <a:ea typeface="Arial"/>
                <a:cs typeface="Arial"/>
                <a:sym typeface="Arial"/>
              </a:rPr>
              <a:t>FITB</a:t>
            </a:r>
            <a:endParaRPr/>
          </a:p>
        </p:txBody>
      </p:sp>
      <p:sp>
        <p:nvSpPr>
          <p:cNvPr id="1188" name="Google Shape;1188;p93"/>
          <p:cNvSpPr/>
          <p:nvPr/>
        </p:nvSpPr>
        <p:spPr>
          <a:xfrm>
            <a:off x="304800" y="3352800"/>
            <a:ext cx="2186609" cy="834887"/>
          </a:xfrm>
          <a:prstGeom prst="ellipse">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189" name="Google Shape;1189;p93"/>
          <p:cNvSpPr/>
          <p:nvPr/>
        </p:nvSpPr>
        <p:spPr>
          <a:xfrm>
            <a:off x="3829879" y="2829339"/>
            <a:ext cx="4247322" cy="523461"/>
          </a:xfrm>
          <a:prstGeom prst="ellipse">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190" name="Google Shape;1190;p93"/>
          <p:cNvSpPr txBox="1"/>
          <p:nvPr/>
        </p:nvSpPr>
        <p:spPr>
          <a:xfrm>
            <a:off x="3044882" y="3419061"/>
            <a:ext cx="6011582" cy="523220"/>
          </a:xfrm>
          <a:prstGeom prst="rect">
            <a:avLst/>
          </a:prstGeom>
          <a:solidFill>
            <a:srgbClr val="00B0F0"/>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i="1" lang="en-US" sz="1200">
                <a:solidFill>
                  <a:srgbClr val="7F7F7F"/>
                </a:solidFill>
                <a:latin typeface="Arial"/>
                <a:ea typeface="Arial"/>
                <a:cs typeface="Arial"/>
                <a:sym typeface="Arial"/>
              </a:rPr>
              <a:t>Ist dieses Material auf die vordere Linsenoberfläche beschränkt?</a:t>
            </a:r>
            <a:endParaRPr/>
          </a:p>
          <a:p>
            <a:pPr indent="0" lvl="0" marL="0" marR="0" rtl="0" algn="l">
              <a:spcBef>
                <a:spcPts val="0"/>
              </a:spcBef>
              <a:spcAft>
                <a:spcPts val="0"/>
              </a:spcAft>
              <a:buNone/>
            </a:pPr>
            <a:r>
              <a:rPr lang="en-US" sz="1200">
                <a:solidFill>
                  <a:srgbClr val="7F7F7F"/>
                </a:solidFill>
                <a:latin typeface="Arial"/>
                <a:ea typeface="Arial"/>
                <a:cs typeface="Arial"/>
                <a:sym typeface="Arial"/>
              </a:rPr>
              <a:t>Nein, es ist sowohl in der vorderen als auch in der </a:t>
            </a:r>
            <a:r>
              <a:rPr b="1" lang="en-US" sz="1200">
                <a:solidFill>
                  <a:schemeClr val="dk1"/>
                </a:solidFill>
                <a:latin typeface="Arial"/>
                <a:ea typeface="Arial"/>
                <a:cs typeface="Arial"/>
                <a:sym typeface="Arial"/>
              </a:rPr>
              <a:t>hinteren Augenkammer </a:t>
            </a:r>
            <a:r>
              <a:rPr lang="en-US" sz="1200">
                <a:solidFill>
                  <a:srgbClr val="7F7F7F"/>
                </a:solidFill>
                <a:latin typeface="Arial"/>
                <a:ea typeface="Arial"/>
                <a:cs typeface="Arial"/>
                <a:sym typeface="Arial"/>
              </a:rPr>
              <a:t>zu finden</a:t>
            </a:r>
            <a:endParaRPr/>
          </a:p>
        </p:txBody>
      </p:sp>
      <p:sp>
        <p:nvSpPr>
          <p:cNvPr id="1191" name="Google Shape;1191;p93"/>
          <p:cNvSpPr txBox="1"/>
          <p:nvPr/>
        </p:nvSpPr>
        <p:spPr>
          <a:xfrm>
            <a:off x="2667000" y="3419061"/>
            <a:ext cx="4495800" cy="1903500"/>
          </a:xfrm>
          <a:prstGeom prst="rect">
            <a:avLst/>
          </a:prstGeom>
          <a:solidFill>
            <a:srgbClr val="66FF66"/>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i="1" lang="en-US" sz="1200">
                <a:solidFill>
                  <a:srgbClr val="FF0000"/>
                </a:solidFill>
                <a:latin typeface="Arial"/>
                <a:ea typeface="Arial"/>
                <a:cs typeface="Arial"/>
                <a:sym typeface="Arial"/>
              </a:rPr>
              <a:t>Ich kann mir vorstellen, dass dieses Material in der Vorderkammer herumschwimmt, aber wie gelangt es in den Glaskörper?</a:t>
            </a:r>
            <a:endParaRPr/>
          </a:p>
          <a:p>
            <a:pPr indent="0" lvl="0" marL="0" marR="0" rtl="0" algn="l">
              <a:spcBef>
                <a:spcPts val="0"/>
              </a:spcBef>
              <a:spcAft>
                <a:spcPts val="0"/>
              </a:spcAft>
              <a:buNone/>
            </a:pPr>
            <a:r>
              <a:rPr lang="en-US" sz="1200">
                <a:solidFill>
                  <a:srgbClr val="FF0000"/>
                </a:solidFill>
                <a:latin typeface="Arial"/>
                <a:ea typeface="Arial"/>
                <a:cs typeface="Arial"/>
                <a:sym typeface="Arial"/>
              </a:rPr>
              <a:t>Das tut es nicht</a:t>
            </a:r>
            <a:endParaRPr/>
          </a:p>
          <a:p>
            <a:pPr indent="0" lvl="0" marL="0" marR="0" rtl="0" algn="l">
              <a:spcBef>
                <a:spcPts val="0"/>
              </a:spcBef>
              <a:spcAft>
                <a:spcPts val="0"/>
              </a:spcAft>
              <a:buNone/>
            </a:pPr>
            <a:r>
              <a:t/>
            </a:r>
            <a:endParaRPr i="1" sz="1400">
              <a:solidFill>
                <a:srgbClr val="FF0000"/>
              </a:solidFill>
              <a:latin typeface="Arial"/>
              <a:ea typeface="Arial"/>
              <a:cs typeface="Arial"/>
              <a:sym typeface="Arial"/>
            </a:endParaRPr>
          </a:p>
          <a:p>
            <a:pPr indent="0" lvl="0" marL="0" rtl="0" algn="l">
              <a:spcBef>
                <a:spcPts val="0"/>
              </a:spcBef>
              <a:spcAft>
                <a:spcPts val="0"/>
              </a:spcAft>
              <a:buClr>
                <a:schemeClr val="dk1"/>
              </a:buClr>
              <a:buFont typeface="Arial"/>
              <a:buNone/>
            </a:pPr>
            <a:r>
              <a:rPr i="1" lang="en-US" sz="1200">
                <a:solidFill>
                  <a:srgbClr val="FF0000"/>
                </a:solidFill>
              </a:rPr>
              <a:t>Aber Sie sagten, es befinde sich in der </a:t>
            </a:r>
            <a:r>
              <a:rPr i="1" lang="en-US" sz="1200">
                <a:solidFill>
                  <a:srgbClr val="FF0000"/>
                </a:solidFill>
                <a:extLst>
                  <a:ext uri="http://customooxmlschemas.google.com/">
                    <go:slidesCustomData xmlns:go="http://customooxmlschemas.google.com/" textRoundtripDataId="53"/>
                  </a:ext>
                </a:extLst>
              </a:rPr>
              <a:t>Hinterkammer</a:t>
            </a:r>
            <a:endParaRPr i="1" sz="1200">
              <a:solidFill>
                <a:srgbClr val="FF0000"/>
              </a:solidFill>
            </a:endParaRPr>
          </a:p>
          <a:p>
            <a:pPr indent="0" lvl="0" marL="0" rtl="0" algn="l">
              <a:spcBef>
                <a:spcPts val="0"/>
              </a:spcBef>
              <a:spcAft>
                <a:spcPts val="0"/>
              </a:spcAft>
              <a:buClr>
                <a:schemeClr val="dk1"/>
              </a:buClr>
              <a:buFont typeface="Arial"/>
              <a:buNone/>
            </a:pPr>
            <a:r>
              <a:rPr i="1" lang="en-US" sz="1200">
                <a:solidFill>
                  <a:srgbClr val="FF0000"/>
                </a:solidFill>
              </a:rPr>
              <a:t>… Was hat es damit auf sich?</a:t>
            </a:r>
            <a:endParaRPr i="1" sz="1200">
              <a:solidFill>
                <a:srgbClr val="FF0000"/>
              </a:solidFill>
            </a:endParaRPr>
          </a:p>
          <a:p>
            <a:pPr indent="0" lvl="0" marL="0" marR="0" rtl="0" algn="l">
              <a:spcBef>
                <a:spcPts val="0"/>
              </a:spcBef>
              <a:spcAft>
                <a:spcPts val="0"/>
              </a:spcAft>
              <a:buNone/>
            </a:pPr>
            <a:r>
              <a:rPr lang="en-US" sz="1200">
                <a:solidFill>
                  <a:srgbClr val="FF0000"/>
                </a:solidFill>
              </a:rPr>
              <a:t>Die Hinterkammer ist der Raum, hinter der Iris und vor der anterioren Hyaloidfläche des </a:t>
            </a:r>
            <a:r>
              <a:rPr lang="en-US" sz="1200">
                <a:solidFill>
                  <a:srgbClr val="FF0000"/>
                </a:solidFill>
                <a:extLst>
                  <a:ext uri="http://customooxmlschemas.google.com/">
                    <go:slidesCustomData xmlns:go="http://customooxmlschemas.google.com/" textRoundtripDataId="54"/>
                  </a:ext>
                </a:extLst>
              </a:rPr>
              <a:t>Glaskörpers</a:t>
            </a:r>
            <a:r>
              <a:rPr lang="en-US" sz="1200">
                <a:solidFill>
                  <a:srgbClr val="FF0000"/>
                </a:solidFill>
              </a:rPr>
              <a:t>.</a:t>
            </a:r>
            <a:r>
              <a:rPr lang="en-US" sz="1200">
                <a:solidFill>
                  <a:srgbClr val="66FF66"/>
                </a:solidFill>
                <a:latin typeface="Arial"/>
                <a:ea typeface="Arial"/>
                <a:cs typeface="Arial"/>
                <a:sym typeface="Arial"/>
              </a:rPr>
              <a:t>. Der Glaskörper befindet sich in der Glaskörperhöhle, nicht in der Hinterkammer</a:t>
            </a:r>
            <a:endParaRPr/>
          </a:p>
        </p:txBody>
      </p:sp>
      <p:sp>
        <p:nvSpPr>
          <p:cNvPr id="1192" name="Google Shape;1192;p93"/>
          <p:cNvSpPr/>
          <p:nvPr/>
        </p:nvSpPr>
        <p:spPr>
          <a:xfrm>
            <a:off x="7036904" y="3543947"/>
            <a:ext cx="2030896" cy="513281"/>
          </a:xfrm>
          <a:prstGeom prst="ellipse">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193" name="Google Shape;1193;p93"/>
          <p:cNvSpPr/>
          <p:nvPr/>
        </p:nvSpPr>
        <p:spPr>
          <a:xfrm>
            <a:off x="2941325" y="1567075"/>
            <a:ext cx="1066800" cy="685800"/>
          </a:xfrm>
          <a:prstGeom prst="ellipse">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194" name="Google Shape;1194;p93"/>
          <p:cNvSpPr/>
          <p:nvPr/>
        </p:nvSpPr>
        <p:spPr>
          <a:xfrm flipH="1" rot="5400000">
            <a:off x="587576" y="1162386"/>
            <a:ext cx="1857600" cy="2667000"/>
          </a:xfrm>
          <a:prstGeom prst="bentUpArrow">
            <a:avLst>
              <a:gd fmla="val 14320" name="adj1"/>
              <a:gd fmla="val 17878" name="adj2"/>
              <a:gd fmla="val 18120" name="adj3"/>
            </a:avLst>
          </a:prstGeom>
          <a:solidFill>
            <a:srgbClr val="FF0000"/>
          </a:solidFill>
          <a:ln cap="flat" cmpd="sng" w="25400">
            <a:solidFill>
              <a:srgbClr val="9494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Tree>
  </p:cSld>
  <p:clrMapOvr>
    <a:masterClrMapping/>
  </p:clrMapOvr>
</p:sld>
</file>

<file path=ppt/slides/slide9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8" name="Shape 1198"/>
        <p:cNvGrpSpPr/>
        <p:nvPr/>
      </p:nvGrpSpPr>
      <p:grpSpPr>
        <a:xfrm>
          <a:off x="0" y="0"/>
          <a:ext cx="0" cy="0"/>
          <a:chOff x="0" y="0"/>
          <a:chExt cx="0" cy="0"/>
        </a:xfrm>
      </p:grpSpPr>
      <p:graphicFrame>
        <p:nvGraphicFramePr>
          <p:cNvPr id="1199" name="Google Shape;1199;p94"/>
          <p:cNvGraphicFramePr/>
          <p:nvPr/>
        </p:nvGraphicFramePr>
        <p:xfrm>
          <a:off x="457200" y="1676400"/>
          <a:ext cx="3000000" cy="3000000"/>
        </p:xfrm>
        <a:graphic>
          <a:graphicData uri="http://schemas.openxmlformats.org/drawingml/2006/table">
            <a:tbl>
              <a:tblPr>
                <a:noFill/>
                <a:tableStyleId>{02B07537-624C-4EAD-A9AA-E5A35CE8A65F}</a:tableStyleId>
              </a:tblPr>
              <a:tblGrid>
                <a:gridCol w="2743200"/>
                <a:gridCol w="2743200"/>
                <a:gridCol w="2743200"/>
              </a:tblGrid>
              <a:tr h="406400">
                <a:tc>
                  <a:txBody>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BFBFBF"/>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1"/>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lang="en-US" sz="1200">
                          <a:solidFill>
                            <a:schemeClr val="dk1"/>
                          </a:solidFill>
                        </a:rPr>
                        <a:t>PEX</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PDS/PG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Alter</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 &lt; 50 J, meist  &gt; 70 J</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20er – 40er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Geschlechtspräferenz</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F &gt; 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M &gt; F</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Kammerwinkelstatus</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Enger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Weit geöffnet</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Wo ist die Iris durchscheinend?</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Pupillensaum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Radiär, mittlere Peripherie</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200"/>
                        <a:buFont typeface="Arial"/>
                        <a:buNone/>
                      </a:pPr>
                      <a:r>
                        <a:rPr b="1" i="1" lang="en-US" sz="1200" u="none" cap="none" strike="noStrike">
                          <a:solidFill>
                            <a:schemeClr val="dk1"/>
                          </a:solidFill>
                          <a:latin typeface="Arial"/>
                          <a:ea typeface="Arial"/>
                          <a:cs typeface="Arial"/>
                          <a:sym typeface="Arial"/>
                        </a:rPr>
                        <a:t>Krukenberg-Spindel – </a:t>
                      </a:r>
                      <a:r>
                        <a:rPr b="0" i="1" lang="en-US" sz="1200" u="none" cap="none" strike="noStrike">
                          <a:solidFill>
                            <a:srgbClr val="BFBFBF"/>
                          </a:solidFill>
                          <a:latin typeface="Arial"/>
                          <a:ea typeface="Arial"/>
                          <a:cs typeface="Arial"/>
                          <a:sym typeface="Arial"/>
                        </a:rPr>
                        <a:t>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200"/>
                        <a:buFont typeface="Arial"/>
                        <a:buNone/>
                      </a:pPr>
                      <a:r>
                        <a:rPr b="1" i="1" lang="en-US" sz="1200" u="none" cap="none" strike="noStrike">
                          <a:solidFill>
                            <a:schemeClr val="dk1"/>
                          </a:solidFill>
                          <a:latin typeface="Arial"/>
                          <a:ea typeface="Arial"/>
                          <a:cs typeface="Arial"/>
                          <a:sym typeface="Arial"/>
                        </a:rPr>
                        <a:t>Sampaolesi-Linie – </a:t>
                      </a:r>
                      <a:r>
                        <a:rPr b="0" i="1" lang="en-US" sz="1200" u="none" cap="none" strike="noStrike">
                          <a:solidFill>
                            <a:srgbClr val="BFBFBF"/>
                          </a:solidFill>
                          <a:latin typeface="Arial"/>
                          <a:ea typeface="Arial"/>
                          <a:cs typeface="Arial"/>
                          <a:sym typeface="Arial"/>
                        </a:rPr>
                        <a:t>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762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r>
            </a:tbl>
          </a:graphicData>
        </a:graphic>
      </p:graphicFrame>
      <p:sp>
        <p:nvSpPr>
          <p:cNvPr id="1200" name="Google Shape;1200;p94"/>
          <p:cNvSpPr txBox="1"/>
          <p:nvPr>
            <p:ph idx="12" type="sldNum"/>
          </p:nvPr>
        </p:nvSpPr>
        <p:spPr>
          <a:xfrm>
            <a:off x="7010400" y="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1201" name="Google Shape;1201;p94"/>
          <p:cNvSpPr txBox="1"/>
          <p:nvPr/>
        </p:nvSpPr>
        <p:spPr>
          <a:xfrm>
            <a:off x="2590800" y="2514600"/>
            <a:ext cx="6324600" cy="1749600"/>
          </a:xfrm>
          <a:prstGeom prst="rect">
            <a:avLst/>
          </a:prstGeom>
          <a:solidFill>
            <a:srgbClr val="FFFEC1"/>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i="1" lang="en-US" sz="1200">
                <a:solidFill>
                  <a:srgbClr val="BFBFBF"/>
                </a:solidFill>
                <a:latin typeface="Arial"/>
                <a:ea typeface="Arial"/>
                <a:cs typeface="Arial"/>
                <a:sym typeface="Arial"/>
              </a:rPr>
              <a:t>Welcher Befund im Vordersegment ist neben dem </a:t>
            </a:r>
            <a:r>
              <a:rPr i="1" lang="en-US" sz="1200">
                <a:solidFill>
                  <a:srgbClr val="BFBFBF"/>
                </a:solidFill>
              </a:rPr>
              <a:t>Krukenberg-Spindel</a:t>
            </a:r>
            <a:r>
              <a:rPr i="1" lang="en-US" sz="1200">
                <a:solidFill>
                  <a:srgbClr val="BFBFBF"/>
                </a:solidFill>
                <a:latin typeface="Arial"/>
                <a:ea typeface="Arial"/>
                <a:cs typeface="Arial"/>
                <a:sym typeface="Arial"/>
              </a:rPr>
              <a:t>körper der Hornhaut und der Sampaolesi-Linie ein noch markanteres Merkmal des </a:t>
            </a:r>
            <a:r>
              <a:rPr i="1" lang="en-US" sz="1200">
                <a:solidFill>
                  <a:srgbClr val="BFBFBF"/>
                </a:solidFill>
              </a:rPr>
              <a:t>PEX</a:t>
            </a:r>
            <a:r>
              <a:rPr i="1" lang="en-US" sz="1200">
                <a:solidFill>
                  <a:srgbClr val="BFBFBF"/>
                </a:solidFill>
                <a:latin typeface="Arial"/>
                <a:ea typeface="Arial"/>
                <a:cs typeface="Arial"/>
                <a:sym typeface="Arial"/>
              </a:rPr>
              <a:t>?</a:t>
            </a:r>
            <a:endParaRPr/>
          </a:p>
          <a:p>
            <a:pPr indent="0" lvl="0" marL="0" marR="0" rtl="0" algn="l">
              <a:spcBef>
                <a:spcPts val="0"/>
              </a:spcBef>
              <a:spcAft>
                <a:spcPts val="0"/>
              </a:spcAft>
              <a:buNone/>
            </a:pPr>
            <a:r>
              <a:rPr lang="en-US" sz="1200">
                <a:solidFill>
                  <a:srgbClr val="BFBFBF"/>
                </a:solidFill>
                <a:latin typeface="Arial"/>
                <a:ea typeface="Arial"/>
                <a:cs typeface="Arial"/>
                <a:sym typeface="Arial"/>
              </a:rPr>
              <a:t>Das Vorhandensein von </a:t>
            </a:r>
            <a:r>
              <a:rPr b="1" lang="en-US" sz="1200">
                <a:solidFill>
                  <a:srgbClr val="0000FF"/>
                </a:solidFill>
                <a:latin typeface="Arial"/>
                <a:ea typeface="Arial"/>
                <a:cs typeface="Arial"/>
                <a:sym typeface="Arial"/>
              </a:rPr>
              <a:t>fibrillärem Material auf der vorderen Linsenkapsel</a:t>
            </a:r>
            <a:endParaRPr b="1" sz="1400">
              <a:solidFill>
                <a:srgbClr val="BFBFBF"/>
              </a:solidFill>
              <a:latin typeface="Arial"/>
              <a:ea typeface="Arial"/>
              <a:cs typeface="Arial"/>
              <a:sym typeface="Arial"/>
            </a:endParaRPr>
          </a:p>
          <a:p>
            <a:pPr indent="0" lvl="0" marL="0" marR="0" rtl="0" algn="l">
              <a:spcBef>
                <a:spcPts val="0"/>
              </a:spcBef>
              <a:spcAft>
                <a:spcPts val="0"/>
              </a:spcAft>
              <a:buNone/>
            </a:pPr>
            <a:r>
              <a:t/>
            </a:r>
            <a:endParaRPr sz="1400">
              <a:solidFill>
                <a:srgbClr val="BFBFBF"/>
              </a:solidFill>
              <a:latin typeface="Arial"/>
              <a:ea typeface="Arial"/>
              <a:cs typeface="Arial"/>
              <a:sym typeface="Arial"/>
            </a:endParaRPr>
          </a:p>
          <a:p>
            <a:pPr indent="0" lvl="0" marL="0" marR="0" rtl="0" algn="l">
              <a:spcBef>
                <a:spcPts val="0"/>
              </a:spcBef>
              <a:spcAft>
                <a:spcPts val="0"/>
              </a:spcAft>
              <a:buNone/>
            </a:pPr>
            <a:r>
              <a:rPr i="1" lang="en-US" sz="1200">
                <a:solidFill>
                  <a:srgbClr val="BFBFBF"/>
                </a:solidFill>
                <a:latin typeface="Arial"/>
                <a:ea typeface="Arial"/>
                <a:cs typeface="Arial"/>
                <a:sym typeface="Arial"/>
              </a:rPr>
              <a:t>Welche Art von Muster bildet dieses Material auf der Kapsel?</a:t>
            </a:r>
            <a:endParaRPr/>
          </a:p>
          <a:p>
            <a:pPr indent="0" lvl="0" marL="0" marR="0" rtl="0" algn="l">
              <a:spcBef>
                <a:spcPts val="0"/>
              </a:spcBef>
              <a:spcAft>
                <a:spcPts val="0"/>
              </a:spcAft>
              <a:buNone/>
            </a:pPr>
            <a:r>
              <a:rPr lang="en-US" sz="1200">
                <a:solidFill>
                  <a:srgbClr val="BFBFBF"/>
                </a:solidFill>
                <a:latin typeface="Arial"/>
                <a:ea typeface="Arial"/>
                <a:cs typeface="Arial"/>
                <a:sym typeface="Arial"/>
              </a:rPr>
              <a:t>„Zielscheibenartig“</a:t>
            </a:r>
            <a:endParaRPr/>
          </a:p>
          <a:p>
            <a:pPr indent="0" lvl="0" marL="0" marR="0" rtl="0" algn="l">
              <a:spcBef>
                <a:spcPts val="0"/>
              </a:spcBef>
              <a:spcAft>
                <a:spcPts val="0"/>
              </a:spcAft>
              <a:buNone/>
            </a:pPr>
            <a:r>
              <a:t/>
            </a:r>
            <a:endParaRPr sz="1400">
              <a:solidFill>
                <a:srgbClr val="BFBFBF"/>
              </a:solidFill>
              <a:latin typeface="Arial"/>
              <a:ea typeface="Arial"/>
              <a:cs typeface="Arial"/>
              <a:sym typeface="Arial"/>
            </a:endParaRPr>
          </a:p>
          <a:p>
            <a:pPr indent="0" lvl="0" marL="0" marR="0" rtl="0" algn="l">
              <a:spcBef>
                <a:spcPts val="0"/>
              </a:spcBef>
              <a:spcAft>
                <a:spcPts val="0"/>
              </a:spcAft>
              <a:buNone/>
            </a:pPr>
            <a:r>
              <a:rPr i="1" lang="en-US" sz="1200">
                <a:solidFill>
                  <a:srgbClr val="BFBFBF"/>
                </a:solidFill>
                <a:latin typeface="Arial"/>
                <a:ea typeface="Arial"/>
                <a:cs typeface="Arial"/>
                <a:sym typeface="Arial"/>
              </a:rPr>
              <a:t>Worauf ist die zielscheibenartige Verteilung des Materials zurückzuführen?</a:t>
            </a:r>
            <a:endParaRPr/>
          </a:p>
          <a:p>
            <a:pPr indent="0" lvl="0" marL="0" marR="0" rtl="0" algn="l">
              <a:spcBef>
                <a:spcPts val="0"/>
              </a:spcBef>
              <a:spcAft>
                <a:spcPts val="0"/>
              </a:spcAft>
              <a:buNone/>
            </a:pPr>
            <a:r>
              <a:rPr lang="en-US" sz="1200">
                <a:solidFill>
                  <a:srgbClr val="BFBFBF"/>
                </a:solidFill>
                <a:latin typeface="Arial"/>
                <a:ea typeface="Arial"/>
                <a:cs typeface="Arial"/>
                <a:sym typeface="Arial"/>
              </a:rPr>
              <a:t>Die Bewegung der Iris über die Kapsel bei Erweiterung und Verengung der Pupille</a:t>
            </a:r>
            <a:endParaRPr/>
          </a:p>
        </p:txBody>
      </p:sp>
      <p:sp>
        <p:nvSpPr>
          <p:cNvPr id="1202" name="Google Shape;1202;p94"/>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A</a:t>
            </a:r>
            <a:endParaRPr/>
          </a:p>
        </p:txBody>
      </p:sp>
      <p:sp>
        <p:nvSpPr>
          <p:cNvPr id="1203" name="Google Shape;1203;p94"/>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 </a:t>
            </a:r>
            <a:r>
              <a:rPr b="1" lang="en-US" sz="1200">
                <a:solidFill>
                  <a:schemeClr val="dk1"/>
                </a:solidFill>
                <a:latin typeface="Arial"/>
                <a:ea typeface="Arial"/>
                <a:cs typeface="Arial"/>
                <a:sym typeface="Arial"/>
              </a:rPr>
              <a:t>FITB</a:t>
            </a:r>
            <a:endParaRPr/>
          </a:p>
        </p:txBody>
      </p:sp>
      <p:sp>
        <p:nvSpPr>
          <p:cNvPr id="1204" name="Google Shape;1204;p94"/>
          <p:cNvSpPr/>
          <p:nvPr/>
        </p:nvSpPr>
        <p:spPr>
          <a:xfrm>
            <a:off x="304800" y="3352800"/>
            <a:ext cx="2186609" cy="834887"/>
          </a:xfrm>
          <a:prstGeom prst="ellipse">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205" name="Google Shape;1205;p94"/>
          <p:cNvSpPr/>
          <p:nvPr/>
        </p:nvSpPr>
        <p:spPr>
          <a:xfrm>
            <a:off x="3829879" y="2829339"/>
            <a:ext cx="4247322" cy="523461"/>
          </a:xfrm>
          <a:prstGeom prst="ellipse">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206" name="Google Shape;1206;p94"/>
          <p:cNvSpPr txBox="1"/>
          <p:nvPr/>
        </p:nvSpPr>
        <p:spPr>
          <a:xfrm>
            <a:off x="3044882" y="3419061"/>
            <a:ext cx="6011582" cy="523220"/>
          </a:xfrm>
          <a:prstGeom prst="rect">
            <a:avLst/>
          </a:prstGeom>
          <a:solidFill>
            <a:srgbClr val="00B0F0"/>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i="1" lang="en-US" sz="1200">
                <a:solidFill>
                  <a:srgbClr val="7F7F7F"/>
                </a:solidFill>
                <a:latin typeface="Arial"/>
                <a:ea typeface="Arial"/>
                <a:cs typeface="Arial"/>
                <a:sym typeface="Arial"/>
              </a:rPr>
              <a:t>Ist dieses Material auf die vordere Linsenoberfläche beschränkt?</a:t>
            </a:r>
            <a:endParaRPr/>
          </a:p>
          <a:p>
            <a:pPr indent="0" lvl="0" marL="0" marR="0" rtl="0" algn="l">
              <a:spcBef>
                <a:spcPts val="0"/>
              </a:spcBef>
              <a:spcAft>
                <a:spcPts val="0"/>
              </a:spcAft>
              <a:buNone/>
            </a:pPr>
            <a:r>
              <a:rPr lang="en-US" sz="1200">
                <a:solidFill>
                  <a:srgbClr val="7F7F7F"/>
                </a:solidFill>
                <a:latin typeface="Arial"/>
                <a:ea typeface="Arial"/>
                <a:cs typeface="Arial"/>
                <a:sym typeface="Arial"/>
              </a:rPr>
              <a:t>Nein, es ist sowohl in der vorderen als auch in der </a:t>
            </a:r>
            <a:r>
              <a:rPr b="1" lang="en-US" sz="1200">
                <a:solidFill>
                  <a:schemeClr val="dk1"/>
                </a:solidFill>
                <a:latin typeface="Arial"/>
                <a:ea typeface="Arial"/>
                <a:cs typeface="Arial"/>
                <a:sym typeface="Arial"/>
              </a:rPr>
              <a:t>hinteren Augenkammer </a:t>
            </a:r>
            <a:r>
              <a:rPr lang="en-US" sz="1200">
                <a:solidFill>
                  <a:srgbClr val="7F7F7F"/>
                </a:solidFill>
                <a:latin typeface="Arial"/>
                <a:ea typeface="Arial"/>
                <a:cs typeface="Arial"/>
                <a:sym typeface="Arial"/>
              </a:rPr>
              <a:t>zu finden</a:t>
            </a:r>
            <a:endParaRPr/>
          </a:p>
        </p:txBody>
      </p:sp>
      <p:sp>
        <p:nvSpPr>
          <p:cNvPr id="1207" name="Google Shape;1207;p94"/>
          <p:cNvSpPr txBox="1"/>
          <p:nvPr/>
        </p:nvSpPr>
        <p:spPr>
          <a:xfrm>
            <a:off x="2667000" y="3419061"/>
            <a:ext cx="4495800" cy="2088300"/>
          </a:xfrm>
          <a:prstGeom prst="rect">
            <a:avLst/>
          </a:prstGeom>
          <a:solidFill>
            <a:srgbClr val="66FF66"/>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i="1" lang="en-US" sz="1200">
                <a:solidFill>
                  <a:srgbClr val="FF0000"/>
                </a:solidFill>
                <a:latin typeface="Arial"/>
                <a:ea typeface="Arial"/>
                <a:cs typeface="Arial"/>
                <a:sym typeface="Arial"/>
              </a:rPr>
              <a:t>Ich kann mir vorstellen, dass dieses Material in der Vorderkammer herumschwimmt, aber wie gelangt es in den Glaskörper?</a:t>
            </a:r>
            <a:endParaRPr/>
          </a:p>
          <a:p>
            <a:pPr indent="0" lvl="0" marL="0" marR="0" rtl="0" algn="l">
              <a:spcBef>
                <a:spcPts val="0"/>
              </a:spcBef>
              <a:spcAft>
                <a:spcPts val="0"/>
              </a:spcAft>
              <a:buNone/>
            </a:pPr>
            <a:r>
              <a:rPr lang="en-US" sz="1200">
                <a:solidFill>
                  <a:srgbClr val="FF0000"/>
                </a:solidFill>
                <a:latin typeface="Arial"/>
                <a:ea typeface="Arial"/>
                <a:cs typeface="Arial"/>
                <a:sym typeface="Arial"/>
              </a:rPr>
              <a:t>Das tut es nicht</a:t>
            </a:r>
            <a:endParaRPr/>
          </a:p>
          <a:p>
            <a:pPr indent="0" lvl="0" marL="0" marR="0" rtl="0" algn="l">
              <a:spcBef>
                <a:spcPts val="0"/>
              </a:spcBef>
              <a:spcAft>
                <a:spcPts val="0"/>
              </a:spcAft>
              <a:buNone/>
            </a:pPr>
            <a:r>
              <a:t/>
            </a:r>
            <a:endParaRPr i="1" sz="1400">
              <a:solidFill>
                <a:srgbClr val="FF0000"/>
              </a:solidFill>
              <a:latin typeface="Arial"/>
              <a:ea typeface="Arial"/>
              <a:cs typeface="Arial"/>
              <a:sym typeface="Arial"/>
            </a:endParaRPr>
          </a:p>
          <a:p>
            <a:pPr indent="0" lvl="0" marL="0" rtl="0" algn="l">
              <a:spcBef>
                <a:spcPts val="0"/>
              </a:spcBef>
              <a:spcAft>
                <a:spcPts val="0"/>
              </a:spcAft>
              <a:buClr>
                <a:schemeClr val="dk1"/>
              </a:buClr>
              <a:buFont typeface="Arial"/>
              <a:buNone/>
            </a:pPr>
            <a:r>
              <a:rPr i="1" lang="en-US" sz="1200">
                <a:solidFill>
                  <a:srgbClr val="FF0000"/>
                </a:solidFill>
              </a:rPr>
              <a:t>Aber Sie sagten, es befinde sich in der </a:t>
            </a:r>
            <a:r>
              <a:rPr i="1" lang="en-US" sz="1200">
                <a:solidFill>
                  <a:srgbClr val="FF0000"/>
                </a:solidFill>
                <a:extLst>
                  <a:ext uri="http://customooxmlschemas.google.com/">
                    <go:slidesCustomData xmlns:go="http://customooxmlschemas.google.com/" textRoundtripDataId="55"/>
                  </a:ext>
                </a:extLst>
              </a:rPr>
              <a:t>Hinterkammer</a:t>
            </a:r>
            <a:endParaRPr i="1" sz="1200">
              <a:solidFill>
                <a:srgbClr val="FF0000"/>
              </a:solidFill>
            </a:endParaRPr>
          </a:p>
          <a:p>
            <a:pPr indent="0" lvl="0" marL="0" rtl="0" algn="l">
              <a:spcBef>
                <a:spcPts val="0"/>
              </a:spcBef>
              <a:spcAft>
                <a:spcPts val="0"/>
              </a:spcAft>
              <a:buClr>
                <a:schemeClr val="dk1"/>
              </a:buClr>
              <a:buFont typeface="Arial"/>
              <a:buNone/>
            </a:pPr>
            <a:r>
              <a:rPr i="1" lang="en-US" sz="1200">
                <a:solidFill>
                  <a:srgbClr val="FF0000"/>
                </a:solidFill>
              </a:rPr>
              <a:t>… Was hat es damit auf sich?</a:t>
            </a:r>
            <a:endParaRPr i="1" sz="1200">
              <a:solidFill>
                <a:srgbClr val="FF0000"/>
              </a:solidFill>
            </a:endParaRPr>
          </a:p>
          <a:p>
            <a:pPr indent="0" lvl="0" marL="0" marR="0" rtl="0" algn="l">
              <a:spcBef>
                <a:spcPts val="0"/>
              </a:spcBef>
              <a:spcAft>
                <a:spcPts val="0"/>
              </a:spcAft>
              <a:buNone/>
            </a:pPr>
            <a:r>
              <a:rPr lang="en-US" sz="1200">
                <a:solidFill>
                  <a:srgbClr val="FF0000"/>
                </a:solidFill>
                <a:latin typeface="Arial"/>
                <a:ea typeface="Arial"/>
                <a:cs typeface="Arial"/>
                <a:sym typeface="Arial"/>
              </a:rPr>
              <a:t>Die Hinterkammer ist der Raum hinter der Iris und vor der vorderen Hyaloidfläche des Glaskörpers. </a:t>
            </a:r>
            <a:r>
              <a:rPr lang="en-US" sz="1200">
                <a:solidFill>
                  <a:schemeClr val="dk1"/>
                </a:solidFill>
              </a:rPr>
              <a:t>Der Glaskörper selbst befindet sich im </a:t>
            </a:r>
            <a:r>
              <a:rPr i="1" lang="en-US" sz="1200">
                <a:solidFill>
                  <a:schemeClr val="dk1"/>
                </a:solidFill>
              </a:rPr>
              <a:t>Glaskörperraum</a:t>
            </a:r>
            <a:r>
              <a:rPr lang="en-US" sz="1200">
                <a:solidFill>
                  <a:schemeClr val="dk1"/>
                </a:solidFill>
              </a:rPr>
              <a:t> und ist nicht </a:t>
            </a:r>
            <a:r>
              <a:rPr lang="en-US" sz="1200">
                <a:solidFill>
                  <a:schemeClr val="dk1"/>
                </a:solidFill>
                <a:extLst>
                  <a:ext uri="http://customooxmlschemas.google.com/">
                    <go:slidesCustomData xmlns:go="http://customooxmlschemas.google.com/" textRoundtripDataId="56"/>
                  </a:ext>
                </a:extLst>
              </a:rPr>
              <a:t>Bestandteil</a:t>
            </a:r>
            <a:r>
              <a:rPr lang="en-US" sz="1200">
                <a:solidFill>
                  <a:schemeClr val="dk1"/>
                </a:solidFill>
              </a:rPr>
              <a:t> der Hinterkammer.</a:t>
            </a:r>
            <a:endParaRPr/>
          </a:p>
        </p:txBody>
      </p:sp>
      <p:sp>
        <p:nvSpPr>
          <p:cNvPr id="1208" name="Google Shape;1208;p94"/>
          <p:cNvSpPr/>
          <p:nvPr/>
        </p:nvSpPr>
        <p:spPr>
          <a:xfrm>
            <a:off x="7036904" y="3543947"/>
            <a:ext cx="2030896" cy="513281"/>
          </a:xfrm>
          <a:prstGeom prst="ellipse">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209" name="Google Shape;1209;p94"/>
          <p:cNvSpPr/>
          <p:nvPr/>
        </p:nvSpPr>
        <p:spPr>
          <a:xfrm>
            <a:off x="2941325" y="1567075"/>
            <a:ext cx="1066800" cy="685800"/>
          </a:xfrm>
          <a:prstGeom prst="ellipse">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210" name="Google Shape;1210;p94"/>
          <p:cNvSpPr/>
          <p:nvPr/>
        </p:nvSpPr>
        <p:spPr>
          <a:xfrm flipH="1" rot="5400000">
            <a:off x="587576" y="1162386"/>
            <a:ext cx="1857600" cy="2667000"/>
          </a:xfrm>
          <a:prstGeom prst="bentUpArrow">
            <a:avLst>
              <a:gd fmla="val 14320" name="adj1"/>
              <a:gd fmla="val 17878" name="adj2"/>
              <a:gd fmla="val 18120" name="adj3"/>
            </a:avLst>
          </a:prstGeom>
          <a:solidFill>
            <a:srgbClr val="FF0000"/>
          </a:solidFill>
          <a:ln cap="flat" cmpd="sng" w="25400">
            <a:solidFill>
              <a:srgbClr val="9494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Tree>
  </p:cSld>
  <p:clrMapOvr>
    <a:masterClrMapping/>
  </p:clrMapOvr>
</p:sld>
</file>

<file path=ppt/slides/slide9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4" name="Shape 1214"/>
        <p:cNvGrpSpPr/>
        <p:nvPr/>
      </p:nvGrpSpPr>
      <p:grpSpPr>
        <a:xfrm>
          <a:off x="0" y="0"/>
          <a:ext cx="0" cy="0"/>
          <a:chOff x="0" y="0"/>
          <a:chExt cx="0" cy="0"/>
        </a:xfrm>
      </p:grpSpPr>
      <p:graphicFrame>
        <p:nvGraphicFramePr>
          <p:cNvPr id="1215" name="Google Shape;1215;p95"/>
          <p:cNvGraphicFramePr/>
          <p:nvPr/>
        </p:nvGraphicFramePr>
        <p:xfrm>
          <a:off x="457200" y="1676400"/>
          <a:ext cx="3000000" cy="3000000"/>
        </p:xfrm>
        <a:graphic>
          <a:graphicData uri="http://schemas.openxmlformats.org/drawingml/2006/table">
            <a:tbl>
              <a:tblPr>
                <a:noFill/>
                <a:tableStyleId>{02B07537-624C-4EAD-A9AA-E5A35CE8A65F}</a:tableStyleId>
              </a:tblPr>
              <a:tblGrid>
                <a:gridCol w="2743200"/>
                <a:gridCol w="2743200"/>
                <a:gridCol w="2743200"/>
              </a:tblGrid>
              <a:tr h="406400">
                <a:tc>
                  <a:txBody>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BFBFBF"/>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1"/>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lang="en-US" sz="1200">
                          <a:solidFill>
                            <a:schemeClr val="dk1"/>
                          </a:solidFill>
                        </a:rPr>
                        <a:t>PEX</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c>
                  <a:txBody>
                    <a:bodyPr/>
                    <a:lstStyle/>
                    <a:p>
                      <a:pPr indent="0" lvl="0" marL="0" marR="0" rtl="0" algn="l">
                        <a:lnSpc>
                          <a:spcPct val="100000"/>
                        </a:lnSpc>
                        <a:spcBef>
                          <a:spcPts val="0"/>
                        </a:spcBef>
                        <a:spcAft>
                          <a:spcPts val="0"/>
                        </a:spcAft>
                        <a:buClr>
                          <a:srgbClr val="FFFF66"/>
                        </a:buClr>
                        <a:buSzPts val="1200"/>
                        <a:buFont typeface="Arial"/>
                        <a:buNone/>
                      </a:pPr>
                      <a:r>
                        <a:rPr b="1" i="0" lang="en-US" sz="1200" u="none" cap="none" strike="noStrike">
                          <a:solidFill>
                            <a:srgbClr val="FFFF66"/>
                          </a:solidFill>
                          <a:latin typeface="Arial"/>
                          <a:ea typeface="Arial"/>
                          <a:cs typeface="Arial"/>
                          <a:sym typeface="Arial"/>
                        </a:rPr>
                        <a:t>PDS/PG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Alter</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 &lt; 50 J, meist  &gt; 70 J</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20er – 40er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Geschlechtspräferenz</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F&gt;M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M &gt; F</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Kammerwinkelstatus</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Enger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Weit geöffnet</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Wo ist die Iris durchscheinend?</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Pupillensaum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Radiär, mittlere Peripherie</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1" i="1" lang="en-US" sz="1200" u="none" cap="none" strike="noStrike">
                          <a:solidFill>
                            <a:srgbClr val="BFBFBF"/>
                          </a:solidFill>
                          <a:latin typeface="Arial"/>
                          <a:ea typeface="Arial"/>
                          <a:cs typeface="Arial"/>
                          <a:sym typeface="Arial"/>
                        </a:rPr>
                        <a:t>Krukenberg-Spindel – </a:t>
                      </a:r>
                      <a:r>
                        <a:rPr b="0" i="1" lang="en-US" sz="1200" u="none" cap="none" strike="noStrike">
                          <a:solidFill>
                            <a:srgbClr val="BFBFBF"/>
                          </a:solidFill>
                          <a:latin typeface="Arial"/>
                          <a:ea typeface="Arial"/>
                          <a:cs typeface="Arial"/>
                          <a:sym typeface="Arial"/>
                        </a:rPr>
                        <a:t>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1" i="1" lang="en-US" sz="1200" u="none" cap="none" strike="noStrike">
                          <a:solidFill>
                            <a:srgbClr val="BFBFBF"/>
                          </a:solidFill>
                          <a:latin typeface="Arial"/>
                          <a:ea typeface="Arial"/>
                          <a:cs typeface="Arial"/>
                          <a:sym typeface="Arial"/>
                        </a:rPr>
                        <a:t>Sampaolesi-Linie – </a:t>
                      </a:r>
                      <a:r>
                        <a:rPr b="0" i="1" lang="en-US" sz="1200" u="none" cap="none" strike="noStrike">
                          <a:solidFill>
                            <a:srgbClr val="BFBFBF"/>
                          </a:solidFill>
                          <a:latin typeface="Arial"/>
                          <a:ea typeface="Arial"/>
                          <a:cs typeface="Arial"/>
                          <a:sym typeface="Arial"/>
                        </a:rPr>
                        <a:t>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762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r>
            </a:tbl>
          </a:graphicData>
        </a:graphic>
      </p:graphicFrame>
      <p:sp>
        <p:nvSpPr>
          <p:cNvPr id="1216" name="Google Shape;1216;p95"/>
          <p:cNvSpPr txBox="1"/>
          <p:nvPr>
            <p:ph idx="12" type="sldNum"/>
          </p:nvPr>
        </p:nvSpPr>
        <p:spPr>
          <a:xfrm>
            <a:off x="7010400" y="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1217" name="Google Shape;1217;p95"/>
          <p:cNvSpPr txBox="1"/>
          <p:nvPr/>
        </p:nvSpPr>
        <p:spPr>
          <a:xfrm>
            <a:off x="2590800" y="2514600"/>
            <a:ext cx="6324600" cy="1749600"/>
          </a:xfrm>
          <a:prstGeom prst="rect">
            <a:avLst/>
          </a:prstGeom>
          <a:solidFill>
            <a:srgbClr val="FFFEC1"/>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i="1" lang="en-US" sz="1200">
                <a:solidFill>
                  <a:srgbClr val="BFBFBF"/>
                </a:solidFill>
                <a:latin typeface="Arial"/>
                <a:ea typeface="Arial"/>
                <a:cs typeface="Arial"/>
                <a:sym typeface="Arial"/>
              </a:rPr>
              <a:t>Welcher Befund im Vordersegment ist neben dem </a:t>
            </a:r>
            <a:r>
              <a:rPr i="1" lang="en-US" sz="1200">
                <a:solidFill>
                  <a:srgbClr val="BFBFBF"/>
                </a:solidFill>
              </a:rPr>
              <a:t>Krukenberg-Spindel</a:t>
            </a:r>
            <a:r>
              <a:rPr i="1" lang="en-US" sz="1200">
                <a:solidFill>
                  <a:srgbClr val="BFBFBF"/>
                </a:solidFill>
                <a:latin typeface="Arial"/>
                <a:ea typeface="Arial"/>
                <a:cs typeface="Arial"/>
                <a:sym typeface="Arial"/>
              </a:rPr>
              <a:t>körper der Hornhaut und der Sampaolesi-Linie ein noch markanteres Merkmal des </a:t>
            </a:r>
            <a:r>
              <a:rPr i="1" lang="en-US" sz="1200">
                <a:solidFill>
                  <a:srgbClr val="BFBFBF"/>
                </a:solidFill>
              </a:rPr>
              <a:t>PEX</a:t>
            </a:r>
            <a:r>
              <a:rPr i="1" lang="en-US" sz="1200">
                <a:solidFill>
                  <a:srgbClr val="BFBFBF"/>
                </a:solidFill>
                <a:latin typeface="Arial"/>
                <a:ea typeface="Arial"/>
                <a:cs typeface="Arial"/>
                <a:sym typeface="Arial"/>
              </a:rPr>
              <a:t>?</a:t>
            </a:r>
            <a:endParaRPr/>
          </a:p>
          <a:p>
            <a:pPr indent="0" lvl="0" marL="0" marR="0" rtl="0" algn="l">
              <a:spcBef>
                <a:spcPts val="0"/>
              </a:spcBef>
              <a:spcAft>
                <a:spcPts val="0"/>
              </a:spcAft>
              <a:buNone/>
            </a:pPr>
            <a:r>
              <a:rPr lang="en-US" sz="1200">
                <a:solidFill>
                  <a:srgbClr val="BFBFBF"/>
                </a:solidFill>
                <a:latin typeface="Arial"/>
                <a:ea typeface="Arial"/>
                <a:cs typeface="Arial"/>
                <a:sym typeface="Arial"/>
              </a:rPr>
              <a:t>Das Vorhandensein von </a:t>
            </a:r>
            <a:r>
              <a:rPr b="1" lang="en-US" sz="1200">
                <a:solidFill>
                  <a:srgbClr val="0000FF"/>
                </a:solidFill>
                <a:latin typeface="Arial"/>
                <a:ea typeface="Arial"/>
                <a:cs typeface="Arial"/>
                <a:sym typeface="Arial"/>
              </a:rPr>
              <a:t>fibrillärem Material auf der vorderen Linsenkapsel</a:t>
            </a:r>
            <a:endParaRPr b="1" sz="1400">
              <a:solidFill>
                <a:srgbClr val="BFBFBF"/>
              </a:solidFill>
              <a:latin typeface="Arial"/>
              <a:ea typeface="Arial"/>
              <a:cs typeface="Arial"/>
              <a:sym typeface="Arial"/>
            </a:endParaRPr>
          </a:p>
          <a:p>
            <a:pPr indent="0" lvl="0" marL="0" marR="0" rtl="0" algn="l">
              <a:spcBef>
                <a:spcPts val="0"/>
              </a:spcBef>
              <a:spcAft>
                <a:spcPts val="0"/>
              </a:spcAft>
              <a:buNone/>
            </a:pPr>
            <a:r>
              <a:t/>
            </a:r>
            <a:endParaRPr sz="1400">
              <a:solidFill>
                <a:srgbClr val="BFBFBF"/>
              </a:solidFill>
              <a:latin typeface="Arial"/>
              <a:ea typeface="Arial"/>
              <a:cs typeface="Arial"/>
              <a:sym typeface="Arial"/>
            </a:endParaRPr>
          </a:p>
          <a:p>
            <a:pPr indent="0" lvl="0" marL="0" marR="0" rtl="0" algn="l">
              <a:spcBef>
                <a:spcPts val="0"/>
              </a:spcBef>
              <a:spcAft>
                <a:spcPts val="0"/>
              </a:spcAft>
              <a:buNone/>
            </a:pPr>
            <a:r>
              <a:rPr i="1" lang="en-US" sz="1200">
                <a:solidFill>
                  <a:srgbClr val="BFBFBF"/>
                </a:solidFill>
                <a:latin typeface="Arial"/>
                <a:ea typeface="Arial"/>
                <a:cs typeface="Arial"/>
                <a:sym typeface="Arial"/>
              </a:rPr>
              <a:t>Welche Art von Muster bildet dieses Material auf der Kapsel?</a:t>
            </a:r>
            <a:endParaRPr/>
          </a:p>
          <a:p>
            <a:pPr indent="0" lvl="0" marL="0" marR="0" rtl="0" algn="l">
              <a:spcBef>
                <a:spcPts val="0"/>
              </a:spcBef>
              <a:spcAft>
                <a:spcPts val="0"/>
              </a:spcAft>
              <a:buNone/>
            </a:pPr>
            <a:r>
              <a:rPr lang="en-US" sz="1200">
                <a:solidFill>
                  <a:srgbClr val="BFBFBF"/>
                </a:solidFill>
                <a:latin typeface="Arial"/>
                <a:ea typeface="Arial"/>
                <a:cs typeface="Arial"/>
                <a:sym typeface="Arial"/>
              </a:rPr>
              <a:t>„Zielscheibenartig“</a:t>
            </a:r>
            <a:endParaRPr/>
          </a:p>
          <a:p>
            <a:pPr indent="0" lvl="0" marL="0" marR="0" rtl="0" algn="l">
              <a:spcBef>
                <a:spcPts val="0"/>
              </a:spcBef>
              <a:spcAft>
                <a:spcPts val="0"/>
              </a:spcAft>
              <a:buNone/>
            </a:pPr>
            <a:r>
              <a:t/>
            </a:r>
            <a:endParaRPr sz="1400">
              <a:solidFill>
                <a:srgbClr val="BFBFBF"/>
              </a:solidFill>
              <a:latin typeface="Arial"/>
              <a:ea typeface="Arial"/>
              <a:cs typeface="Arial"/>
              <a:sym typeface="Arial"/>
            </a:endParaRPr>
          </a:p>
          <a:p>
            <a:pPr indent="0" lvl="0" marL="0" marR="0" rtl="0" algn="l">
              <a:spcBef>
                <a:spcPts val="0"/>
              </a:spcBef>
              <a:spcAft>
                <a:spcPts val="0"/>
              </a:spcAft>
              <a:buNone/>
            </a:pPr>
            <a:r>
              <a:rPr i="1" lang="en-US" sz="1200">
                <a:solidFill>
                  <a:srgbClr val="BFBFBF"/>
                </a:solidFill>
                <a:latin typeface="Arial"/>
                <a:ea typeface="Arial"/>
                <a:cs typeface="Arial"/>
                <a:sym typeface="Arial"/>
              </a:rPr>
              <a:t>Worauf ist die zielscheibenartige Verteilung des Materials zurückzuführen?</a:t>
            </a:r>
            <a:endParaRPr/>
          </a:p>
          <a:p>
            <a:pPr indent="0" lvl="0" marL="0" marR="0" rtl="0" algn="l">
              <a:spcBef>
                <a:spcPts val="0"/>
              </a:spcBef>
              <a:spcAft>
                <a:spcPts val="0"/>
              </a:spcAft>
              <a:buNone/>
            </a:pPr>
            <a:r>
              <a:rPr lang="en-US" sz="1200">
                <a:solidFill>
                  <a:srgbClr val="BFBFBF"/>
                </a:solidFill>
                <a:latin typeface="Arial"/>
                <a:ea typeface="Arial"/>
                <a:cs typeface="Arial"/>
                <a:sym typeface="Arial"/>
              </a:rPr>
              <a:t>Die Bewegung der Iris über die Kapsel, wenn sich die Pupille erweitert und verengt</a:t>
            </a:r>
            <a:endParaRPr/>
          </a:p>
        </p:txBody>
      </p:sp>
      <p:sp>
        <p:nvSpPr>
          <p:cNvPr id="1218" name="Google Shape;1218;p95"/>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Q</a:t>
            </a:r>
            <a:endParaRPr/>
          </a:p>
        </p:txBody>
      </p:sp>
      <p:sp>
        <p:nvSpPr>
          <p:cNvPr id="1219" name="Google Shape;1219;p95"/>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 </a:t>
            </a:r>
            <a:r>
              <a:rPr b="1" lang="en-US" sz="1200">
                <a:solidFill>
                  <a:schemeClr val="dk1"/>
                </a:solidFill>
                <a:latin typeface="Arial"/>
                <a:ea typeface="Arial"/>
                <a:cs typeface="Arial"/>
                <a:sym typeface="Arial"/>
              </a:rPr>
              <a:t>FITB</a:t>
            </a:r>
            <a:endParaRPr/>
          </a:p>
        </p:txBody>
      </p:sp>
      <p:sp>
        <p:nvSpPr>
          <p:cNvPr id="1220" name="Google Shape;1220;p95"/>
          <p:cNvSpPr/>
          <p:nvPr/>
        </p:nvSpPr>
        <p:spPr>
          <a:xfrm flipH="1" rot="5400000">
            <a:off x="1700097" y="1156757"/>
            <a:ext cx="1857607" cy="2667000"/>
          </a:xfrm>
          <a:prstGeom prst="bentUpArrow">
            <a:avLst>
              <a:gd fmla="val 14320" name="adj1"/>
              <a:gd fmla="val 17878" name="adj2"/>
              <a:gd fmla="val 18120" name="adj3"/>
            </a:avLst>
          </a:prstGeom>
          <a:solidFill>
            <a:srgbClr val="0070C0"/>
          </a:solid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221" name="Google Shape;1221;p95"/>
          <p:cNvSpPr/>
          <p:nvPr/>
        </p:nvSpPr>
        <p:spPr>
          <a:xfrm>
            <a:off x="304800" y="3352800"/>
            <a:ext cx="2186609" cy="834887"/>
          </a:xfrm>
          <a:prstGeom prst="ellipse">
            <a:avLst/>
          </a:prstGeom>
          <a:noFill/>
          <a:ln cap="flat" cmpd="sng" w="25400">
            <a:solidFill>
              <a:srgbClr val="BFBFB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222" name="Google Shape;1222;p95"/>
          <p:cNvSpPr/>
          <p:nvPr/>
        </p:nvSpPr>
        <p:spPr>
          <a:xfrm>
            <a:off x="3829879" y="2829339"/>
            <a:ext cx="4247322" cy="523461"/>
          </a:xfrm>
          <a:prstGeom prst="ellipse">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223" name="Google Shape;1223;p95"/>
          <p:cNvSpPr txBox="1"/>
          <p:nvPr/>
        </p:nvSpPr>
        <p:spPr>
          <a:xfrm>
            <a:off x="3044882" y="3419061"/>
            <a:ext cx="6011582" cy="523220"/>
          </a:xfrm>
          <a:prstGeom prst="rect">
            <a:avLst/>
          </a:prstGeom>
          <a:solidFill>
            <a:srgbClr val="00B0F0"/>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i="1" lang="en-US" sz="1200">
                <a:solidFill>
                  <a:srgbClr val="7F7F7F"/>
                </a:solidFill>
                <a:latin typeface="Arial"/>
                <a:ea typeface="Arial"/>
                <a:cs typeface="Arial"/>
                <a:sym typeface="Arial"/>
              </a:rPr>
              <a:t>Ist dieses Material auf die vordere Linsenoberfläche beschränkt?</a:t>
            </a:r>
            <a:endParaRPr/>
          </a:p>
          <a:p>
            <a:pPr indent="0" lvl="0" marL="0" marR="0" rtl="0" algn="l">
              <a:spcBef>
                <a:spcPts val="0"/>
              </a:spcBef>
              <a:spcAft>
                <a:spcPts val="0"/>
              </a:spcAft>
              <a:buNone/>
            </a:pPr>
            <a:r>
              <a:rPr lang="en-US" sz="1200">
                <a:solidFill>
                  <a:srgbClr val="7F7F7F"/>
                </a:solidFill>
                <a:latin typeface="Arial"/>
                <a:ea typeface="Arial"/>
                <a:cs typeface="Arial"/>
                <a:sym typeface="Arial"/>
              </a:rPr>
              <a:t>Nein, es ist sowohl in der vorderen als auch in der </a:t>
            </a:r>
            <a:r>
              <a:rPr b="1" lang="en-US" sz="1200">
                <a:solidFill>
                  <a:srgbClr val="7F7F7F"/>
                </a:solidFill>
                <a:latin typeface="Arial"/>
                <a:ea typeface="Arial"/>
                <a:cs typeface="Arial"/>
                <a:sym typeface="Arial"/>
              </a:rPr>
              <a:t>hinteren Augenkammer </a:t>
            </a:r>
            <a:r>
              <a:rPr lang="en-US" sz="1200">
                <a:solidFill>
                  <a:srgbClr val="7F7F7F"/>
                </a:solidFill>
                <a:latin typeface="Arial"/>
                <a:ea typeface="Arial"/>
                <a:cs typeface="Arial"/>
                <a:sym typeface="Arial"/>
              </a:rPr>
              <a:t>zu finden</a:t>
            </a:r>
            <a:endParaRPr/>
          </a:p>
        </p:txBody>
      </p:sp>
      <p:sp>
        <p:nvSpPr>
          <p:cNvPr id="1224" name="Google Shape;1224;p95"/>
          <p:cNvSpPr txBox="1"/>
          <p:nvPr/>
        </p:nvSpPr>
        <p:spPr>
          <a:xfrm>
            <a:off x="2667000" y="3419061"/>
            <a:ext cx="4495800" cy="2031325"/>
          </a:xfrm>
          <a:prstGeom prst="rect">
            <a:avLst/>
          </a:prstGeom>
          <a:solidFill>
            <a:srgbClr val="66FF66"/>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i="1" lang="en-US" sz="1200">
                <a:solidFill>
                  <a:srgbClr val="A5A5A5"/>
                </a:solidFill>
                <a:latin typeface="Arial"/>
                <a:ea typeface="Arial"/>
                <a:cs typeface="Arial"/>
                <a:sym typeface="Arial"/>
              </a:rPr>
              <a:t>Ich kann mir vorstellen, dass dieses Material in der Vorderkammer herumschwimmt, aber wie gelangt es in den Glaskörper?</a:t>
            </a:r>
            <a:endParaRPr/>
          </a:p>
          <a:p>
            <a:pPr indent="0" lvl="0" marL="0" marR="0" rtl="0" algn="l">
              <a:spcBef>
                <a:spcPts val="0"/>
              </a:spcBef>
              <a:spcAft>
                <a:spcPts val="0"/>
              </a:spcAft>
              <a:buNone/>
            </a:pPr>
            <a:r>
              <a:rPr lang="en-US" sz="1200">
                <a:solidFill>
                  <a:srgbClr val="A5A5A5"/>
                </a:solidFill>
                <a:latin typeface="Arial"/>
                <a:ea typeface="Arial"/>
                <a:cs typeface="Arial"/>
                <a:sym typeface="Arial"/>
              </a:rPr>
              <a:t>Das tut es nicht</a:t>
            </a:r>
            <a:endParaRPr/>
          </a:p>
          <a:p>
            <a:pPr indent="0" lvl="0" marL="0" marR="0" rtl="0" algn="l">
              <a:spcBef>
                <a:spcPts val="0"/>
              </a:spcBef>
              <a:spcAft>
                <a:spcPts val="0"/>
              </a:spcAft>
              <a:buNone/>
            </a:pPr>
            <a:r>
              <a:t/>
            </a:r>
            <a:endParaRPr i="1" sz="1400">
              <a:solidFill>
                <a:srgbClr val="A5A5A5"/>
              </a:solidFill>
              <a:latin typeface="Arial"/>
              <a:ea typeface="Arial"/>
              <a:cs typeface="Arial"/>
              <a:sym typeface="Arial"/>
            </a:endParaRPr>
          </a:p>
          <a:p>
            <a:pPr indent="0" lvl="0" marL="0" marR="0" rtl="0" algn="l">
              <a:spcBef>
                <a:spcPts val="0"/>
              </a:spcBef>
              <a:spcAft>
                <a:spcPts val="0"/>
              </a:spcAft>
              <a:buNone/>
            </a:pPr>
            <a:r>
              <a:rPr i="1" lang="en-US" sz="1200">
                <a:solidFill>
                  <a:srgbClr val="A5A5A5"/>
                </a:solidFill>
                <a:latin typeface="Arial"/>
                <a:ea typeface="Arial"/>
                <a:cs typeface="Arial"/>
                <a:sym typeface="Arial"/>
              </a:rPr>
              <a:t>Aber Sie sagten, es befinde sich in der hinteren Augenkammer (PC)… Was hat es damit auf sich?</a:t>
            </a:r>
            <a:endParaRPr/>
          </a:p>
          <a:p>
            <a:pPr indent="0" lvl="0" marL="0" marR="0" rtl="0" algn="l">
              <a:spcBef>
                <a:spcPts val="0"/>
              </a:spcBef>
              <a:spcAft>
                <a:spcPts val="0"/>
              </a:spcAft>
              <a:buNone/>
            </a:pPr>
            <a:r>
              <a:rPr lang="en-US" sz="1200">
                <a:solidFill>
                  <a:srgbClr val="A5A5A5"/>
                </a:solidFill>
                <a:latin typeface="Arial"/>
                <a:ea typeface="Arial"/>
                <a:cs typeface="Arial"/>
                <a:sym typeface="Arial"/>
              </a:rPr>
              <a:t>Die Hinterkammer ist der Raum hinter der Iris und vor der vorderen Hyaloidfläche des Glaskörpers. Der Glaskörper befindet sich in der </a:t>
            </a:r>
            <a:r>
              <a:rPr i="1" lang="en-US" sz="1200">
                <a:solidFill>
                  <a:srgbClr val="A5A5A5"/>
                </a:solidFill>
                <a:latin typeface="Arial"/>
                <a:ea typeface="Arial"/>
                <a:cs typeface="Arial"/>
                <a:sym typeface="Arial"/>
              </a:rPr>
              <a:t>Glaskörperhöhle</a:t>
            </a:r>
            <a:r>
              <a:rPr lang="en-US" sz="1200">
                <a:solidFill>
                  <a:srgbClr val="A5A5A5"/>
                </a:solidFill>
                <a:latin typeface="Arial"/>
                <a:ea typeface="Arial"/>
                <a:cs typeface="Arial"/>
                <a:sym typeface="Arial"/>
              </a:rPr>
              <a:t>, nicht in der Hinterkammer.</a:t>
            </a:r>
            <a:endParaRPr/>
          </a:p>
        </p:txBody>
      </p:sp>
      <p:sp>
        <p:nvSpPr>
          <p:cNvPr id="1225" name="Google Shape;1225;p95"/>
          <p:cNvSpPr/>
          <p:nvPr/>
        </p:nvSpPr>
        <p:spPr>
          <a:xfrm>
            <a:off x="7036904" y="3543947"/>
            <a:ext cx="2030896" cy="513281"/>
          </a:xfrm>
          <a:prstGeom prst="ellipse">
            <a:avLst/>
          </a:prstGeom>
          <a:noFill/>
          <a:ln cap="flat" cmpd="sng" w="25400">
            <a:solidFill>
              <a:srgbClr val="A5A5A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226" name="Google Shape;1226;p95"/>
          <p:cNvSpPr txBox="1"/>
          <p:nvPr/>
        </p:nvSpPr>
        <p:spPr>
          <a:xfrm>
            <a:off x="1101612" y="3396299"/>
            <a:ext cx="6899400" cy="2088300"/>
          </a:xfrm>
          <a:prstGeom prst="rect">
            <a:avLst/>
          </a:prstGeom>
          <a:solidFill>
            <a:srgbClr val="939332"/>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i="1" lang="en-US" sz="1200">
                <a:solidFill>
                  <a:schemeClr val="lt1"/>
                </a:solidFill>
                <a:latin typeface="Arial"/>
                <a:ea typeface="Arial"/>
                <a:cs typeface="Arial"/>
                <a:sym typeface="Arial"/>
              </a:rPr>
              <a:t>In diesem Zusammenhang: Ist </a:t>
            </a:r>
            <a:r>
              <a:rPr lang="en-US" sz="1200">
                <a:solidFill>
                  <a:schemeClr val="lt1"/>
                </a:solidFill>
                <a:latin typeface="Arial"/>
                <a:ea typeface="Arial"/>
                <a:cs typeface="Arial"/>
                <a:sym typeface="Arial"/>
              </a:rPr>
              <a:t>das Exfoliationssyndrom </a:t>
            </a:r>
            <a:r>
              <a:rPr i="1" lang="en-US" sz="1200">
                <a:solidFill>
                  <a:schemeClr val="lt1"/>
                </a:solidFill>
                <a:latin typeface="Arial"/>
                <a:ea typeface="Arial"/>
                <a:cs typeface="Arial"/>
                <a:sym typeface="Arial"/>
              </a:rPr>
              <a:t>dasselbe wie das Pseudoexfoliationssyndrom?</a:t>
            </a:r>
            <a:endParaRPr/>
          </a:p>
          <a:p>
            <a:pPr indent="0" lvl="0" marL="0" marR="0" rtl="0" algn="l">
              <a:spcBef>
                <a:spcPts val="0"/>
              </a:spcBef>
              <a:spcAft>
                <a:spcPts val="0"/>
              </a:spcAft>
              <a:buNone/>
            </a:pPr>
            <a:r>
              <a:rPr lang="en-US" sz="1200">
                <a:solidFill>
                  <a:srgbClr val="939332"/>
                </a:solidFill>
              </a:rPr>
              <a:t>Trotz gewisser Ähnlichkeiten im Erscheinungsbild und der bedauerlichen Tendenz, diese Begriffe synonym zu verwenden, sind sie keinesfalls identisch. D</a:t>
            </a:r>
            <a:r>
              <a:rPr lang="en-US" sz="1200">
                <a:solidFill>
                  <a:srgbClr val="939332"/>
                </a:solidFill>
                <a:latin typeface="Arial"/>
                <a:ea typeface="Arial"/>
                <a:cs typeface="Arial"/>
                <a:sym typeface="Arial"/>
              </a:rPr>
              <a:t> Der Begriff </a:t>
            </a:r>
            <a:r>
              <a:rPr i="1" lang="en-US" sz="1200">
                <a:solidFill>
                  <a:srgbClr val="939332"/>
                </a:solidFill>
                <a:latin typeface="Arial"/>
                <a:ea typeface="Arial"/>
                <a:cs typeface="Arial"/>
                <a:sym typeface="Arial"/>
              </a:rPr>
              <a:t>Exfoliationssyndrom </a:t>
            </a:r>
            <a:r>
              <a:rPr lang="en-US" sz="1200">
                <a:solidFill>
                  <a:srgbClr val="939332"/>
                </a:solidFill>
                <a:latin typeface="Arial"/>
                <a:ea typeface="Arial"/>
                <a:cs typeface="Arial"/>
                <a:sym typeface="Arial"/>
              </a:rPr>
              <a:t>bezieht sich auf Ve</a:t>
            </a:r>
            <a:r>
              <a:rPr lang="en-US" sz="1200">
                <a:solidFill>
                  <a:srgbClr val="939332"/>
                </a:solidFill>
              </a:rPr>
              <a:t>Pupillensaum</a:t>
            </a:r>
            <a:r>
              <a:rPr lang="en-US" sz="1200">
                <a:solidFill>
                  <a:srgbClr val="939332"/>
                </a:solidFill>
                <a:latin typeface="Arial"/>
                <a:ea typeface="Arial"/>
                <a:cs typeface="Arial"/>
                <a:sym typeface="Arial"/>
              </a:rPr>
              <a:t>erungen der vorderen Kapsel, die auf die Einwirkung hoher Mengen an Infrarotstrahlung zurückzuführen sind, während sich </a:t>
            </a:r>
            <a:r>
              <a:rPr i="1" lang="en-US" sz="1200">
                <a:solidFill>
                  <a:srgbClr val="939332"/>
                </a:solidFill>
                <a:latin typeface="Arial"/>
                <a:ea typeface="Arial"/>
                <a:cs typeface="Arial"/>
                <a:sym typeface="Arial"/>
              </a:rPr>
              <a:t>das </a:t>
            </a:r>
            <a:r>
              <a:rPr i="1" lang="en-US" sz="1200">
                <a:solidFill>
                  <a:srgbClr val="939332"/>
                </a:solidFill>
              </a:rPr>
              <a:t>PEX</a:t>
            </a:r>
            <a:r>
              <a:rPr i="1" lang="en-US" sz="1200">
                <a:solidFill>
                  <a:srgbClr val="939332"/>
                </a:solidFill>
                <a:latin typeface="Arial"/>
                <a:ea typeface="Arial"/>
                <a:cs typeface="Arial"/>
                <a:sym typeface="Arial"/>
              </a:rPr>
              <a:t> </a:t>
            </a:r>
            <a:r>
              <a:rPr lang="en-US" sz="1200">
                <a:solidFill>
                  <a:srgbClr val="939332"/>
                </a:solidFill>
                <a:latin typeface="Arial"/>
                <a:ea typeface="Arial"/>
                <a:cs typeface="Arial"/>
                <a:sym typeface="Arial"/>
              </a:rPr>
              <a:t>auf das in dieser Folienreihe beschriebene Krankheitsbild bezieht. </a:t>
            </a:r>
            <a:endParaRPr/>
          </a:p>
          <a:p>
            <a:pPr indent="0" lvl="0" marL="0" marR="0" rtl="0" algn="l">
              <a:spcBef>
                <a:spcPts val="0"/>
              </a:spcBef>
              <a:spcAft>
                <a:spcPts val="0"/>
              </a:spcAft>
              <a:buNone/>
            </a:pPr>
            <a:r>
              <a:t/>
            </a:r>
            <a:endParaRPr sz="1400">
              <a:solidFill>
                <a:srgbClr val="939332"/>
              </a:solidFill>
              <a:latin typeface="Arial"/>
              <a:ea typeface="Arial"/>
              <a:cs typeface="Arial"/>
              <a:sym typeface="Arial"/>
            </a:endParaRPr>
          </a:p>
          <a:p>
            <a:pPr indent="0" lvl="0" marL="0" marR="0" rtl="0" algn="l">
              <a:spcBef>
                <a:spcPts val="0"/>
              </a:spcBef>
              <a:spcAft>
                <a:spcPts val="0"/>
              </a:spcAft>
              <a:buNone/>
            </a:pPr>
            <a:r>
              <a:rPr i="1" lang="en-US" sz="1200">
                <a:solidFill>
                  <a:srgbClr val="939332"/>
                </a:solidFill>
                <a:latin typeface="Arial"/>
                <a:ea typeface="Arial"/>
                <a:cs typeface="Arial"/>
                <a:sym typeface="Arial"/>
              </a:rPr>
              <a:t>Welche Auswirkungen hat eine solche Exposition auf die vordere Kapsel?</a:t>
            </a:r>
            <a:endParaRPr/>
          </a:p>
          <a:p>
            <a:pPr indent="0" lvl="0" marL="0" marR="0" rtl="0" algn="l">
              <a:spcBef>
                <a:spcPts val="0"/>
              </a:spcBef>
              <a:spcAft>
                <a:spcPts val="0"/>
              </a:spcAft>
              <a:buNone/>
            </a:pPr>
            <a:r>
              <a:rPr lang="en-US" sz="1200">
                <a:solidFill>
                  <a:srgbClr val="939332"/>
                </a:solidFill>
                <a:latin typeface="Arial"/>
                <a:ea typeface="Arial"/>
                <a:cs typeface="Arial"/>
                <a:sym typeface="Arial"/>
              </a:rPr>
              <a:t>Sie führt zu einer Delaminierung der Kapsel, was dazu führt, dass sich Material auf der Linsenoberfläche aufrollt oder in der Vorderkammer</a:t>
            </a:r>
            <a:endParaRPr/>
          </a:p>
        </p:txBody>
      </p:sp>
      <p:sp>
        <p:nvSpPr>
          <p:cNvPr id="1227" name="Google Shape;1227;p95"/>
          <p:cNvSpPr/>
          <p:nvPr/>
        </p:nvSpPr>
        <p:spPr>
          <a:xfrm>
            <a:off x="5844626" y="1693038"/>
            <a:ext cx="184532" cy="369332"/>
          </a:xfrm>
          <a:prstGeom prst="rect">
            <a:avLst/>
          </a:prstGeom>
          <a:solidFill>
            <a:srgbClr val="FFFF6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228" name="Google Shape;1228;p95"/>
          <p:cNvSpPr txBox="1"/>
          <p:nvPr/>
        </p:nvSpPr>
        <p:spPr>
          <a:xfrm>
            <a:off x="4796503" y="1720334"/>
            <a:ext cx="3280065" cy="369332"/>
          </a:xfrm>
          <a:prstGeom prst="rect">
            <a:avLst/>
          </a:prstGeom>
          <a:no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lang="en-US" sz="1200">
                <a:solidFill>
                  <a:schemeClr val="dk1"/>
                </a:solidFill>
                <a:latin typeface="Caveat"/>
                <a:ea typeface="Caveat"/>
                <a:cs typeface="Caveat"/>
                <a:sym typeface="Caveat"/>
              </a:rPr>
              <a:t>= Exfoliationssyndrom? </a:t>
            </a:r>
            <a:endParaRPr b="1" sz="1800">
              <a:solidFill>
                <a:schemeClr val="dk1"/>
              </a:solidFill>
              <a:latin typeface="Caveat"/>
              <a:ea typeface="Caveat"/>
              <a:cs typeface="Caveat"/>
              <a:sym typeface="Caveat"/>
            </a:endParaRPr>
          </a:p>
        </p:txBody>
      </p:sp>
    </p:spTree>
  </p:cSld>
  <p:clrMapOvr>
    <a:masterClrMapping/>
  </p:clrMapOvr>
</p:sld>
</file>

<file path=ppt/slides/slide9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2" name="Shape 1232"/>
        <p:cNvGrpSpPr/>
        <p:nvPr/>
      </p:nvGrpSpPr>
      <p:grpSpPr>
        <a:xfrm>
          <a:off x="0" y="0"/>
          <a:ext cx="0" cy="0"/>
          <a:chOff x="0" y="0"/>
          <a:chExt cx="0" cy="0"/>
        </a:xfrm>
      </p:grpSpPr>
      <p:graphicFrame>
        <p:nvGraphicFramePr>
          <p:cNvPr id="1233" name="Google Shape;1233;p96"/>
          <p:cNvGraphicFramePr/>
          <p:nvPr/>
        </p:nvGraphicFramePr>
        <p:xfrm>
          <a:off x="457200" y="1676400"/>
          <a:ext cx="3000000" cy="3000000"/>
        </p:xfrm>
        <a:graphic>
          <a:graphicData uri="http://schemas.openxmlformats.org/drawingml/2006/table">
            <a:tbl>
              <a:tblPr>
                <a:noFill/>
                <a:tableStyleId>{02B07537-624C-4EAD-A9AA-E5A35CE8A65F}</a:tableStyleId>
              </a:tblPr>
              <a:tblGrid>
                <a:gridCol w="2743200"/>
                <a:gridCol w="2743200"/>
                <a:gridCol w="2743200"/>
              </a:tblGrid>
              <a:tr h="406400">
                <a:tc>
                  <a:txBody>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BFBFBF"/>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1"/>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lang="en-US" sz="1200">
                          <a:solidFill>
                            <a:schemeClr val="dk1"/>
                          </a:solidFill>
                        </a:rPr>
                        <a:t>PEX</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c>
                  <a:txBody>
                    <a:bodyPr/>
                    <a:lstStyle/>
                    <a:p>
                      <a:pPr indent="0" lvl="0" marL="0" marR="0" rtl="0" algn="l">
                        <a:lnSpc>
                          <a:spcPct val="100000"/>
                        </a:lnSpc>
                        <a:spcBef>
                          <a:spcPts val="0"/>
                        </a:spcBef>
                        <a:spcAft>
                          <a:spcPts val="0"/>
                        </a:spcAft>
                        <a:buClr>
                          <a:srgbClr val="FFFF66"/>
                        </a:buClr>
                        <a:buSzPts val="1200"/>
                        <a:buFont typeface="Arial"/>
                        <a:buNone/>
                      </a:pPr>
                      <a:r>
                        <a:rPr b="1" i="0" lang="en-US" sz="1200" u="none" cap="none" strike="noStrike">
                          <a:solidFill>
                            <a:srgbClr val="FFFF66"/>
                          </a:solidFill>
                          <a:latin typeface="Arial"/>
                          <a:ea typeface="Arial"/>
                          <a:cs typeface="Arial"/>
                          <a:sym typeface="Arial"/>
                        </a:rPr>
                        <a:t>PDS/PG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Alter</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 &lt; 50 J, meist  &gt; 70 J</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20er – 40er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Geschlechtspräferenz</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F &gt; 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M &gt; F</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Kammerwinkelstatus</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Enger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Weit geöffnet</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Wo ist die Iris durchscheinend?</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Pupillensaum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Radiär, mittlere Peripherie</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1" i="1" lang="en-US" sz="1200" u="none" cap="none" strike="noStrike">
                          <a:solidFill>
                            <a:srgbClr val="BFBFBF"/>
                          </a:solidFill>
                          <a:latin typeface="Arial"/>
                          <a:ea typeface="Arial"/>
                          <a:cs typeface="Arial"/>
                          <a:sym typeface="Arial"/>
                        </a:rPr>
                        <a:t>Krukenberg-Spindel – </a:t>
                      </a:r>
                      <a:r>
                        <a:rPr b="0" i="1" lang="en-US" sz="1200" u="none" cap="none" strike="noStrike">
                          <a:solidFill>
                            <a:srgbClr val="BFBFBF"/>
                          </a:solidFill>
                          <a:latin typeface="Arial"/>
                          <a:ea typeface="Arial"/>
                          <a:cs typeface="Arial"/>
                          <a:sym typeface="Arial"/>
                        </a:rPr>
                        <a:t>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1" i="1" lang="en-US" sz="1200" u="none" cap="none" strike="noStrike">
                          <a:solidFill>
                            <a:srgbClr val="BFBFBF"/>
                          </a:solidFill>
                          <a:latin typeface="Arial"/>
                          <a:ea typeface="Arial"/>
                          <a:cs typeface="Arial"/>
                          <a:sym typeface="Arial"/>
                        </a:rPr>
                        <a:t>Sampaolesi-Linie – </a:t>
                      </a:r>
                      <a:r>
                        <a:rPr b="0" i="1" lang="en-US" sz="1200" u="none" cap="none" strike="noStrike">
                          <a:solidFill>
                            <a:srgbClr val="BFBFBF"/>
                          </a:solidFill>
                          <a:latin typeface="Arial"/>
                          <a:ea typeface="Arial"/>
                          <a:cs typeface="Arial"/>
                          <a:sym typeface="Arial"/>
                        </a:rPr>
                        <a:t>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762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r>
            </a:tbl>
          </a:graphicData>
        </a:graphic>
      </p:graphicFrame>
      <p:sp>
        <p:nvSpPr>
          <p:cNvPr id="1234" name="Google Shape;1234;p96"/>
          <p:cNvSpPr txBox="1"/>
          <p:nvPr>
            <p:ph idx="12" type="sldNum"/>
          </p:nvPr>
        </p:nvSpPr>
        <p:spPr>
          <a:xfrm>
            <a:off x="7010400" y="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1235" name="Google Shape;1235;p96"/>
          <p:cNvSpPr txBox="1"/>
          <p:nvPr/>
        </p:nvSpPr>
        <p:spPr>
          <a:xfrm>
            <a:off x="2590800" y="2514600"/>
            <a:ext cx="6324600" cy="1749600"/>
          </a:xfrm>
          <a:prstGeom prst="rect">
            <a:avLst/>
          </a:prstGeom>
          <a:solidFill>
            <a:srgbClr val="FFFEC1"/>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i="1" lang="en-US" sz="1200">
                <a:solidFill>
                  <a:srgbClr val="BFBFBF"/>
                </a:solidFill>
                <a:latin typeface="Arial"/>
                <a:ea typeface="Arial"/>
                <a:cs typeface="Arial"/>
                <a:sym typeface="Arial"/>
              </a:rPr>
              <a:t>Welcher Befund im Vordersegment ist neben dem </a:t>
            </a:r>
            <a:r>
              <a:rPr i="1" lang="en-US" sz="1200">
                <a:solidFill>
                  <a:srgbClr val="BFBFBF"/>
                </a:solidFill>
              </a:rPr>
              <a:t>Krukenberg-Spindel</a:t>
            </a:r>
            <a:r>
              <a:rPr i="1" lang="en-US" sz="1200">
                <a:solidFill>
                  <a:srgbClr val="BFBFBF"/>
                </a:solidFill>
                <a:latin typeface="Arial"/>
                <a:ea typeface="Arial"/>
                <a:cs typeface="Arial"/>
                <a:sym typeface="Arial"/>
              </a:rPr>
              <a:t>körper der Hornhaut und der Sampaolesi-Linie ein noch markanteres Merkmal des </a:t>
            </a:r>
            <a:r>
              <a:rPr i="1" lang="en-US" sz="1200">
                <a:solidFill>
                  <a:srgbClr val="BFBFBF"/>
                </a:solidFill>
              </a:rPr>
              <a:t>PEX</a:t>
            </a:r>
            <a:r>
              <a:rPr i="1" lang="en-US" sz="1200">
                <a:solidFill>
                  <a:srgbClr val="BFBFBF"/>
                </a:solidFill>
                <a:latin typeface="Arial"/>
                <a:ea typeface="Arial"/>
                <a:cs typeface="Arial"/>
                <a:sym typeface="Arial"/>
              </a:rPr>
              <a:t>?</a:t>
            </a:r>
            <a:endParaRPr/>
          </a:p>
          <a:p>
            <a:pPr indent="0" lvl="0" marL="0" marR="0" rtl="0" algn="l">
              <a:spcBef>
                <a:spcPts val="0"/>
              </a:spcBef>
              <a:spcAft>
                <a:spcPts val="0"/>
              </a:spcAft>
              <a:buNone/>
            </a:pPr>
            <a:r>
              <a:rPr lang="en-US" sz="1200">
                <a:solidFill>
                  <a:srgbClr val="BFBFBF"/>
                </a:solidFill>
                <a:latin typeface="Arial"/>
                <a:ea typeface="Arial"/>
                <a:cs typeface="Arial"/>
                <a:sym typeface="Arial"/>
              </a:rPr>
              <a:t>Das Vorhandensein von </a:t>
            </a:r>
            <a:r>
              <a:rPr b="1" lang="en-US" sz="1200">
                <a:solidFill>
                  <a:srgbClr val="0000FF"/>
                </a:solidFill>
                <a:latin typeface="Arial"/>
                <a:ea typeface="Arial"/>
                <a:cs typeface="Arial"/>
                <a:sym typeface="Arial"/>
              </a:rPr>
              <a:t>fibrillärem Material auf der vorderen Linsenkapsel</a:t>
            </a:r>
            <a:endParaRPr b="1" sz="1400">
              <a:solidFill>
                <a:srgbClr val="BFBFBF"/>
              </a:solidFill>
              <a:latin typeface="Arial"/>
              <a:ea typeface="Arial"/>
              <a:cs typeface="Arial"/>
              <a:sym typeface="Arial"/>
            </a:endParaRPr>
          </a:p>
          <a:p>
            <a:pPr indent="0" lvl="0" marL="0" marR="0" rtl="0" algn="l">
              <a:spcBef>
                <a:spcPts val="0"/>
              </a:spcBef>
              <a:spcAft>
                <a:spcPts val="0"/>
              </a:spcAft>
              <a:buNone/>
            </a:pPr>
            <a:r>
              <a:t/>
            </a:r>
            <a:endParaRPr sz="1400">
              <a:solidFill>
                <a:srgbClr val="BFBFBF"/>
              </a:solidFill>
              <a:latin typeface="Arial"/>
              <a:ea typeface="Arial"/>
              <a:cs typeface="Arial"/>
              <a:sym typeface="Arial"/>
            </a:endParaRPr>
          </a:p>
          <a:p>
            <a:pPr indent="0" lvl="0" marL="0" marR="0" rtl="0" algn="l">
              <a:spcBef>
                <a:spcPts val="0"/>
              </a:spcBef>
              <a:spcAft>
                <a:spcPts val="0"/>
              </a:spcAft>
              <a:buNone/>
            </a:pPr>
            <a:r>
              <a:rPr i="1" lang="en-US" sz="1200">
                <a:solidFill>
                  <a:srgbClr val="BFBFBF"/>
                </a:solidFill>
                <a:latin typeface="Arial"/>
                <a:ea typeface="Arial"/>
                <a:cs typeface="Arial"/>
                <a:sym typeface="Arial"/>
              </a:rPr>
              <a:t>Welche Art von Muster bildet dieses Material auf der Kapsel?</a:t>
            </a:r>
            <a:endParaRPr/>
          </a:p>
          <a:p>
            <a:pPr indent="0" lvl="0" marL="0" marR="0" rtl="0" algn="l">
              <a:spcBef>
                <a:spcPts val="0"/>
              </a:spcBef>
              <a:spcAft>
                <a:spcPts val="0"/>
              </a:spcAft>
              <a:buNone/>
            </a:pPr>
            <a:r>
              <a:rPr lang="en-US" sz="1200">
                <a:solidFill>
                  <a:srgbClr val="BFBFBF"/>
                </a:solidFill>
                <a:latin typeface="Arial"/>
                <a:ea typeface="Arial"/>
                <a:cs typeface="Arial"/>
                <a:sym typeface="Arial"/>
              </a:rPr>
              <a:t>„Zielscheibenartig“</a:t>
            </a:r>
            <a:endParaRPr/>
          </a:p>
          <a:p>
            <a:pPr indent="0" lvl="0" marL="0" marR="0" rtl="0" algn="l">
              <a:spcBef>
                <a:spcPts val="0"/>
              </a:spcBef>
              <a:spcAft>
                <a:spcPts val="0"/>
              </a:spcAft>
              <a:buNone/>
            </a:pPr>
            <a:r>
              <a:t/>
            </a:r>
            <a:endParaRPr sz="1400">
              <a:solidFill>
                <a:srgbClr val="BFBFBF"/>
              </a:solidFill>
              <a:latin typeface="Arial"/>
              <a:ea typeface="Arial"/>
              <a:cs typeface="Arial"/>
              <a:sym typeface="Arial"/>
            </a:endParaRPr>
          </a:p>
          <a:p>
            <a:pPr indent="0" lvl="0" marL="0" marR="0" rtl="0" algn="l">
              <a:spcBef>
                <a:spcPts val="0"/>
              </a:spcBef>
              <a:spcAft>
                <a:spcPts val="0"/>
              </a:spcAft>
              <a:buNone/>
            </a:pPr>
            <a:r>
              <a:rPr i="1" lang="en-US" sz="1200">
                <a:solidFill>
                  <a:srgbClr val="BFBFBF"/>
                </a:solidFill>
                <a:latin typeface="Arial"/>
                <a:ea typeface="Arial"/>
                <a:cs typeface="Arial"/>
                <a:sym typeface="Arial"/>
              </a:rPr>
              <a:t>Worauf ist die zielscheibenartige Verteilung des Materials zurückzuführen?</a:t>
            </a:r>
            <a:endParaRPr/>
          </a:p>
          <a:p>
            <a:pPr indent="0" lvl="0" marL="0" marR="0" rtl="0" algn="l">
              <a:spcBef>
                <a:spcPts val="0"/>
              </a:spcBef>
              <a:spcAft>
                <a:spcPts val="0"/>
              </a:spcAft>
              <a:buNone/>
            </a:pPr>
            <a:r>
              <a:rPr lang="en-US" sz="1200">
                <a:solidFill>
                  <a:srgbClr val="BFBFBF"/>
                </a:solidFill>
                <a:latin typeface="Arial"/>
                <a:ea typeface="Arial"/>
                <a:cs typeface="Arial"/>
                <a:sym typeface="Arial"/>
              </a:rPr>
              <a:t>Die Bewegung der Iris über die Kapsel bei Erweiterung und Verengung der Pupille</a:t>
            </a:r>
            <a:endParaRPr/>
          </a:p>
        </p:txBody>
      </p:sp>
      <p:sp>
        <p:nvSpPr>
          <p:cNvPr id="1236" name="Google Shape;1236;p96"/>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A</a:t>
            </a:r>
            <a:endParaRPr/>
          </a:p>
        </p:txBody>
      </p:sp>
      <p:sp>
        <p:nvSpPr>
          <p:cNvPr id="1237" name="Google Shape;1237;p96"/>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 </a:t>
            </a:r>
            <a:r>
              <a:rPr b="1" lang="en-US" sz="1200">
                <a:solidFill>
                  <a:schemeClr val="dk1"/>
                </a:solidFill>
                <a:latin typeface="Arial"/>
                <a:ea typeface="Arial"/>
                <a:cs typeface="Arial"/>
                <a:sym typeface="Arial"/>
              </a:rPr>
              <a:t>FITB</a:t>
            </a:r>
            <a:endParaRPr/>
          </a:p>
        </p:txBody>
      </p:sp>
      <p:sp>
        <p:nvSpPr>
          <p:cNvPr id="1238" name="Google Shape;1238;p96"/>
          <p:cNvSpPr/>
          <p:nvPr/>
        </p:nvSpPr>
        <p:spPr>
          <a:xfrm flipH="1" rot="5400000">
            <a:off x="1700097" y="1156757"/>
            <a:ext cx="1857607" cy="2667000"/>
          </a:xfrm>
          <a:prstGeom prst="bentUpArrow">
            <a:avLst>
              <a:gd fmla="val 14320" name="adj1"/>
              <a:gd fmla="val 17878" name="adj2"/>
              <a:gd fmla="val 18120" name="adj3"/>
            </a:avLst>
          </a:prstGeom>
          <a:solidFill>
            <a:srgbClr val="0070C0"/>
          </a:solid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239" name="Google Shape;1239;p96"/>
          <p:cNvSpPr/>
          <p:nvPr/>
        </p:nvSpPr>
        <p:spPr>
          <a:xfrm>
            <a:off x="304800" y="3352800"/>
            <a:ext cx="2186609" cy="834887"/>
          </a:xfrm>
          <a:prstGeom prst="ellipse">
            <a:avLst/>
          </a:prstGeom>
          <a:noFill/>
          <a:ln cap="flat" cmpd="sng" w="25400">
            <a:solidFill>
              <a:srgbClr val="BFBFB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240" name="Google Shape;1240;p96"/>
          <p:cNvSpPr/>
          <p:nvPr/>
        </p:nvSpPr>
        <p:spPr>
          <a:xfrm>
            <a:off x="3829879" y="2829339"/>
            <a:ext cx="4247322" cy="523461"/>
          </a:xfrm>
          <a:prstGeom prst="ellipse">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241" name="Google Shape;1241;p96"/>
          <p:cNvSpPr txBox="1"/>
          <p:nvPr/>
        </p:nvSpPr>
        <p:spPr>
          <a:xfrm>
            <a:off x="3044882" y="3419061"/>
            <a:ext cx="6011582" cy="523220"/>
          </a:xfrm>
          <a:prstGeom prst="rect">
            <a:avLst/>
          </a:prstGeom>
          <a:solidFill>
            <a:srgbClr val="00B0F0"/>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i="1" lang="en-US" sz="1200">
                <a:solidFill>
                  <a:srgbClr val="7F7F7F"/>
                </a:solidFill>
                <a:latin typeface="Arial"/>
                <a:ea typeface="Arial"/>
                <a:cs typeface="Arial"/>
                <a:sym typeface="Arial"/>
              </a:rPr>
              <a:t>Ist dieses Material auf die vordere Linsenoberfläche beschränkt?</a:t>
            </a:r>
            <a:endParaRPr/>
          </a:p>
          <a:p>
            <a:pPr indent="0" lvl="0" marL="0" marR="0" rtl="0" algn="l">
              <a:spcBef>
                <a:spcPts val="0"/>
              </a:spcBef>
              <a:spcAft>
                <a:spcPts val="0"/>
              </a:spcAft>
              <a:buNone/>
            </a:pPr>
            <a:r>
              <a:rPr lang="en-US" sz="1200">
                <a:solidFill>
                  <a:srgbClr val="7F7F7F"/>
                </a:solidFill>
                <a:latin typeface="Arial"/>
                <a:ea typeface="Arial"/>
                <a:cs typeface="Arial"/>
                <a:sym typeface="Arial"/>
              </a:rPr>
              <a:t>Nein, es ist sowohl in der vorderen als auch in der </a:t>
            </a:r>
            <a:r>
              <a:rPr b="1" lang="en-US" sz="1200">
                <a:solidFill>
                  <a:srgbClr val="7F7F7F"/>
                </a:solidFill>
                <a:latin typeface="Arial"/>
                <a:ea typeface="Arial"/>
                <a:cs typeface="Arial"/>
                <a:sym typeface="Arial"/>
              </a:rPr>
              <a:t>hinteren Augenkammer </a:t>
            </a:r>
            <a:r>
              <a:rPr lang="en-US" sz="1200">
                <a:solidFill>
                  <a:srgbClr val="7F7F7F"/>
                </a:solidFill>
                <a:latin typeface="Arial"/>
                <a:ea typeface="Arial"/>
                <a:cs typeface="Arial"/>
                <a:sym typeface="Arial"/>
              </a:rPr>
              <a:t>zu finden</a:t>
            </a:r>
            <a:endParaRPr/>
          </a:p>
        </p:txBody>
      </p:sp>
      <p:sp>
        <p:nvSpPr>
          <p:cNvPr id="1242" name="Google Shape;1242;p96"/>
          <p:cNvSpPr txBox="1"/>
          <p:nvPr/>
        </p:nvSpPr>
        <p:spPr>
          <a:xfrm>
            <a:off x="2667000" y="3419061"/>
            <a:ext cx="4495800" cy="2031325"/>
          </a:xfrm>
          <a:prstGeom prst="rect">
            <a:avLst/>
          </a:prstGeom>
          <a:solidFill>
            <a:srgbClr val="66FF66"/>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i="1" lang="en-US" sz="1200">
                <a:solidFill>
                  <a:srgbClr val="A5A5A5"/>
                </a:solidFill>
                <a:latin typeface="Arial"/>
                <a:ea typeface="Arial"/>
                <a:cs typeface="Arial"/>
                <a:sym typeface="Arial"/>
              </a:rPr>
              <a:t>Ich kann mir vorstellen, dass dieses Material in der Vorderkammer schwimmt, aber wie gelangt es in den Glaskörper?</a:t>
            </a:r>
            <a:endParaRPr/>
          </a:p>
          <a:p>
            <a:pPr indent="0" lvl="0" marL="0" marR="0" rtl="0" algn="l">
              <a:spcBef>
                <a:spcPts val="0"/>
              </a:spcBef>
              <a:spcAft>
                <a:spcPts val="0"/>
              </a:spcAft>
              <a:buNone/>
            </a:pPr>
            <a:r>
              <a:rPr lang="en-US" sz="1200">
                <a:solidFill>
                  <a:srgbClr val="A5A5A5"/>
                </a:solidFill>
                <a:latin typeface="Arial"/>
                <a:ea typeface="Arial"/>
                <a:cs typeface="Arial"/>
                <a:sym typeface="Arial"/>
              </a:rPr>
              <a:t>Das tut es nicht</a:t>
            </a:r>
            <a:endParaRPr/>
          </a:p>
          <a:p>
            <a:pPr indent="0" lvl="0" marL="0" marR="0" rtl="0" algn="l">
              <a:spcBef>
                <a:spcPts val="0"/>
              </a:spcBef>
              <a:spcAft>
                <a:spcPts val="0"/>
              </a:spcAft>
              <a:buNone/>
            </a:pPr>
            <a:r>
              <a:t/>
            </a:r>
            <a:endParaRPr i="1" sz="1400">
              <a:solidFill>
                <a:srgbClr val="A5A5A5"/>
              </a:solidFill>
              <a:latin typeface="Arial"/>
              <a:ea typeface="Arial"/>
              <a:cs typeface="Arial"/>
              <a:sym typeface="Arial"/>
            </a:endParaRPr>
          </a:p>
          <a:p>
            <a:pPr indent="0" lvl="0" marL="0" marR="0" rtl="0" algn="l">
              <a:spcBef>
                <a:spcPts val="0"/>
              </a:spcBef>
              <a:spcAft>
                <a:spcPts val="0"/>
              </a:spcAft>
              <a:buNone/>
            </a:pPr>
            <a:r>
              <a:rPr i="1" lang="en-US" sz="1200">
                <a:solidFill>
                  <a:srgbClr val="A5A5A5"/>
                </a:solidFill>
                <a:latin typeface="Arial"/>
                <a:ea typeface="Arial"/>
                <a:cs typeface="Arial"/>
                <a:sym typeface="Arial"/>
              </a:rPr>
              <a:t>Aber Sie sagten, es befinde sich in der hinteren Augenkammer (PC)… Was hat es damit auf sich?</a:t>
            </a:r>
            <a:endParaRPr/>
          </a:p>
          <a:p>
            <a:pPr indent="0" lvl="0" marL="0" marR="0" rtl="0" algn="l">
              <a:spcBef>
                <a:spcPts val="0"/>
              </a:spcBef>
              <a:spcAft>
                <a:spcPts val="0"/>
              </a:spcAft>
              <a:buNone/>
            </a:pPr>
            <a:r>
              <a:rPr lang="en-US" sz="1200">
                <a:solidFill>
                  <a:srgbClr val="A5A5A5"/>
                </a:solidFill>
                <a:latin typeface="Arial"/>
                <a:ea typeface="Arial"/>
                <a:cs typeface="Arial"/>
                <a:sym typeface="Arial"/>
              </a:rPr>
              <a:t>Die Hinterkammer ist der Raum hinter der Iris und vor der vorderen Hyaloidfläche des Glaskörpers. Der Glaskörper befindet sich in der </a:t>
            </a:r>
            <a:r>
              <a:rPr i="1" lang="en-US" sz="1200">
                <a:solidFill>
                  <a:srgbClr val="A5A5A5"/>
                </a:solidFill>
                <a:latin typeface="Arial"/>
                <a:ea typeface="Arial"/>
                <a:cs typeface="Arial"/>
                <a:sym typeface="Arial"/>
              </a:rPr>
              <a:t>Glaskörperhöhle</a:t>
            </a:r>
            <a:r>
              <a:rPr lang="en-US" sz="1200">
                <a:solidFill>
                  <a:srgbClr val="A5A5A5"/>
                </a:solidFill>
                <a:latin typeface="Arial"/>
                <a:ea typeface="Arial"/>
                <a:cs typeface="Arial"/>
                <a:sym typeface="Arial"/>
              </a:rPr>
              <a:t>, nicht in der Hinterkammer.</a:t>
            </a:r>
            <a:endParaRPr/>
          </a:p>
        </p:txBody>
      </p:sp>
      <p:sp>
        <p:nvSpPr>
          <p:cNvPr id="1243" name="Google Shape;1243;p96"/>
          <p:cNvSpPr/>
          <p:nvPr/>
        </p:nvSpPr>
        <p:spPr>
          <a:xfrm>
            <a:off x="7036904" y="3543947"/>
            <a:ext cx="2030896" cy="513281"/>
          </a:xfrm>
          <a:prstGeom prst="ellipse">
            <a:avLst/>
          </a:prstGeom>
          <a:noFill/>
          <a:ln cap="flat" cmpd="sng" w="25400">
            <a:solidFill>
              <a:srgbClr val="A5A5A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244" name="Google Shape;1244;p96"/>
          <p:cNvSpPr txBox="1"/>
          <p:nvPr/>
        </p:nvSpPr>
        <p:spPr>
          <a:xfrm>
            <a:off x="1101612" y="3396299"/>
            <a:ext cx="6899400" cy="2088300"/>
          </a:xfrm>
          <a:prstGeom prst="rect">
            <a:avLst/>
          </a:prstGeom>
          <a:solidFill>
            <a:srgbClr val="939332"/>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i="1" lang="en-US" sz="1200">
                <a:solidFill>
                  <a:schemeClr val="lt1"/>
                </a:solidFill>
                <a:latin typeface="Arial"/>
                <a:ea typeface="Arial"/>
                <a:cs typeface="Arial"/>
                <a:sym typeface="Arial"/>
              </a:rPr>
              <a:t>In diesem Zusammenhang: Ist </a:t>
            </a:r>
            <a:r>
              <a:rPr lang="en-US" sz="1200">
                <a:solidFill>
                  <a:schemeClr val="lt1"/>
                </a:solidFill>
                <a:latin typeface="Arial"/>
                <a:ea typeface="Arial"/>
                <a:cs typeface="Arial"/>
                <a:sym typeface="Arial"/>
              </a:rPr>
              <a:t>das Exfoliationssyndrom </a:t>
            </a:r>
            <a:r>
              <a:rPr i="1" lang="en-US" sz="1200">
                <a:solidFill>
                  <a:schemeClr val="lt1"/>
                </a:solidFill>
                <a:latin typeface="Arial"/>
                <a:ea typeface="Arial"/>
                <a:cs typeface="Arial"/>
                <a:sym typeface="Arial"/>
              </a:rPr>
              <a:t>dasselbe wie das Pseudoexfoliationssyndrom?</a:t>
            </a:r>
            <a:endParaRPr/>
          </a:p>
          <a:p>
            <a:pPr indent="0" lvl="0" marL="0" marR="0" rtl="0" algn="l">
              <a:spcBef>
                <a:spcPts val="0"/>
              </a:spcBef>
              <a:spcAft>
                <a:spcPts val="0"/>
              </a:spcAft>
              <a:buNone/>
            </a:pPr>
            <a:r>
              <a:rPr lang="en-US" sz="1200">
                <a:solidFill>
                  <a:schemeClr val="lt1"/>
                </a:solidFill>
              </a:rPr>
              <a:t>Trotz gewisser </a:t>
            </a:r>
            <a:r>
              <a:rPr lang="en-US" sz="1200">
                <a:solidFill>
                  <a:schemeClr val="lt1"/>
                </a:solidFill>
                <a:extLst>
                  <a:ext uri="http://customooxmlschemas.google.com/">
                    <go:slidesCustomData xmlns:go="http://customooxmlschemas.google.com/" textRoundtripDataId="57"/>
                  </a:ext>
                </a:extLst>
              </a:rPr>
              <a:t>Ähnlichkeiten</a:t>
            </a:r>
            <a:r>
              <a:rPr lang="en-US" sz="1200">
                <a:solidFill>
                  <a:schemeClr val="lt1"/>
                </a:solidFill>
              </a:rPr>
              <a:t> im Erscheinungsbild und der bedauerlichen Tendenz, diese Begriffe synonym zu verwenden, sind sie keinesfalls identisch.</a:t>
            </a:r>
            <a:r>
              <a:rPr lang="en-US" sz="1200">
                <a:solidFill>
                  <a:srgbClr val="939332"/>
                </a:solidFill>
                <a:latin typeface="Arial"/>
                <a:ea typeface="Arial"/>
                <a:cs typeface="Arial"/>
                <a:sym typeface="Arial"/>
              </a:rPr>
              <a:t> Der Begriff </a:t>
            </a:r>
            <a:r>
              <a:rPr i="1" lang="en-US" sz="1200">
                <a:solidFill>
                  <a:srgbClr val="939332"/>
                </a:solidFill>
                <a:latin typeface="Arial"/>
                <a:ea typeface="Arial"/>
                <a:cs typeface="Arial"/>
                <a:sym typeface="Arial"/>
              </a:rPr>
              <a:t>Exfoliationssyndrom </a:t>
            </a:r>
            <a:r>
              <a:rPr lang="en-US" sz="1200">
                <a:solidFill>
                  <a:srgbClr val="939332"/>
                </a:solidFill>
                <a:latin typeface="Arial"/>
                <a:ea typeface="Arial"/>
                <a:cs typeface="Arial"/>
                <a:sym typeface="Arial"/>
              </a:rPr>
              <a:t>bezieht sich auf Ve</a:t>
            </a:r>
            <a:r>
              <a:rPr lang="en-US" sz="1200">
                <a:solidFill>
                  <a:srgbClr val="939332"/>
                </a:solidFill>
              </a:rPr>
              <a:t>Pupillensaum</a:t>
            </a:r>
            <a:r>
              <a:rPr lang="en-US" sz="1200">
                <a:solidFill>
                  <a:srgbClr val="939332"/>
                </a:solidFill>
                <a:latin typeface="Arial"/>
                <a:ea typeface="Arial"/>
                <a:cs typeface="Arial"/>
                <a:sym typeface="Arial"/>
              </a:rPr>
              <a:t>erungen der vorderen Kapsel, die auf die Einwirkung hoher Mengen an Infrarotstrahlung zurückzuführen sind, während sich </a:t>
            </a:r>
            <a:r>
              <a:rPr i="1" lang="en-US" sz="1200">
                <a:solidFill>
                  <a:srgbClr val="939332"/>
                </a:solidFill>
                <a:latin typeface="Arial"/>
                <a:ea typeface="Arial"/>
                <a:cs typeface="Arial"/>
                <a:sym typeface="Arial"/>
              </a:rPr>
              <a:t>das </a:t>
            </a:r>
            <a:r>
              <a:rPr i="1" lang="en-US" sz="1200">
                <a:solidFill>
                  <a:srgbClr val="939332"/>
                </a:solidFill>
              </a:rPr>
              <a:t>PEX</a:t>
            </a:r>
            <a:r>
              <a:rPr i="1" lang="en-US" sz="1200">
                <a:solidFill>
                  <a:srgbClr val="939332"/>
                </a:solidFill>
                <a:latin typeface="Arial"/>
                <a:ea typeface="Arial"/>
                <a:cs typeface="Arial"/>
                <a:sym typeface="Arial"/>
              </a:rPr>
              <a:t> </a:t>
            </a:r>
            <a:r>
              <a:rPr lang="en-US" sz="1200">
                <a:solidFill>
                  <a:srgbClr val="939332"/>
                </a:solidFill>
                <a:latin typeface="Arial"/>
                <a:ea typeface="Arial"/>
                <a:cs typeface="Arial"/>
                <a:sym typeface="Arial"/>
              </a:rPr>
              <a:t>auf das in dieser Folienreihe beschriebene Krankheitsbild bezieht. </a:t>
            </a:r>
            <a:endParaRPr/>
          </a:p>
          <a:p>
            <a:pPr indent="0" lvl="0" marL="0" marR="0" rtl="0" algn="l">
              <a:spcBef>
                <a:spcPts val="0"/>
              </a:spcBef>
              <a:spcAft>
                <a:spcPts val="0"/>
              </a:spcAft>
              <a:buNone/>
            </a:pPr>
            <a:r>
              <a:t/>
            </a:r>
            <a:endParaRPr sz="1400">
              <a:solidFill>
                <a:srgbClr val="939332"/>
              </a:solidFill>
              <a:latin typeface="Arial"/>
              <a:ea typeface="Arial"/>
              <a:cs typeface="Arial"/>
              <a:sym typeface="Arial"/>
            </a:endParaRPr>
          </a:p>
          <a:p>
            <a:pPr indent="0" lvl="0" marL="0" marR="0" rtl="0" algn="l">
              <a:spcBef>
                <a:spcPts val="0"/>
              </a:spcBef>
              <a:spcAft>
                <a:spcPts val="0"/>
              </a:spcAft>
              <a:buNone/>
            </a:pPr>
            <a:r>
              <a:rPr i="1" lang="en-US" sz="1200">
                <a:solidFill>
                  <a:srgbClr val="939332"/>
                </a:solidFill>
                <a:latin typeface="Arial"/>
                <a:ea typeface="Arial"/>
                <a:cs typeface="Arial"/>
                <a:sym typeface="Arial"/>
              </a:rPr>
              <a:t>Welche Auswirkungen hat eine solche Exposition auf die vordere Kapsel?</a:t>
            </a:r>
            <a:endParaRPr/>
          </a:p>
          <a:p>
            <a:pPr indent="0" lvl="0" marL="0" marR="0" rtl="0" algn="l">
              <a:spcBef>
                <a:spcPts val="0"/>
              </a:spcBef>
              <a:spcAft>
                <a:spcPts val="0"/>
              </a:spcAft>
              <a:buNone/>
            </a:pPr>
            <a:r>
              <a:rPr lang="en-US" sz="1200">
                <a:solidFill>
                  <a:srgbClr val="939332"/>
                </a:solidFill>
                <a:latin typeface="Arial"/>
                <a:ea typeface="Arial"/>
                <a:cs typeface="Arial"/>
                <a:sym typeface="Arial"/>
              </a:rPr>
              <a:t>Sie führt zu einer Delaminierung der Kapsel, was dazu führt, dass sich Material auf der Linsenoberfläche aufrollt oder in der Vorderkammer</a:t>
            </a:r>
            <a:endParaRPr/>
          </a:p>
        </p:txBody>
      </p:sp>
      <p:sp>
        <p:nvSpPr>
          <p:cNvPr id="1245" name="Google Shape;1245;p96"/>
          <p:cNvSpPr/>
          <p:nvPr/>
        </p:nvSpPr>
        <p:spPr>
          <a:xfrm>
            <a:off x="5844626" y="1693038"/>
            <a:ext cx="184532" cy="369332"/>
          </a:xfrm>
          <a:prstGeom prst="rect">
            <a:avLst/>
          </a:prstGeom>
          <a:solidFill>
            <a:srgbClr val="FFFF6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246" name="Google Shape;1246;p96"/>
          <p:cNvSpPr txBox="1"/>
          <p:nvPr/>
        </p:nvSpPr>
        <p:spPr>
          <a:xfrm>
            <a:off x="4796503" y="1720334"/>
            <a:ext cx="3682418" cy="369332"/>
          </a:xfrm>
          <a:prstGeom prst="rect">
            <a:avLst/>
          </a:prstGeom>
          <a:no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lang="en-US" sz="1200">
                <a:solidFill>
                  <a:schemeClr val="dk1"/>
                </a:solidFill>
                <a:latin typeface="Caveat"/>
                <a:ea typeface="Caveat"/>
                <a:cs typeface="Caveat"/>
                <a:sym typeface="Caveat"/>
              </a:rPr>
              <a:t>= Exfoliationssyndrom? </a:t>
            </a:r>
            <a:r>
              <a:rPr b="1" lang="en-US" sz="1200">
                <a:solidFill>
                  <a:schemeClr val="dk1"/>
                </a:solidFill>
                <a:latin typeface="Caveat"/>
                <a:ea typeface="Caveat"/>
                <a:cs typeface="Caveat"/>
                <a:sym typeface="Caveat"/>
              </a:rPr>
              <a:t>Nein!</a:t>
            </a:r>
            <a:endParaRPr/>
          </a:p>
        </p:txBody>
      </p:sp>
    </p:spTree>
  </p:cSld>
  <p:clrMapOvr>
    <a:masterClrMapping/>
  </p:clrMapOvr>
</p:sld>
</file>

<file path=ppt/slides/slide9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0" name="Shape 1250"/>
        <p:cNvGrpSpPr/>
        <p:nvPr/>
      </p:nvGrpSpPr>
      <p:grpSpPr>
        <a:xfrm>
          <a:off x="0" y="0"/>
          <a:ext cx="0" cy="0"/>
          <a:chOff x="0" y="0"/>
          <a:chExt cx="0" cy="0"/>
        </a:xfrm>
      </p:grpSpPr>
      <p:graphicFrame>
        <p:nvGraphicFramePr>
          <p:cNvPr id="1251" name="Google Shape;1251;p97"/>
          <p:cNvGraphicFramePr/>
          <p:nvPr/>
        </p:nvGraphicFramePr>
        <p:xfrm>
          <a:off x="457200" y="1676400"/>
          <a:ext cx="3000000" cy="3000000"/>
        </p:xfrm>
        <a:graphic>
          <a:graphicData uri="http://schemas.openxmlformats.org/drawingml/2006/table">
            <a:tbl>
              <a:tblPr>
                <a:noFill/>
                <a:tableStyleId>{02B07537-624C-4EAD-A9AA-E5A35CE8A65F}</a:tableStyleId>
              </a:tblPr>
              <a:tblGrid>
                <a:gridCol w="2743200"/>
                <a:gridCol w="2743200"/>
                <a:gridCol w="2743200"/>
              </a:tblGrid>
              <a:tr h="406400">
                <a:tc>
                  <a:txBody>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BFBFBF"/>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1"/>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lang="en-US" sz="1200">
                          <a:solidFill>
                            <a:schemeClr val="dk1"/>
                          </a:solidFill>
                        </a:rPr>
                        <a:t>PEX</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c>
                  <a:txBody>
                    <a:bodyPr/>
                    <a:lstStyle/>
                    <a:p>
                      <a:pPr indent="0" lvl="0" marL="0" marR="0" rtl="0" algn="l">
                        <a:lnSpc>
                          <a:spcPct val="100000"/>
                        </a:lnSpc>
                        <a:spcBef>
                          <a:spcPts val="0"/>
                        </a:spcBef>
                        <a:spcAft>
                          <a:spcPts val="0"/>
                        </a:spcAft>
                        <a:buClr>
                          <a:srgbClr val="FFFF66"/>
                        </a:buClr>
                        <a:buSzPts val="1200"/>
                        <a:buFont typeface="Arial"/>
                        <a:buNone/>
                      </a:pPr>
                      <a:r>
                        <a:rPr b="1" i="0" lang="en-US" sz="1200" u="none" cap="none" strike="noStrike">
                          <a:solidFill>
                            <a:srgbClr val="FFFF66"/>
                          </a:solidFill>
                          <a:latin typeface="Arial"/>
                          <a:ea typeface="Arial"/>
                          <a:cs typeface="Arial"/>
                          <a:sym typeface="Arial"/>
                        </a:rPr>
                        <a:t>PDS/PG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Alter</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 &lt; 50 J, meist  &gt; 70 J</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20er – 40er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Geschlechtspräferenz</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F &gt; 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M &gt; F</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Kammerwinkelstatus</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Enger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Weit geöffnet</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Wo ist die Iris durchscheinend?</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Pupillensaum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Radiär, mittlere Peripherie</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1" i="1" lang="en-US" sz="1200" u="none" cap="none" strike="noStrike">
                          <a:solidFill>
                            <a:srgbClr val="BFBFBF"/>
                          </a:solidFill>
                          <a:latin typeface="Arial"/>
                          <a:ea typeface="Arial"/>
                          <a:cs typeface="Arial"/>
                          <a:sym typeface="Arial"/>
                        </a:rPr>
                        <a:t>Krukenberg-Spindel – </a:t>
                      </a:r>
                      <a:r>
                        <a:rPr b="0" i="1" lang="en-US" sz="1200" u="none" cap="none" strike="noStrike">
                          <a:solidFill>
                            <a:srgbClr val="BFBFBF"/>
                          </a:solidFill>
                          <a:latin typeface="Arial"/>
                          <a:ea typeface="Arial"/>
                          <a:cs typeface="Arial"/>
                          <a:sym typeface="Arial"/>
                        </a:rPr>
                        <a:t>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1" i="1" lang="en-US" sz="1200" u="none" cap="none" strike="noStrike">
                          <a:solidFill>
                            <a:srgbClr val="BFBFBF"/>
                          </a:solidFill>
                          <a:latin typeface="Arial"/>
                          <a:ea typeface="Arial"/>
                          <a:cs typeface="Arial"/>
                          <a:sym typeface="Arial"/>
                        </a:rPr>
                        <a:t>Sampaolesi-Linie – </a:t>
                      </a:r>
                      <a:r>
                        <a:rPr b="0" i="1" lang="en-US" sz="1200" u="none" cap="none" strike="noStrike">
                          <a:solidFill>
                            <a:srgbClr val="BFBFBF"/>
                          </a:solidFill>
                          <a:latin typeface="Arial"/>
                          <a:ea typeface="Arial"/>
                          <a:cs typeface="Arial"/>
                          <a:sym typeface="Arial"/>
                        </a:rPr>
                        <a:t>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762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r>
            </a:tbl>
          </a:graphicData>
        </a:graphic>
      </p:graphicFrame>
      <p:sp>
        <p:nvSpPr>
          <p:cNvPr id="1252" name="Google Shape;1252;p97"/>
          <p:cNvSpPr txBox="1"/>
          <p:nvPr>
            <p:ph idx="12" type="sldNum"/>
          </p:nvPr>
        </p:nvSpPr>
        <p:spPr>
          <a:xfrm>
            <a:off x="7010400" y="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1253" name="Google Shape;1253;p97"/>
          <p:cNvSpPr txBox="1"/>
          <p:nvPr/>
        </p:nvSpPr>
        <p:spPr>
          <a:xfrm>
            <a:off x="2590800" y="2514600"/>
            <a:ext cx="6324600" cy="1749600"/>
          </a:xfrm>
          <a:prstGeom prst="rect">
            <a:avLst/>
          </a:prstGeom>
          <a:solidFill>
            <a:srgbClr val="FFFEC1"/>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i="1" lang="en-US" sz="1200">
                <a:solidFill>
                  <a:srgbClr val="BFBFBF"/>
                </a:solidFill>
                <a:latin typeface="Arial"/>
                <a:ea typeface="Arial"/>
                <a:cs typeface="Arial"/>
                <a:sym typeface="Arial"/>
              </a:rPr>
              <a:t>Welcher Befund im Vordersegment ist neben dem </a:t>
            </a:r>
            <a:r>
              <a:rPr i="1" lang="en-US" sz="1200">
                <a:solidFill>
                  <a:srgbClr val="BFBFBF"/>
                </a:solidFill>
              </a:rPr>
              <a:t>Krukenberg-Spindel</a:t>
            </a:r>
            <a:r>
              <a:rPr i="1" lang="en-US" sz="1200">
                <a:solidFill>
                  <a:srgbClr val="BFBFBF"/>
                </a:solidFill>
                <a:latin typeface="Arial"/>
                <a:ea typeface="Arial"/>
                <a:cs typeface="Arial"/>
                <a:sym typeface="Arial"/>
              </a:rPr>
              <a:t>körper der Hornhaut und der Sampaolesi-Linie ein noch markanteres Merkmal des </a:t>
            </a:r>
            <a:r>
              <a:rPr i="1" lang="en-US" sz="1200">
                <a:solidFill>
                  <a:srgbClr val="BFBFBF"/>
                </a:solidFill>
              </a:rPr>
              <a:t>PEX</a:t>
            </a:r>
            <a:r>
              <a:rPr i="1" lang="en-US" sz="1200">
                <a:solidFill>
                  <a:srgbClr val="BFBFBF"/>
                </a:solidFill>
                <a:latin typeface="Arial"/>
                <a:ea typeface="Arial"/>
                <a:cs typeface="Arial"/>
                <a:sym typeface="Arial"/>
              </a:rPr>
              <a:t>?</a:t>
            </a:r>
            <a:endParaRPr/>
          </a:p>
          <a:p>
            <a:pPr indent="0" lvl="0" marL="0" marR="0" rtl="0" algn="l">
              <a:spcBef>
                <a:spcPts val="0"/>
              </a:spcBef>
              <a:spcAft>
                <a:spcPts val="0"/>
              </a:spcAft>
              <a:buNone/>
            </a:pPr>
            <a:r>
              <a:rPr lang="en-US" sz="1200">
                <a:solidFill>
                  <a:srgbClr val="BFBFBF"/>
                </a:solidFill>
                <a:latin typeface="Arial"/>
                <a:ea typeface="Arial"/>
                <a:cs typeface="Arial"/>
                <a:sym typeface="Arial"/>
              </a:rPr>
              <a:t>Das Vorhandensein von </a:t>
            </a:r>
            <a:r>
              <a:rPr b="1" lang="en-US" sz="1200">
                <a:solidFill>
                  <a:srgbClr val="0000FF"/>
                </a:solidFill>
                <a:latin typeface="Arial"/>
                <a:ea typeface="Arial"/>
                <a:cs typeface="Arial"/>
                <a:sym typeface="Arial"/>
              </a:rPr>
              <a:t>fibrillärem Material auf der vorderen Linsenkapsel</a:t>
            </a:r>
            <a:endParaRPr b="1" sz="1400">
              <a:solidFill>
                <a:srgbClr val="BFBFBF"/>
              </a:solidFill>
              <a:latin typeface="Arial"/>
              <a:ea typeface="Arial"/>
              <a:cs typeface="Arial"/>
              <a:sym typeface="Arial"/>
            </a:endParaRPr>
          </a:p>
          <a:p>
            <a:pPr indent="0" lvl="0" marL="0" marR="0" rtl="0" algn="l">
              <a:spcBef>
                <a:spcPts val="0"/>
              </a:spcBef>
              <a:spcAft>
                <a:spcPts val="0"/>
              </a:spcAft>
              <a:buNone/>
            </a:pPr>
            <a:r>
              <a:t/>
            </a:r>
            <a:endParaRPr sz="1400">
              <a:solidFill>
                <a:srgbClr val="BFBFBF"/>
              </a:solidFill>
              <a:latin typeface="Arial"/>
              <a:ea typeface="Arial"/>
              <a:cs typeface="Arial"/>
              <a:sym typeface="Arial"/>
            </a:endParaRPr>
          </a:p>
          <a:p>
            <a:pPr indent="0" lvl="0" marL="0" marR="0" rtl="0" algn="l">
              <a:spcBef>
                <a:spcPts val="0"/>
              </a:spcBef>
              <a:spcAft>
                <a:spcPts val="0"/>
              </a:spcAft>
              <a:buNone/>
            </a:pPr>
            <a:r>
              <a:rPr i="1" lang="en-US" sz="1200">
                <a:solidFill>
                  <a:srgbClr val="BFBFBF"/>
                </a:solidFill>
                <a:latin typeface="Arial"/>
                <a:ea typeface="Arial"/>
                <a:cs typeface="Arial"/>
                <a:sym typeface="Arial"/>
              </a:rPr>
              <a:t>Welche Art von Muster bildet dieses Material auf der Kapsel?</a:t>
            </a:r>
            <a:endParaRPr/>
          </a:p>
          <a:p>
            <a:pPr indent="0" lvl="0" marL="0" marR="0" rtl="0" algn="l">
              <a:spcBef>
                <a:spcPts val="0"/>
              </a:spcBef>
              <a:spcAft>
                <a:spcPts val="0"/>
              </a:spcAft>
              <a:buNone/>
            </a:pPr>
            <a:r>
              <a:rPr lang="en-US" sz="1200">
                <a:solidFill>
                  <a:srgbClr val="BFBFBF"/>
                </a:solidFill>
                <a:latin typeface="Arial"/>
                <a:ea typeface="Arial"/>
                <a:cs typeface="Arial"/>
                <a:sym typeface="Arial"/>
              </a:rPr>
              <a:t>„Zielscheibenartig“</a:t>
            </a:r>
            <a:endParaRPr/>
          </a:p>
          <a:p>
            <a:pPr indent="0" lvl="0" marL="0" marR="0" rtl="0" algn="l">
              <a:spcBef>
                <a:spcPts val="0"/>
              </a:spcBef>
              <a:spcAft>
                <a:spcPts val="0"/>
              </a:spcAft>
              <a:buNone/>
            </a:pPr>
            <a:r>
              <a:t/>
            </a:r>
            <a:endParaRPr sz="1400">
              <a:solidFill>
                <a:srgbClr val="BFBFBF"/>
              </a:solidFill>
              <a:latin typeface="Arial"/>
              <a:ea typeface="Arial"/>
              <a:cs typeface="Arial"/>
              <a:sym typeface="Arial"/>
            </a:endParaRPr>
          </a:p>
          <a:p>
            <a:pPr indent="0" lvl="0" marL="0" marR="0" rtl="0" algn="l">
              <a:spcBef>
                <a:spcPts val="0"/>
              </a:spcBef>
              <a:spcAft>
                <a:spcPts val="0"/>
              </a:spcAft>
              <a:buNone/>
            </a:pPr>
            <a:r>
              <a:rPr i="1" lang="en-US" sz="1200">
                <a:solidFill>
                  <a:srgbClr val="BFBFBF"/>
                </a:solidFill>
                <a:latin typeface="Arial"/>
                <a:ea typeface="Arial"/>
                <a:cs typeface="Arial"/>
                <a:sym typeface="Arial"/>
              </a:rPr>
              <a:t>Worauf ist die zielscheibenartige Verteilung des Materials zurückzuführen?</a:t>
            </a:r>
            <a:endParaRPr/>
          </a:p>
          <a:p>
            <a:pPr indent="0" lvl="0" marL="0" marR="0" rtl="0" algn="l">
              <a:spcBef>
                <a:spcPts val="0"/>
              </a:spcBef>
              <a:spcAft>
                <a:spcPts val="0"/>
              </a:spcAft>
              <a:buNone/>
            </a:pPr>
            <a:r>
              <a:rPr lang="en-US" sz="1200">
                <a:solidFill>
                  <a:srgbClr val="BFBFBF"/>
                </a:solidFill>
                <a:latin typeface="Arial"/>
                <a:ea typeface="Arial"/>
                <a:cs typeface="Arial"/>
                <a:sym typeface="Arial"/>
              </a:rPr>
              <a:t>Die Bewegung der Iris über die Kapsel bei Erweiterung und Verengung der Pupille</a:t>
            </a:r>
            <a:endParaRPr/>
          </a:p>
        </p:txBody>
      </p:sp>
      <p:sp>
        <p:nvSpPr>
          <p:cNvPr id="1254" name="Google Shape;1254;p97"/>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Q</a:t>
            </a:r>
            <a:endParaRPr/>
          </a:p>
        </p:txBody>
      </p:sp>
      <p:sp>
        <p:nvSpPr>
          <p:cNvPr id="1255" name="Google Shape;1255;p97"/>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 </a:t>
            </a:r>
            <a:r>
              <a:rPr b="1" lang="en-US" sz="1200">
                <a:solidFill>
                  <a:schemeClr val="dk1"/>
                </a:solidFill>
                <a:latin typeface="Arial"/>
                <a:ea typeface="Arial"/>
                <a:cs typeface="Arial"/>
                <a:sym typeface="Arial"/>
              </a:rPr>
              <a:t>FITB</a:t>
            </a:r>
            <a:endParaRPr/>
          </a:p>
        </p:txBody>
      </p:sp>
      <p:sp>
        <p:nvSpPr>
          <p:cNvPr id="1256" name="Google Shape;1256;p97"/>
          <p:cNvSpPr/>
          <p:nvPr/>
        </p:nvSpPr>
        <p:spPr>
          <a:xfrm flipH="1" rot="5400000">
            <a:off x="1700097" y="1156757"/>
            <a:ext cx="1857607" cy="2667000"/>
          </a:xfrm>
          <a:prstGeom prst="bentUpArrow">
            <a:avLst>
              <a:gd fmla="val 14320" name="adj1"/>
              <a:gd fmla="val 17878" name="adj2"/>
              <a:gd fmla="val 18120" name="adj3"/>
            </a:avLst>
          </a:prstGeom>
          <a:solidFill>
            <a:srgbClr val="0070C0"/>
          </a:solid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257" name="Google Shape;1257;p97"/>
          <p:cNvSpPr/>
          <p:nvPr/>
        </p:nvSpPr>
        <p:spPr>
          <a:xfrm>
            <a:off x="304800" y="3352800"/>
            <a:ext cx="2186609" cy="834887"/>
          </a:xfrm>
          <a:prstGeom prst="ellipse">
            <a:avLst/>
          </a:prstGeom>
          <a:noFill/>
          <a:ln cap="flat" cmpd="sng" w="25400">
            <a:solidFill>
              <a:srgbClr val="BFBFB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258" name="Google Shape;1258;p97"/>
          <p:cNvSpPr/>
          <p:nvPr/>
        </p:nvSpPr>
        <p:spPr>
          <a:xfrm>
            <a:off x="3829879" y="2829339"/>
            <a:ext cx="4247322" cy="523461"/>
          </a:xfrm>
          <a:prstGeom prst="ellipse">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259" name="Google Shape;1259;p97"/>
          <p:cNvSpPr txBox="1"/>
          <p:nvPr/>
        </p:nvSpPr>
        <p:spPr>
          <a:xfrm>
            <a:off x="3044882" y="3419061"/>
            <a:ext cx="6011582" cy="523220"/>
          </a:xfrm>
          <a:prstGeom prst="rect">
            <a:avLst/>
          </a:prstGeom>
          <a:solidFill>
            <a:srgbClr val="00B0F0"/>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i="1" lang="en-US" sz="1200">
                <a:solidFill>
                  <a:srgbClr val="7F7F7F"/>
                </a:solidFill>
                <a:latin typeface="Arial"/>
                <a:ea typeface="Arial"/>
                <a:cs typeface="Arial"/>
                <a:sym typeface="Arial"/>
              </a:rPr>
              <a:t>Ist dieses Material auf die vordere Linsenoberfläche beschränkt?</a:t>
            </a:r>
            <a:endParaRPr/>
          </a:p>
          <a:p>
            <a:pPr indent="0" lvl="0" marL="0" marR="0" rtl="0" algn="l">
              <a:spcBef>
                <a:spcPts val="0"/>
              </a:spcBef>
              <a:spcAft>
                <a:spcPts val="0"/>
              </a:spcAft>
              <a:buNone/>
            </a:pPr>
            <a:r>
              <a:rPr lang="en-US" sz="1200">
                <a:solidFill>
                  <a:srgbClr val="7F7F7F"/>
                </a:solidFill>
                <a:latin typeface="Arial"/>
                <a:ea typeface="Arial"/>
                <a:cs typeface="Arial"/>
                <a:sym typeface="Arial"/>
              </a:rPr>
              <a:t>Nein, es ist sowohl in der vorderen als auch in der </a:t>
            </a:r>
            <a:r>
              <a:rPr b="1" lang="en-US" sz="1200">
                <a:solidFill>
                  <a:srgbClr val="7F7F7F"/>
                </a:solidFill>
                <a:latin typeface="Arial"/>
                <a:ea typeface="Arial"/>
                <a:cs typeface="Arial"/>
                <a:sym typeface="Arial"/>
              </a:rPr>
              <a:t>hinteren Augenkammer </a:t>
            </a:r>
            <a:r>
              <a:rPr lang="en-US" sz="1200">
                <a:solidFill>
                  <a:srgbClr val="7F7F7F"/>
                </a:solidFill>
                <a:latin typeface="Arial"/>
                <a:ea typeface="Arial"/>
                <a:cs typeface="Arial"/>
                <a:sym typeface="Arial"/>
              </a:rPr>
              <a:t>zu finden</a:t>
            </a:r>
            <a:endParaRPr/>
          </a:p>
        </p:txBody>
      </p:sp>
      <p:sp>
        <p:nvSpPr>
          <p:cNvPr id="1260" name="Google Shape;1260;p97"/>
          <p:cNvSpPr txBox="1"/>
          <p:nvPr/>
        </p:nvSpPr>
        <p:spPr>
          <a:xfrm>
            <a:off x="2667000" y="3419061"/>
            <a:ext cx="4495800" cy="2031325"/>
          </a:xfrm>
          <a:prstGeom prst="rect">
            <a:avLst/>
          </a:prstGeom>
          <a:solidFill>
            <a:srgbClr val="66FF66"/>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i="1" lang="en-US" sz="1200">
                <a:solidFill>
                  <a:srgbClr val="A5A5A5"/>
                </a:solidFill>
                <a:latin typeface="Arial"/>
                <a:ea typeface="Arial"/>
                <a:cs typeface="Arial"/>
                <a:sym typeface="Arial"/>
              </a:rPr>
              <a:t>Ich kann mir vorstellen, dass dieses Material in der Vorderkammer herumschwimmt, aber wie gelangt es in den Glaskörper?</a:t>
            </a:r>
            <a:endParaRPr/>
          </a:p>
          <a:p>
            <a:pPr indent="0" lvl="0" marL="0" marR="0" rtl="0" algn="l">
              <a:spcBef>
                <a:spcPts val="0"/>
              </a:spcBef>
              <a:spcAft>
                <a:spcPts val="0"/>
              </a:spcAft>
              <a:buNone/>
            </a:pPr>
            <a:r>
              <a:rPr lang="en-US" sz="1200">
                <a:solidFill>
                  <a:srgbClr val="A5A5A5"/>
                </a:solidFill>
                <a:latin typeface="Arial"/>
                <a:ea typeface="Arial"/>
                <a:cs typeface="Arial"/>
                <a:sym typeface="Arial"/>
              </a:rPr>
              <a:t>Das tut es nicht</a:t>
            </a:r>
            <a:endParaRPr/>
          </a:p>
          <a:p>
            <a:pPr indent="0" lvl="0" marL="0" marR="0" rtl="0" algn="l">
              <a:spcBef>
                <a:spcPts val="0"/>
              </a:spcBef>
              <a:spcAft>
                <a:spcPts val="0"/>
              </a:spcAft>
              <a:buNone/>
            </a:pPr>
            <a:r>
              <a:t/>
            </a:r>
            <a:endParaRPr i="1" sz="1400">
              <a:solidFill>
                <a:srgbClr val="A5A5A5"/>
              </a:solidFill>
              <a:latin typeface="Arial"/>
              <a:ea typeface="Arial"/>
              <a:cs typeface="Arial"/>
              <a:sym typeface="Arial"/>
            </a:endParaRPr>
          </a:p>
          <a:p>
            <a:pPr indent="0" lvl="0" marL="0" marR="0" rtl="0" algn="l">
              <a:spcBef>
                <a:spcPts val="0"/>
              </a:spcBef>
              <a:spcAft>
                <a:spcPts val="0"/>
              </a:spcAft>
              <a:buNone/>
            </a:pPr>
            <a:r>
              <a:rPr i="1" lang="en-US" sz="1200">
                <a:solidFill>
                  <a:srgbClr val="A5A5A5"/>
                </a:solidFill>
                <a:latin typeface="Arial"/>
                <a:ea typeface="Arial"/>
                <a:cs typeface="Arial"/>
                <a:sym typeface="Arial"/>
              </a:rPr>
              <a:t>Aber Sie sagten, es befinde sich in der hinteren Augenkammer (PC)… Was hat es damit auf sich?</a:t>
            </a:r>
            <a:endParaRPr/>
          </a:p>
          <a:p>
            <a:pPr indent="0" lvl="0" marL="0" marR="0" rtl="0" algn="l">
              <a:spcBef>
                <a:spcPts val="0"/>
              </a:spcBef>
              <a:spcAft>
                <a:spcPts val="0"/>
              </a:spcAft>
              <a:buNone/>
            </a:pPr>
            <a:r>
              <a:rPr lang="en-US" sz="1200">
                <a:solidFill>
                  <a:srgbClr val="A5A5A5"/>
                </a:solidFill>
                <a:latin typeface="Arial"/>
                <a:ea typeface="Arial"/>
                <a:cs typeface="Arial"/>
                <a:sym typeface="Arial"/>
              </a:rPr>
              <a:t>Die Hinterkammer ist der Raum hinter der Iris und vor der vorderen Hyaloidfläche des Glaskörpers. Der Glaskörper befindet sich in der </a:t>
            </a:r>
            <a:r>
              <a:rPr i="1" lang="en-US" sz="1200">
                <a:solidFill>
                  <a:srgbClr val="A5A5A5"/>
                </a:solidFill>
                <a:latin typeface="Arial"/>
                <a:ea typeface="Arial"/>
                <a:cs typeface="Arial"/>
                <a:sym typeface="Arial"/>
              </a:rPr>
              <a:t>Glaskörperhöhle</a:t>
            </a:r>
            <a:r>
              <a:rPr lang="en-US" sz="1200">
                <a:solidFill>
                  <a:srgbClr val="A5A5A5"/>
                </a:solidFill>
                <a:latin typeface="Arial"/>
                <a:ea typeface="Arial"/>
                <a:cs typeface="Arial"/>
                <a:sym typeface="Arial"/>
              </a:rPr>
              <a:t>, nicht in der Hinterkammer.</a:t>
            </a:r>
            <a:endParaRPr/>
          </a:p>
        </p:txBody>
      </p:sp>
      <p:sp>
        <p:nvSpPr>
          <p:cNvPr id="1261" name="Google Shape;1261;p97"/>
          <p:cNvSpPr/>
          <p:nvPr/>
        </p:nvSpPr>
        <p:spPr>
          <a:xfrm>
            <a:off x="7036904" y="3543947"/>
            <a:ext cx="2030896" cy="513281"/>
          </a:xfrm>
          <a:prstGeom prst="ellipse">
            <a:avLst/>
          </a:prstGeom>
          <a:noFill/>
          <a:ln cap="flat" cmpd="sng" w="25400">
            <a:solidFill>
              <a:srgbClr val="A5A5A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262" name="Google Shape;1262;p97"/>
          <p:cNvSpPr txBox="1"/>
          <p:nvPr/>
        </p:nvSpPr>
        <p:spPr>
          <a:xfrm>
            <a:off x="1101612" y="3396299"/>
            <a:ext cx="6899400" cy="2088300"/>
          </a:xfrm>
          <a:prstGeom prst="rect">
            <a:avLst/>
          </a:prstGeom>
          <a:solidFill>
            <a:srgbClr val="939332"/>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i="1" lang="en-US" sz="1200">
                <a:solidFill>
                  <a:schemeClr val="lt1"/>
                </a:solidFill>
                <a:latin typeface="Arial"/>
                <a:ea typeface="Arial"/>
                <a:cs typeface="Arial"/>
                <a:sym typeface="Arial"/>
              </a:rPr>
              <a:t>In diesem Zusammenhang: Ist </a:t>
            </a:r>
            <a:r>
              <a:rPr lang="en-US" sz="1200">
                <a:solidFill>
                  <a:schemeClr val="lt1"/>
                </a:solidFill>
                <a:latin typeface="Arial"/>
                <a:ea typeface="Arial"/>
                <a:cs typeface="Arial"/>
                <a:sym typeface="Arial"/>
              </a:rPr>
              <a:t>das Exfoliationssyndrom </a:t>
            </a:r>
            <a:r>
              <a:rPr i="1" lang="en-US" sz="1200">
                <a:solidFill>
                  <a:schemeClr val="lt1"/>
                </a:solidFill>
                <a:latin typeface="Arial"/>
                <a:ea typeface="Arial"/>
                <a:cs typeface="Arial"/>
                <a:sym typeface="Arial"/>
              </a:rPr>
              <a:t>dasselbe wie das Pseudoexfoliationssyndrom?</a:t>
            </a:r>
            <a:endParaRPr/>
          </a:p>
          <a:p>
            <a:pPr indent="0" lvl="0" marL="0" marR="0" rtl="0" algn="l">
              <a:spcBef>
                <a:spcPts val="0"/>
              </a:spcBef>
              <a:spcAft>
                <a:spcPts val="0"/>
              </a:spcAft>
              <a:buNone/>
            </a:pPr>
            <a:r>
              <a:rPr lang="en-US" sz="1200">
                <a:solidFill>
                  <a:schemeClr val="lt1"/>
                </a:solidFill>
              </a:rPr>
              <a:t>Trotz gewisser Ähnlichkeiten im Erscheinungsbild und der bedauerlichen Tendenz, diese Begriffe synonym zu verwenden, sind sie keinesfalls identisch. </a:t>
            </a:r>
            <a:r>
              <a:rPr lang="en-US" sz="1200">
                <a:solidFill>
                  <a:srgbClr val="0000FF"/>
                </a:solidFill>
                <a:latin typeface="Arial"/>
                <a:ea typeface="Arial"/>
                <a:cs typeface="Arial"/>
                <a:sym typeface="Arial"/>
              </a:rPr>
              <a:t>Der Begriff </a:t>
            </a:r>
            <a:r>
              <a:rPr i="1" lang="en-US" sz="1200">
                <a:solidFill>
                  <a:srgbClr val="0000FF"/>
                </a:solidFill>
                <a:latin typeface="Arial"/>
                <a:ea typeface="Arial"/>
                <a:cs typeface="Arial"/>
                <a:sym typeface="Arial"/>
              </a:rPr>
              <a:t>Exfoliationssyndrom </a:t>
            </a:r>
            <a:r>
              <a:rPr lang="en-US" sz="1200">
                <a:solidFill>
                  <a:srgbClr val="0000FF"/>
                </a:solidFill>
                <a:latin typeface="Arial"/>
                <a:ea typeface="Arial"/>
                <a:cs typeface="Arial"/>
                <a:sym typeface="Arial"/>
              </a:rPr>
              <a:t>bezieht sich auf </a:t>
            </a:r>
            <a:r>
              <a:rPr lang="en-US" sz="1200">
                <a:solidFill>
                  <a:srgbClr val="0000FF"/>
                </a:solidFill>
              </a:rPr>
              <a:t>Pupillensaum</a:t>
            </a:r>
            <a:r>
              <a:rPr lang="en-US" sz="1200">
                <a:solidFill>
                  <a:srgbClr val="0000FF"/>
                </a:solidFill>
                <a:latin typeface="Arial"/>
                <a:ea typeface="Arial"/>
                <a:cs typeface="Arial"/>
                <a:sym typeface="Arial"/>
              </a:rPr>
              <a:t>erungen der vorderen Kapsel, die auf die Einwirkung hoher Mengen an Infrarotstrahlung zurückzuführen sind, während sich </a:t>
            </a:r>
            <a:r>
              <a:rPr i="1" lang="en-US" sz="1200">
                <a:solidFill>
                  <a:srgbClr val="0000FF"/>
                </a:solidFill>
                <a:latin typeface="Arial"/>
                <a:ea typeface="Arial"/>
                <a:cs typeface="Arial"/>
                <a:sym typeface="Arial"/>
              </a:rPr>
              <a:t>das </a:t>
            </a:r>
            <a:r>
              <a:rPr i="1" lang="en-US" sz="1200">
                <a:solidFill>
                  <a:srgbClr val="0000FF"/>
                </a:solidFill>
              </a:rPr>
              <a:t>PEX</a:t>
            </a:r>
            <a:r>
              <a:rPr i="1" lang="en-US" sz="1200">
                <a:solidFill>
                  <a:srgbClr val="0000FF"/>
                </a:solidFill>
                <a:latin typeface="Arial"/>
                <a:ea typeface="Arial"/>
                <a:cs typeface="Arial"/>
                <a:sym typeface="Arial"/>
              </a:rPr>
              <a:t> </a:t>
            </a:r>
            <a:r>
              <a:rPr lang="en-US" sz="1200">
                <a:solidFill>
                  <a:srgbClr val="0000FF"/>
                </a:solidFill>
                <a:latin typeface="Arial"/>
                <a:ea typeface="Arial"/>
                <a:cs typeface="Arial"/>
                <a:sym typeface="Arial"/>
              </a:rPr>
              <a:t>auf das in dieser Folienreihe beschriebene Krankheitsbild bezieht. </a:t>
            </a:r>
            <a:endParaRPr/>
          </a:p>
          <a:p>
            <a:pPr indent="0" lvl="0" marL="0" marR="0" rtl="0" algn="l">
              <a:spcBef>
                <a:spcPts val="0"/>
              </a:spcBef>
              <a:spcAft>
                <a:spcPts val="0"/>
              </a:spcAft>
              <a:buNone/>
            </a:pPr>
            <a:r>
              <a:t/>
            </a:r>
            <a:endParaRPr sz="1400">
              <a:solidFill>
                <a:srgbClr val="939332"/>
              </a:solidFill>
              <a:latin typeface="Arial"/>
              <a:ea typeface="Arial"/>
              <a:cs typeface="Arial"/>
              <a:sym typeface="Arial"/>
            </a:endParaRPr>
          </a:p>
          <a:p>
            <a:pPr indent="0" lvl="0" marL="0" marR="0" rtl="0" algn="l">
              <a:spcBef>
                <a:spcPts val="0"/>
              </a:spcBef>
              <a:spcAft>
                <a:spcPts val="0"/>
              </a:spcAft>
              <a:buNone/>
            </a:pPr>
            <a:r>
              <a:rPr i="1" lang="en-US" sz="1200">
                <a:solidFill>
                  <a:srgbClr val="939332"/>
                </a:solidFill>
                <a:latin typeface="Arial"/>
                <a:ea typeface="Arial"/>
                <a:cs typeface="Arial"/>
                <a:sym typeface="Arial"/>
              </a:rPr>
              <a:t>Welche Auswirkungen hat eine solche Exposition auf die vordere Kapsel?</a:t>
            </a:r>
            <a:endParaRPr/>
          </a:p>
          <a:p>
            <a:pPr indent="0" lvl="0" marL="0" marR="0" rtl="0" algn="l">
              <a:spcBef>
                <a:spcPts val="0"/>
              </a:spcBef>
              <a:spcAft>
                <a:spcPts val="0"/>
              </a:spcAft>
              <a:buNone/>
            </a:pPr>
            <a:r>
              <a:rPr lang="en-US" sz="1200">
                <a:solidFill>
                  <a:srgbClr val="939332"/>
                </a:solidFill>
                <a:latin typeface="Arial"/>
                <a:ea typeface="Arial"/>
                <a:cs typeface="Arial"/>
                <a:sym typeface="Arial"/>
              </a:rPr>
              <a:t>Sie führt zu einer Delaminierung der Kapsel, was dazu führt, dass sich Material auf der Linsenoberfläche aufrollt oder in der Vorderkammer</a:t>
            </a:r>
            <a:endParaRPr/>
          </a:p>
        </p:txBody>
      </p:sp>
      <p:sp>
        <p:nvSpPr>
          <p:cNvPr id="1263" name="Google Shape;1263;p97"/>
          <p:cNvSpPr/>
          <p:nvPr/>
        </p:nvSpPr>
        <p:spPr>
          <a:xfrm>
            <a:off x="5844626" y="1693038"/>
            <a:ext cx="184532" cy="369332"/>
          </a:xfrm>
          <a:prstGeom prst="rect">
            <a:avLst/>
          </a:prstGeom>
          <a:solidFill>
            <a:srgbClr val="FFFF6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264" name="Google Shape;1264;p97"/>
          <p:cNvSpPr txBox="1"/>
          <p:nvPr/>
        </p:nvSpPr>
        <p:spPr>
          <a:xfrm>
            <a:off x="4796503" y="1720334"/>
            <a:ext cx="3682418" cy="369332"/>
          </a:xfrm>
          <a:prstGeom prst="rect">
            <a:avLst/>
          </a:prstGeom>
          <a:no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lang="en-US" sz="1200">
                <a:solidFill>
                  <a:schemeClr val="dk1"/>
                </a:solidFill>
                <a:latin typeface="Caveat"/>
                <a:ea typeface="Caveat"/>
                <a:cs typeface="Caveat"/>
                <a:sym typeface="Caveat"/>
              </a:rPr>
              <a:t>= Exfoliationssyndrom? </a:t>
            </a:r>
            <a:r>
              <a:rPr b="1" lang="en-US" sz="1200">
                <a:solidFill>
                  <a:schemeClr val="dk1"/>
                </a:solidFill>
                <a:latin typeface="Caveat"/>
                <a:ea typeface="Caveat"/>
                <a:cs typeface="Caveat"/>
                <a:sym typeface="Caveat"/>
              </a:rPr>
              <a:t>Nein!</a:t>
            </a:r>
            <a:endParaRPr/>
          </a:p>
        </p:txBody>
      </p:sp>
      <p:sp>
        <p:nvSpPr>
          <p:cNvPr id="1265" name="Google Shape;1265;p97"/>
          <p:cNvSpPr/>
          <p:nvPr/>
        </p:nvSpPr>
        <p:spPr>
          <a:xfrm>
            <a:off x="1155530" y="4332602"/>
            <a:ext cx="1061100" cy="210300"/>
          </a:xfrm>
          <a:prstGeom prst="rect">
            <a:avLst/>
          </a:prstGeom>
          <a:solidFill>
            <a:schemeClr val="accent1"/>
          </a:solidFill>
          <a:ln cap="flat" cmpd="sng" w="25400">
            <a:solidFill>
              <a:srgbClr val="949400"/>
            </a:solidFill>
            <a:prstDash val="solid"/>
            <a:round/>
            <a:headEnd len="sm" w="sm" type="none"/>
            <a:tailEnd len="sm" w="sm" type="none"/>
          </a:ln>
        </p:spPr>
        <p:txBody>
          <a:bodyPr anchorCtr="0" anchor="ctr" bIns="12700" lIns="25400" spcFirstLastPara="1" rIns="25400" wrap="square" tIns="12700">
            <a:noAutofit/>
          </a:bodyPr>
          <a:lstStyle/>
          <a:p>
            <a:pPr indent="0" lvl="0" marL="0" marR="0" rtl="0" algn="ctr">
              <a:spcBef>
                <a:spcPts val="0"/>
              </a:spcBef>
              <a:spcAft>
                <a:spcPts val="0"/>
              </a:spcAft>
              <a:buNone/>
            </a:pPr>
            <a:r>
              <a:rPr lang="en-US" sz="1200">
                <a:solidFill>
                  <a:schemeClr val="dk1"/>
                </a:solidFill>
                <a:latin typeface="Arial"/>
                <a:ea typeface="Arial"/>
                <a:cs typeface="Arial"/>
                <a:sym typeface="Arial"/>
              </a:rPr>
              <a:t>Typ</a:t>
            </a:r>
            <a:endParaRPr/>
          </a:p>
        </p:txBody>
      </p:sp>
    </p:spTree>
  </p:cSld>
  <p:clrMapOvr>
    <a:masterClrMapping/>
  </p:clrMapOvr>
</p:sld>
</file>

<file path=ppt/slides/slide9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9" name="Shape 1269"/>
        <p:cNvGrpSpPr/>
        <p:nvPr/>
      </p:nvGrpSpPr>
      <p:grpSpPr>
        <a:xfrm>
          <a:off x="0" y="0"/>
          <a:ext cx="0" cy="0"/>
          <a:chOff x="0" y="0"/>
          <a:chExt cx="0" cy="0"/>
        </a:xfrm>
      </p:grpSpPr>
      <p:graphicFrame>
        <p:nvGraphicFramePr>
          <p:cNvPr id="1270" name="Google Shape;1270;p98"/>
          <p:cNvGraphicFramePr/>
          <p:nvPr/>
        </p:nvGraphicFramePr>
        <p:xfrm>
          <a:off x="457200" y="1676400"/>
          <a:ext cx="3000000" cy="3000000"/>
        </p:xfrm>
        <a:graphic>
          <a:graphicData uri="http://schemas.openxmlformats.org/drawingml/2006/table">
            <a:tbl>
              <a:tblPr>
                <a:noFill/>
                <a:tableStyleId>{02B07537-624C-4EAD-A9AA-E5A35CE8A65F}</a:tableStyleId>
              </a:tblPr>
              <a:tblGrid>
                <a:gridCol w="2743200"/>
                <a:gridCol w="2743200"/>
                <a:gridCol w="2743200"/>
              </a:tblGrid>
              <a:tr h="406400">
                <a:tc>
                  <a:txBody>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BFBFBF"/>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1"/>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lang="en-US" sz="1200">
                          <a:solidFill>
                            <a:schemeClr val="dk1"/>
                          </a:solidFill>
                        </a:rPr>
                        <a:t>PEX</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c>
                  <a:txBody>
                    <a:bodyPr/>
                    <a:lstStyle/>
                    <a:p>
                      <a:pPr indent="0" lvl="0" marL="0" marR="0" rtl="0" algn="l">
                        <a:lnSpc>
                          <a:spcPct val="100000"/>
                        </a:lnSpc>
                        <a:spcBef>
                          <a:spcPts val="0"/>
                        </a:spcBef>
                        <a:spcAft>
                          <a:spcPts val="0"/>
                        </a:spcAft>
                        <a:buClr>
                          <a:srgbClr val="FFFF66"/>
                        </a:buClr>
                        <a:buSzPts val="1200"/>
                        <a:buFont typeface="Arial"/>
                        <a:buNone/>
                      </a:pPr>
                      <a:r>
                        <a:rPr b="1" i="0" lang="en-US" sz="1200" u="none" cap="none" strike="noStrike">
                          <a:solidFill>
                            <a:srgbClr val="FFFF66"/>
                          </a:solidFill>
                          <a:latin typeface="Arial"/>
                          <a:ea typeface="Arial"/>
                          <a:cs typeface="Arial"/>
                          <a:sym typeface="Arial"/>
                        </a:rPr>
                        <a:t>PDS/PG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Alter</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 &lt; 50 J, meist  &gt; 70 J</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20er – 40er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Geschlechtspräferenz</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F &gt; 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M &gt; F</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Kammerwinkelstatus</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Enger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Weit geöffnet</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Wo ist die Iris durchscheinend?</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Pupillensaum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Radiär, mittlere Peripherie</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1" i="1" lang="en-US" sz="1200" u="none" cap="none" strike="noStrike">
                          <a:solidFill>
                            <a:srgbClr val="BFBFBF"/>
                          </a:solidFill>
                          <a:latin typeface="Arial"/>
                          <a:ea typeface="Arial"/>
                          <a:cs typeface="Arial"/>
                          <a:sym typeface="Arial"/>
                        </a:rPr>
                        <a:t>Krukenberg-Spindel – </a:t>
                      </a:r>
                      <a:r>
                        <a:rPr b="0" i="1" lang="en-US" sz="1200" u="none" cap="none" strike="noStrike">
                          <a:solidFill>
                            <a:srgbClr val="BFBFBF"/>
                          </a:solidFill>
                          <a:latin typeface="Arial"/>
                          <a:ea typeface="Arial"/>
                          <a:cs typeface="Arial"/>
                          <a:sym typeface="Arial"/>
                        </a:rPr>
                        <a:t>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1" i="1" lang="en-US" sz="1200" u="none" cap="none" strike="noStrike">
                          <a:solidFill>
                            <a:srgbClr val="BFBFBF"/>
                          </a:solidFill>
                          <a:latin typeface="Arial"/>
                          <a:ea typeface="Arial"/>
                          <a:cs typeface="Arial"/>
                          <a:sym typeface="Arial"/>
                        </a:rPr>
                        <a:t>Sampaolesi-Linie – </a:t>
                      </a:r>
                      <a:r>
                        <a:rPr b="0" i="1" lang="en-US" sz="1200" u="none" cap="none" strike="noStrike">
                          <a:solidFill>
                            <a:srgbClr val="BFBFBF"/>
                          </a:solidFill>
                          <a:latin typeface="Arial"/>
                          <a:ea typeface="Arial"/>
                          <a:cs typeface="Arial"/>
                          <a:sym typeface="Arial"/>
                        </a:rPr>
                        <a:t>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762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r>
            </a:tbl>
          </a:graphicData>
        </a:graphic>
      </p:graphicFrame>
      <p:sp>
        <p:nvSpPr>
          <p:cNvPr id="1271" name="Google Shape;1271;p98"/>
          <p:cNvSpPr txBox="1"/>
          <p:nvPr>
            <p:ph idx="12" type="sldNum"/>
          </p:nvPr>
        </p:nvSpPr>
        <p:spPr>
          <a:xfrm>
            <a:off x="7010400" y="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1272" name="Google Shape;1272;p98"/>
          <p:cNvSpPr txBox="1"/>
          <p:nvPr/>
        </p:nvSpPr>
        <p:spPr>
          <a:xfrm>
            <a:off x="2590800" y="2514600"/>
            <a:ext cx="6324600" cy="1749600"/>
          </a:xfrm>
          <a:prstGeom prst="rect">
            <a:avLst/>
          </a:prstGeom>
          <a:solidFill>
            <a:srgbClr val="FFFEC1"/>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i="1" lang="en-US" sz="1200">
                <a:solidFill>
                  <a:srgbClr val="BFBFBF"/>
                </a:solidFill>
                <a:latin typeface="Arial"/>
                <a:ea typeface="Arial"/>
                <a:cs typeface="Arial"/>
                <a:sym typeface="Arial"/>
              </a:rPr>
              <a:t>Welcher Befund im Vordersegment ist neben dem </a:t>
            </a:r>
            <a:r>
              <a:rPr i="1" lang="en-US" sz="1200">
                <a:solidFill>
                  <a:srgbClr val="BFBFBF"/>
                </a:solidFill>
              </a:rPr>
              <a:t>Krukenberg-Spindel</a:t>
            </a:r>
            <a:r>
              <a:rPr i="1" lang="en-US" sz="1200">
                <a:solidFill>
                  <a:srgbClr val="BFBFBF"/>
                </a:solidFill>
                <a:latin typeface="Arial"/>
                <a:ea typeface="Arial"/>
                <a:cs typeface="Arial"/>
                <a:sym typeface="Arial"/>
              </a:rPr>
              <a:t>körper der Hornhaut und der Sampaolesi-Linie ein noch markanteres Merkmal des </a:t>
            </a:r>
            <a:r>
              <a:rPr i="1" lang="en-US" sz="1200">
                <a:solidFill>
                  <a:srgbClr val="BFBFBF"/>
                </a:solidFill>
              </a:rPr>
              <a:t>PEX</a:t>
            </a:r>
            <a:r>
              <a:rPr i="1" lang="en-US" sz="1200">
                <a:solidFill>
                  <a:srgbClr val="BFBFBF"/>
                </a:solidFill>
                <a:latin typeface="Arial"/>
                <a:ea typeface="Arial"/>
                <a:cs typeface="Arial"/>
                <a:sym typeface="Arial"/>
              </a:rPr>
              <a:t>?</a:t>
            </a:r>
            <a:endParaRPr/>
          </a:p>
          <a:p>
            <a:pPr indent="0" lvl="0" marL="0" marR="0" rtl="0" algn="l">
              <a:spcBef>
                <a:spcPts val="0"/>
              </a:spcBef>
              <a:spcAft>
                <a:spcPts val="0"/>
              </a:spcAft>
              <a:buNone/>
            </a:pPr>
            <a:r>
              <a:rPr lang="en-US" sz="1200">
                <a:solidFill>
                  <a:srgbClr val="BFBFBF"/>
                </a:solidFill>
                <a:latin typeface="Arial"/>
                <a:ea typeface="Arial"/>
                <a:cs typeface="Arial"/>
                <a:sym typeface="Arial"/>
              </a:rPr>
              <a:t>Das Vorhandensein von </a:t>
            </a:r>
            <a:r>
              <a:rPr b="1" lang="en-US" sz="1200">
                <a:solidFill>
                  <a:srgbClr val="0000FF"/>
                </a:solidFill>
                <a:latin typeface="Arial"/>
                <a:ea typeface="Arial"/>
                <a:cs typeface="Arial"/>
                <a:sym typeface="Arial"/>
              </a:rPr>
              <a:t>fibrillärem Material auf der vorderen Linsenkapsel</a:t>
            </a:r>
            <a:endParaRPr b="1" sz="1400">
              <a:solidFill>
                <a:srgbClr val="BFBFBF"/>
              </a:solidFill>
              <a:latin typeface="Arial"/>
              <a:ea typeface="Arial"/>
              <a:cs typeface="Arial"/>
              <a:sym typeface="Arial"/>
            </a:endParaRPr>
          </a:p>
          <a:p>
            <a:pPr indent="0" lvl="0" marL="0" marR="0" rtl="0" algn="l">
              <a:spcBef>
                <a:spcPts val="0"/>
              </a:spcBef>
              <a:spcAft>
                <a:spcPts val="0"/>
              </a:spcAft>
              <a:buNone/>
            </a:pPr>
            <a:r>
              <a:t/>
            </a:r>
            <a:endParaRPr sz="1400">
              <a:solidFill>
                <a:srgbClr val="BFBFBF"/>
              </a:solidFill>
              <a:latin typeface="Arial"/>
              <a:ea typeface="Arial"/>
              <a:cs typeface="Arial"/>
              <a:sym typeface="Arial"/>
            </a:endParaRPr>
          </a:p>
          <a:p>
            <a:pPr indent="0" lvl="0" marL="0" marR="0" rtl="0" algn="l">
              <a:spcBef>
                <a:spcPts val="0"/>
              </a:spcBef>
              <a:spcAft>
                <a:spcPts val="0"/>
              </a:spcAft>
              <a:buNone/>
            </a:pPr>
            <a:r>
              <a:rPr i="1" lang="en-US" sz="1200">
                <a:solidFill>
                  <a:srgbClr val="BFBFBF"/>
                </a:solidFill>
                <a:latin typeface="Arial"/>
                <a:ea typeface="Arial"/>
                <a:cs typeface="Arial"/>
                <a:sym typeface="Arial"/>
              </a:rPr>
              <a:t>Welche Art von Muster bildet dieses Material auf der Kapsel?</a:t>
            </a:r>
            <a:endParaRPr/>
          </a:p>
          <a:p>
            <a:pPr indent="0" lvl="0" marL="0" marR="0" rtl="0" algn="l">
              <a:spcBef>
                <a:spcPts val="0"/>
              </a:spcBef>
              <a:spcAft>
                <a:spcPts val="0"/>
              </a:spcAft>
              <a:buNone/>
            </a:pPr>
            <a:r>
              <a:rPr lang="en-US" sz="1200">
                <a:solidFill>
                  <a:srgbClr val="BFBFBF"/>
                </a:solidFill>
                <a:latin typeface="Arial"/>
                <a:ea typeface="Arial"/>
                <a:cs typeface="Arial"/>
                <a:sym typeface="Arial"/>
              </a:rPr>
              <a:t>„Zielscheibenartig“</a:t>
            </a:r>
            <a:endParaRPr/>
          </a:p>
          <a:p>
            <a:pPr indent="0" lvl="0" marL="0" marR="0" rtl="0" algn="l">
              <a:spcBef>
                <a:spcPts val="0"/>
              </a:spcBef>
              <a:spcAft>
                <a:spcPts val="0"/>
              </a:spcAft>
              <a:buNone/>
            </a:pPr>
            <a:r>
              <a:t/>
            </a:r>
            <a:endParaRPr sz="1400">
              <a:solidFill>
                <a:srgbClr val="BFBFBF"/>
              </a:solidFill>
              <a:latin typeface="Arial"/>
              <a:ea typeface="Arial"/>
              <a:cs typeface="Arial"/>
              <a:sym typeface="Arial"/>
            </a:endParaRPr>
          </a:p>
          <a:p>
            <a:pPr indent="0" lvl="0" marL="0" marR="0" rtl="0" algn="l">
              <a:spcBef>
                <a:spcPts val="0"/>
              </a:spcBef>
              <a:spcAft>
                <a:spcPts val="0"/>
              </a:spcAft>
              <a:buNone/>
            </a:pPr>
            <a:r>
              <a:rPr i="1" lang="en-US" sz="1200">
                <a:solidFill>
                  <a:srgbClr val="BFBFBF"/>
                </a:solidFill>
                <a:latin typeface="Arial"/>
                <a:ea typeface="Arial"/>
                <a:cs typeface="Arial"/>
                <a:sym typeface="Arial"/>
              </a:rPr>
              <a:t>Worauf ist die zielscheibenartige Verteilung des Materials zurückzuführen?</a:t>
            </a:r>
            <a:endParaRPr/>
          </a:p>
          <a:p>
            <a:pPr indent="0" lvl="0" marL="0" marR="0" rtl="0" algn="l">
              <a:spcBef>
                <a:spcPts val="0"/>
              </a:spcBef>
              <a:spcAft>
                <a:spcPts val="0"/>
              </a:spcAft>
              <a:buNone/>
            </a:pPr>
            <a:r>
              <a:rPr lang="en-US" sz="1200">
                <a:solidFill>
                  <a:srgbClr val="BFBFBF"/>
                </a:solidFill>
                <a:latin typeface="Arial"/>
                <a:ea typeface="Arial"/>
                <a:cs typeface="Arial"/>
                <a:sym typeface="Arial"/>
              </a:rPr>
              <a:t>Die Bewegung der Iris über die Kapsel bei Erweiterung und Verengung der Pupille</a:t>
            </a:r>
            <a:endParaRPr/>
          </a:p>
        </p:txBody>
      </p:sp>
      <p:sp>
        <p:nvSpPr>
          <p:cNvPr id="1273" name="Google Shape;1273;p98"/>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A</a:t>
            </a:r>
            <a:endParaRPr/>
          </a:p>
        </p:txBody>
      </p:sp>
      <p:sp>
        <p:nvSpPr>
          <p:cNvPr id="1274" name="Google Shape;1274;p98"/>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 </a:t>
            </a:r>
            <a:r>
              <a:rPr b="1" lang="en-US" sz="1200">
                <a:solidFill>
                  <a:schemeClr val="dk1"/>
                </a:solidFill>
                <a:latin typeface="Arial"/>
                <a:ea typeface="Arial"/>
                <a:cs typeface="Arial"/>
                <a:sym typeface="Arial"/>
              </a:rPr>
              <a:t>FITB</a:t>
            </a:r>
            <a:endParaRPr/>
          </a:p>
        </p:txBody>
      </p:sp>
      <p:sp>
        <p:nvSpPr>
          <p:cNvPr id="1275" name="Google Shape;1275;p98"/>
          <p:cNvSpPr/>
          <p:nvPr/>
        </p:nvSpPr>
        <p:spPr>
          <a:xfrm flipH="1" rot="5400000">
            <a:off x="1700097" y="1156757"/>
            <a:ext cx="1857607" cy="2667000"/>
          </a:xfrm>
          <a:prstGeom prst="bentUpArrow">
            <a:avLst>
              <a:gd fmla="val 14320" name="adj1"/>
              <a:gd fmla="val 17878" name="adj2"/>
              <a:gd fmla="val 18120" name="adj3"/>
            </a:avLst>
          </a:prstGeom>
          <a:solidFill>
            <a:srgbClr val="0070C0"/>
          </a:solid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276" name="Google Shape;1276;p98"/>
          <p:cNvSpPr/>
          <p:nvPr/>
        </p:nvSpPr>
        <p:spPr>
          <a:xfrm>
            <a:off x="304800" y="3352800"/>
            <a:ext cx="2186609" cy="834887"/>
          </a:xfrm>
          <a:prstGeom prst="ellipse">
            <a:avLst/>
          </a:prstGeom>
          <a:noFill/>
          <a:ln cap="flat" cmpd="sng" w="25400">
            <a:solidFill>
              <a:srgbClr val="BFBFB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277" name="Google Shape;1277;p98"/>
          <p:cNvSpPr/>
          <p:nvPr/>
        </p:nvSpPr>
        <p:spPr>
          <a:xfrm>
            <a:off x="3829879" y="2829339"/>
            <a:ext cx="4247322" cy="523461"/>
          </a:xfrm>
          <a:prstGeom prst="ellipse">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278" name="Google Shape;1278;p98"/>
          <p:cNvSpPr txBox="1"/>
          <p:nvPr/>
        </p:nvSpPr>
        <p:spPr>
          <a:xfrm>
            <a:off x="3044882" y="3419061"/>
            <a:ext cx="6011582" cy="523220"/>
          </a:xfrm>
          <a:prstGeom prst="rect">
            <a:avLst/>
          </a:prstGeom>
          <a:solidFill>
            <a:srgbClr val="00B0F0"/>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i="1" lang="en-US" sz="1200">
                <a:solidFill>
                  <a:srgbClr val="7F7F7F"/>
                </a:solidFill>
                <a:latin typeface="Arial"/>
                <a:ea typeface="Arial"/>
                <a:cs typeface="Arial"/>
                <a:sym typeface="Arial"/>
              </a:rPr>
              <a:t>Ist dieses Material auf die vordere Linsenoberfläche beschränkt?</a:t>
            </a:r>
            <a:endParaRPr/>
          </a:p>
          <a:p>
            <a:pPr indent="0" lvl="0" marL="0" marR="0" rtl="0" algn="l">
              <a:spcBef>
                <a:spcPts val="0"/>
              </a:spcBef>
              <a:spcAft>
                <a:spcPts val="0"/>
              </a:spcAft>
              <a:buNone/>
            </a:pPr>
            <a:r>
              <a:rPr lang="en-US" sz="1200">
                <a:solidFill>
                  <a:srgbClr val="7F7F7F"/>
                </a:solidFill>
                <a:latin typeface="Arial"/>
                <a:ea typeface="Arial"/>
                <a:cs typeface="Arial"/>
                <a:sym typeface="Arial"/>
              </a:rPr>
              <a:t>Nein, es ist sowohl in der vorderen als auch in der </a:t>
            </a:r>
            <a:r>
              <a:rPr b="1" lang="en-US" sz="1200">
                <a:solidFill>
                  <a:srgbClr val="7F7F7F"/>
                </a:solidFill>
                <a:latin typeface="Arial"/>
                <a:ea typeface="Arial"/>
                <a:cs typeface="Arial"/>
                <a:sym typeface="Arial"/>
              </a:rPr>
              <a:t>hinteren Augenkammer </a:t>
            </a:r>
            <a:r>
              <a:rPr lang="en-US" sz="1200">
                <a:solidFill>
                  <a:srgbClr val="7F7F7F"/>
                </a:solidFill>
                <a:latin typeface="Arial"/>
                <a:ea typeface="Arial"/>
                <a:cs typeface="Arial"/>
                <a:sym typeface="Arial"/>
              </a:rPr>
              <a:t>zu finden</a:t>
            </a:r>
            <a:endParaRPr/>
          </a:p>
        </p:txBody>
      </p:sp>
      <p:sp>
        <p:nvSpPr>
          <p:cNvPr id="1279" name="Google Shape;1279;p98"/>
          <p:cNvSpPr txBox="1"/>
          <p:nvPr/>
        </p:nvSpPr>
        <p:spPr>
          <a:xfrm>
            <a:off x="2667000" y="3419061"/>
            <a:ext cx="4495800" cy="2031325"/>
          </a:xfrm>
          <a:prstGeom prst="rect">
            <a:avLst/>
          </a:prstGeom>
          <a:solidFill>
            <a:srgbClr val="66FF66"/>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i="1" lang="en-US" sz="1200">
                <a:solidFill>
                  <a:srgbClr val="A5A5A5"/>
                </a:solidFill>
                <a:latin typeface="Arial"/>
                <a:ea typeface="Arial"/>
                <a:cs typeface="Arial"/>
                <a:sym typeface="Arial"/>
              </a:rPr>
              <a:t>Ich kann mir vorstellen, dass dieses Material in der Vorderkammer schwimmt, aber wie gelangt es in den Glaskörper?</a:t>
            </a:r>
            <a:endParaRPr/>
          </a:p>
          <a:p>
            <a:pPr indent="0" lvl="0" marL="0" marR="0" rtl="0" algn="l">
              <a:spcBef>
                <a:spcPts val="0"/>
              </a:spcBef>
              <a:spcAft>
                <a:spcPts val="0"/>
              </a:spcAft>
              <a:buNone/>
            </a:pPr>
            <a:r>
              <a:rPr lang="en-US" sz="1200">
                <a:solidFill>
                  <a:srgbClr val="A5A5A5"/>
                </a:solidFill>
                <a:latin typeface="Arial"/>
                <a:ea typeface="Arial"/>
                <a:cs typeface="Arial"/>
                <a:sym typeface="Arial"/>
              </a:rPr>
              <a:t>Das tut es nicht</a:t>
            </a:r>
            <a:endParaRPr/>
          </a:p>
          <a:p>
            <a:pPr indent="0" lvl="0" marL="0" marR="0" rtl="0" algn="l">
              <a:spcBef>
                <a:spcPts val="0"/>
              </a:spcBef>
              <a:spcAft>
                <a:spcPts val="0"/>
              </a:spcAft>
              <a:buNone/>
            </a:pPr>
            <a:r>
              <a:t/>
            </a:r>
            <a:endParaRPr i="1" sz="1400">
              <a:solidFill>
                <a:srgbClr val="A5A5A5"/>
              </a:solidFill>
              <a:latin typeface="Arial"/>
              <a:ea typeface="Arial"/>
              <a:cs typeface="Arial"/>
              <a:sym typeface="Arial"/>
            </a:endParaRPr>
          </a:p>
          <a:p>
            <a:pPr indent="0" lvl="0" marL="0" marR="0" rtl="0" algn="l">
              <a:spcBef>
                <a:spcPts val="0"/>
              </a:spcBef>
              <a:spcAft>
                <a:spcPts val="0"/>
              </a:spcAft>
              <a:buNone/>
            </a:pPr>
            <a:r>
              <a:rPr i="1" lang="en-US" sz="1200">
                <a:solidFill>
                  <a:srgbClr val="A5A5A5"/>
                </a:solidFill>
                <a:latin typeface="Arial"/>
                <a:ea typeface="Arial"/>
                <a:cs typeface="Arial"/>
                <a:sym typeface="Arial"/>
              </a:rPr>
              <a:t>Aber Sie sagten, es befinde sich in der Hinterkammer (HK)… Was hat es damit auf sich?</a:t>
            </a:r>
            <a:endParaRPr/>
          </a:p>
          <a:p>
            <a:pPr indent="0" lvl="0" marL="0" marR="0" rtl="0" algn="l">
              <a:spcBef>
                <a:spcPts val="0"/>
              </a:spcBef>
              <a:spcAft>
                <a:spcPts val="0"/>
              </a:spcAft>
              <a:buNone/>
            </a:pPr>
            <a:r>
              <a:rPr lang="en-US" sz="1200">
                <a:solidFill>
                  <a:srgbClr val="A5A5A5"/>
                </a:solidFill>
                <a:latin typeface="Arial"/>
                <a:ea typeface="Arial"/>
                <a:cs typeface="Arial"/>
                <a:sym typeface="Arial"/>
              </a:rPr>
              <a:t>Die Hinterkammer ist der Raum hinter der Iris und vor der vorderen Hyaloidfläche des Glaskörpers. Der Glaskörper befindet sich in der </a:t>
            </a:r>
            <a:r>
              <a:rPr i="1" lang="en-US" sz="1200">
                <a:solidFill>
                  <a:srgbClr val="A5A5A5"/>
                </a:solidFill>
                <a:latin typeface="Arial"/>
                <a:ea typeface="Arial"/>
                <a:cs typeface="Arial"/>
                <a:sym typeface="Arial"/>
              </a:rPr>
              <a:t>Glaskörperhöhle</a:t>
            </a:r>
            <a:r>
              <a:rPr lang="en-US" sz="1200">
                <a:solidFill>
                  <a:srgbClr val="A5A5A5"/>
                </a:solidFill>
                <a:latin typeface="Arial"/>
                <a:ea typeface="Arial"/>
                <a:cs typeface="Arial"/>
                <a:sym typeface="Arial"/>
              </a:rPr>
              <a:t>, nicht in der Hinterkammer.</a:t>
            </a:r>
            <a:endParaRPr/>
          </a:p>
        </p:txBody>
      </p:sp>
      <p:sp>
        <p:nvSpPr>
          <p:cNvPr id="1280" name="Google Shape;1280;p98"/>
          <p:cNvSpPr/>
          <p:nvPr/>
        </p:nvSpPr>
        <p:spPr>
          <a:xfrm>
            <a:off x="7036904" y="3543947"/>
            <a:ext cx="2030896" cy="513281"/>
          </a:xfrm>
          <a:prstGeom prst="ellipse">
            <a:avLst/>
          </a:prstGeom>
          <a:noFill/>
          <a:ln cap="flat" cmpd="sng" w="25400">
            <a:solidFill>
              <a:srgbClr val="A5A5A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281" name="Google Shape;1281;p98"/>
          <p:cNvSpPr txBox="1"/>
          <p:nvPr/>
        </p:nvSpPr>
        <p:spPr>
          <a:xfrm>
            <a:off x="1101612" y="3396299"/>
            <a:ext cx="6899400" cy="1903500"/>
          </a:xfrm>
          <a:prstGeom prst="rect">
            <a:avLst/>
          </a:prstGeom>
          <a:solidFill>
            <a:srgbClr val="939332"/>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i="1" lang="en-US" sz="1200">
                <a:solidFill>
                  <a:schemeClr val="lt1"/>
                </a:solidFill>
                <a:latin typeface="Arial"/>
                <a:ea typeface="Arial"/>
                <a:cs typeface="Arial"/>
                <a:sym typeface="Arial"/>
              </a:rPr>
              <a:t>In diesem Zusammenhang: Ist </a:t>
            </a:r>
            <a:r>
              <a:rPr lang="en-US" sz="1200">
                <a:solidFill>
                  <a:schemeClr val="lt1"/>
                </a:solidFill>
                <a:latin typeface="Arial"/>
                <a:ea typeface="Arial"/>
                <a:cs typeface="Arial"/>
                <a:sym typeface="Arial"/>
              </a:rPr>
              <a:t>das Exfoliationssyndrom </a:t>
            </a:r>
            <a:r>
              <a:rPr i="1" lang="en-US" sz="1200">
                <a:solidFill>
                  <a:schemeClr val="lt1"/>
                </a:solidFill>
                <a:latin typeface="Arial"/>
                <a:ea typeface="Arial"/>
                <a:cs typeface="Arial"/>
                <a:sym typeface="Arial"/>
              </a:rPr>
              <a:t>dasselbe wie das Pseudoexfoliationssyndrom?</a:t>
            </a:r>
            <a:endParaRPr/>
          </a:p>
          <a:p>
            <a:pPr indent="0" lvl="0" marL="0" marR="0" rtl="0" algn="l">
              <a:spcBef>
                <a:spcPts val="0"/>
              </a:spcBef>
              <a:spcAft>
                <a:spcPts val="0"/>
              </a:spcAft>
              <a:buNone/>
            </a:pPr>
            <a:r>
              <a:rPr lang="en-US" sz="1200">
                <a:solidFill>
                  <a:schemeClr val="lt1"/>
                </a:solidFill>
              </a:rPr>
              <a:t>Trotz gewisser Ähnlichkeiten im Erscheinungsbild und der bedauerlichen Tendenz, diese Begriffe synonym zu verwenden, sind sie keinesfalls identisch. </a:t>
            </a:r>
            <a:r>
              <a:rPr lang="en-US" sz="1200">
                <a:solidFill>
                  <a:srgbClr val="0000FF"/>
                </a:solidFill>
              </a:rPr>
              <a:t>Der Begriff </a:t>
            </a:r>
            <a:r>
              <a:rPr i="1" lang="en-US" sz="1200">
                <a:solidFill>
                  <a:srgbClr val="0000FF"/>
                </a:solidFill>
              </a:rPr>
              <a:t>Exfoliationssyndrom</a:t>
            </a:r>
            <a:r>
              <a:rPr lang="en-US" sz="1200">
                <a:solidFill>
                  <a:srgbClr val="0000FF"/>
                </a:solidFill>
              </a:rPr>
              <a:t> beschreibt Ve</a:t>
            </a:r>
            <a:r>
              <a:rPr lang="en-US" sz="1200">
                <a:solidFill>
                  <a:srgbClr val="0000FF"/>
                </a:solidFill>
              </a:rPr>
              <a:t>Pupillensaum</a:t>
            </a:r>
            <a:r>
              <a:rPr lang="en-US" sz="1200">
                <a:solidFill>
                  <a:srgbClr val="0000FF"/>
                </a:solidFill>
              </a:rPr>
              <a:t>erungen der vorderen Linsenkapsel infolge </a:t>
            </a:r>
            <a:r>
              <a:rPr lang="en-US" sz="1200">
                <a:solidFill>
                  <a:srgbClr val="0000FF"/>
                </a:solidFill>
                <a:extLst>
                  <a:ext uri="http://customooxmlschemas.google.com/">
                    <go:slidesCustomData xmlns:go="http://customooxmlschemas.google.com/" textRoundtripDataId="58"/>
                  </a:ext>
                </a:extLst>
              </a:rPr>
              <a:t>einer</a:t>
            </a:r>
            <a:r>
              <a:rPr lang="en-US" sz="1200">
                <a:solidFill>
                  <a:srgbClr val="0000FF"/>
                </a:solidFill>
              </a:rPr>
              <a:t> Exposition gegenüber hoher Infrarotstrahlung, während </a:t>
            </a:r>
            <a:r>
              <a:rPr lang="en-US" sz="1200">
                <a:solidFill>
                  <a:srgbClr val="0000FF"/>
                </a:solidFill>
              </a:rPr>
              <a:t>PEX</a:t>
            </a:r>
            <a:r>
              <a:rPr lang="en-US" sz="1200">
                <a:solidFill>
                  <a:srgbClr val="0000FF"/>
                </a:solidFill>
              </a:rPr>
              <a:t> die in diesem Foliensatz dargestellte klinische Entität bezeichnet.</a:t>
            </a:r>
            <a:endParaRPr/>
          </a:p>
          <a:p>
            <a:pPr indent="0" lvl="0" marL="0" marR="0" rtl="0" algn="l">
              <a:spcBef>
                <a:spcPts val="0"/>
              </a:spcBef>
              <a:spcAft>
                <a:spcPts val="0"/>
              </a:spcAft>
              <a:buNone/>
            </a:pPr>
            <a:r>
              <a:t/>
            </a:r>
            <a:endParaRPr sz="1400">
              <a:solidFill>
                <a:srgbClr val="939332"/>
              </a:solidFill>
              <a:latin typeface="Arial"/>
              <a:ea typeface="Arial"/>
              <a:cs typeface="Arial"/>
              <a:sym typeface="Arial"/>
            </a:endParaRPr>
          </a:p>
          <a:p>
            <a:pPr indent="0" lvl="0" marL="0" marR="0" rtl="0" algn="l">
              <a:spcBef>
                <a:spcPts val="0"/>
              </a:spcBef>
              <a:spcAft>
                <a:spcPts val="0"/>
              </a:spcAft>
              <a:buNone/>
            </a:pPr>
            <a:r>
              <a:rPr i="1" lang="en-US" sz="1200">
                <a:solidFill>
                  <a:srgbClr val="939332"/>
                </a:solidFill>
                <a:latin typeface="Arial"/>
                <a:ea typeface="Arial"/>
                <a:cs typeface="Arial"/>
                <a:sym typeface="Arial"/>
              </a:rPr>
              <a:t>Welche Auswirkungen hat eine solche Exposition auf die vordere Kapsel?</a:t>
            </a:r>
            <a:endParaRPr/>
          </a:p>
          <a:p>
            <a:pPr indent="0" lvl="0" marL="0" marR="0" rtl="0" algn="l">
              <a:spcBef>
                <a:spcPts val="0"/>
              </a:spcBef>
              <a:spcAft>
                <a:spcPts val="0"/>
              </a:spcAft>
              <a:buNone/>
            </a:pPr>
            <a:r>
              <a:rPr lang="en-US" sz="1200">
                <a:solidFill>
                  <a:srgbClr val="939332"/>
                </a:solidFill>
                <a:latin typeface="Arial"/>
                <a:ea typeface="Arial"/>
                <a:cs typeface="Arial"/>
                <a:sym typeface="Arial"/>
              </a:rPr>
              <a:t>Sie führt zu einer Delaminierung der Kapsel, was dazu führt, dass sich Material auf der Linsenoberfläche aufrollt oder in der Vorderkammer</a:t>
            </a:r>
            <a:endParaRPr/>
          </a:p>
        </p:txBody>
      </p:sp>
      <p:sp>
        <p:nvSpPr>
          <p:cNvPr id="1282" name="Google Shape;1282;p98"/>
          <p:cNvSpPr/>
          <p:nvPr/>
        </p:nvSpPr>
        <p:spPr>
          <a:xfrm>
            <a:off x="5844626" y="1693038"/>
            <a:ext cx="184532" cy="369332"/>
          </a:xfrm>
          <a:prstGeom prst="rect">
            <a:avLst/>
          </a:prstGeom>
          <a:solidFill>
            <a:srgbClr val="FFFF6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283" name="Google Shape;1283;p98"/>
          <p:cNvSpPr txBox="1"/>
          <p:nvPr/>
        </p:nvSpPr>
        <p:spPr>
          <a:xfrm>
            <a:off x="4796503" y="1720334"/>
            <a:ext cx="3682418" cy="369332"/>
          </a:xfrm>
          <a:prstGeom prst="rect">
            <a:avLst/>
          </a:prstGeom>
          <a:no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lang="en-US" sz="1200">
                <a:solidFill>
                  <a:schemeClr val="dk1"/>
                </a:solidFill>
                <a:latin typeface="Caveat"/>
                <a:ea typeface="Caveat"/>
                <a:cs typeface="Caveat"/>
                <a:sym typeface="Caveat"/>
              </a:rPr>
              <a:t>= Exfoliationssyndrom? </a:t>
            </a:r>
            <a:r>
              <a:rPr b="1" lang="en-US" sz="1200">
                <a:solidFill>
                  <a:schemeClr val="dk1"/>
                </a:solidFill>
                <a:latin typeface="Caveat"/>
                <a:ea typeface="Caveat"/>
                <a:cs typeface="Caveat"/>
                <a:sym typeface="Caveat"/>
              </a:rPr>
              <a:t>Nein!</a:t>
            </a:r>
            <a:endParaRPr/>
          </a:p>
        </p:txBody>
      </p:sp>
    </p:spTree>
  </p:cSld>
  <p:clrMapOvr>
    <a:masterClrMapping/>
  </p:clrMapOvr>
</p:sld>
</file>

<file path=ppt/slides/slide9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7" name="Shape 1287"/>
        <p:cNvGrpSpPr/>
        <p:nvPr/>
      </p:nvGrpSpPr>
      <p:grpSpPr>
        <a:xfrm>
          <a:off x="0" y="0"/>
          <a:ext cx="0" cy="0"/>
          <a:chOff x="0" y="0"/>
          <a:chExt cx="0" cy="0"/>
        </a:xfrm>
      </p:grpSpPr>
      <p:graphicFrame>
        <p:nvGraphicFramePr>
          <p:cNvPr id="1288" name="Google Shape;1288;p99"/>
          <p:cNvGraphicFramePr/>
          <p:nvPr/>
        </p:nvGraphicFramePr>
        <p:xfrm>
          <a:off x="457200" y="1676400"/>
          <a:ext cx="3000000" cy="3000000"/>
        </p:xfrm>
        <a:graphic>
          <a:graphicData uri="http://schemas.openxmlformats.org/drawingml/2006/table">
            <a:tbl>
              <a:tblPr>
                <a:noFill/>
                <a:tableStyleId>{02B07537-624C-4EAD-A9AA-E5A35CE8A65F}</a:tableStyleId>
              </a:tblPr>
              <a:tblGrid>
                <a:gridCol w="2743200"/>
                <a:gridCol w="2743200"/>
                <a:gridCol w="2743200"/>
              </a:tblGrid>
              <a:tr h="406400">
                <a:tc>
                  <a:txBody>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BFBFBF"/>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1"/>
                    </a:solidFill>
                  </a:tcPr>
                </a:tc>
                <a:tc>
                  <a:txBody>
                    <a:bodyPr/>
                    <a:lstStyle/>
                    <a:p>
                      <a:pPr indent="0" lvl="0" marL="0" marR="0" rtl="0" algn="l">
                        <a:lnSpc>
                          <a:spcPct val="100000"/>
                        </a:lnSpc>
                        <a:spcBef>
                          <a:spcPts val="0"/>
                        </a:spcBef>
                        <a:spcAft>
                          <a:spcPts val="0"/>
                        </a:spcAft>
                        <a:buClr>
                          <a:schemeClr val="dk1"/>
                        </a:buClr>
                        <a:buSzPts val="1200"/>
                        <a:buFont typeface="Arial"/>
                        <a:buNone/>
                      </a:pPr>
                      <a:r>
                        <a:rPr b="1" lang="en-US" sz="1200">
                          <a:solidFill>
                            <a:schemeClr val="dk1"/>
                          </a:solidFill>
                        </a:rPr>
                        <a:t>PEX</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c>
                  <a:txBody>
                    <a:bodyPr/>
                    <a:lstStyle/>
                    <a:p>
                      <a:pPr indent="0" lvl="0" marL="0" marR="0" rtl="0" algn="l">
                        <a:lnSpc>
                          <a:spcPct val="100000"/>
                        </a:lnSpc>
                        <a:spcBef>
                          <a:spcPts val="0"/>
                        </a:spcBef>
                        <a:spcAft>
                          <a:spcPts val="0"/>
                        </a:spcAft>
                        <a:buClr>
                          <a:srgbClr val="FFFF66"/>
                        </a:buClr>
                        <a:buSzPts val="1200"/>
                        <a:buFont typeface="Arial"/>
                        <a:buNone/>
                      </a:pPr>
                      <a:r>
                        <a:rPr b="1" i="0" lang="en-US" sz="1200" u="none" cap="none" strike="noStrike">
                          <a:solidFill>
                            <a:srgbClr val="FFFF66"/>
                          </a:solidFill>
                          <a:latin typeface="Arial"/>
                          <a:ea typeface="Arial"/>
                          <a:cs typeface="Arial"/>
                          <a:sym typeface="Arial"/>
                        </a:rPr>
                        <a:t>PDS/PG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66"/>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Alter</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 &lt; 50 J, meist  &gt; 70 J</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20er – 40er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0" i="1" lang="en-US" sz="1200" u="none" cap="none" strike="noStrike">
                          <a:solidFill>
                            <a:srgbClr val="BFBFBF"/>
                          </a:solidFill>
                          <a:latin typeface="Arial"/>
                          <a:ea typeface="Arial"/>
                          <a:cs typeface="Arial"/>
                          <a:sym typeface="Arial"/>
                        </a:rPr>
                        <a:t>Geschlechtspräferenz</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F &gt; 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M &gt; F</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Kammerwinkelstatus</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Enger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Weit geöffnet</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i="1" lang="en-US" sz="1200">
                          <a:solidFill>
                            <a:srgbClr val="BFBFBF"/>
                          </a:solidFill>
                        </a:rPr>
                        <a:t>Wo ist die Iris durchscheinend?</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Pupillensaum</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Radiär, mittlere Peripherie</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rgbClr val="BFBFBF"/>
                        </a:buClr>
                        <a:buSzPts val="1200"/>
                        <a:buFont typeface="Arial"/>
                        <a:buNone/>
                      </a:pPr>
                      <a:r>
                        <a:rPr b="1" i="1" lang="en-US" sz="1200" u="none" cap="none" strike="noStrike">
                          <a:solidFill>
                            <a:srgbClr val="BFBFBF"/>
                          </a:solidFill>
                          <a:latin typeface="Arial"/>
                          <a:ea typeface="Arial"/>
                          <a:cs typeface="Arial"/>
                          <a:sym typeface="Arial"/>
                        </a:rPr>
                        <a:t>Krukenberg-Spindel – </a:t>
                      </a:r>
                      <a:r>
                        <a:rPr b="0" i="1" lang="en-US" sz="1200" u="none" cap="none" strike="noStrike">
                          <a:solidFill>
                            <a:srgbClr val="BFBFBF"/>
                          </a:solidFill>
                          <a:latin typeface="Arial"/>
                          <a:ea typeface="Arial"/>
                          <a:cs typeface="Arial"/>
                          <a:sym typeface="Arial"/>
                        </a:rPr>
                        <a:t>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rgbClr val="BFBFBF"/>
                        </a:buClr>
                        <a:buSzPts val="1200"/>
                        <a:buFont typeface="Arial"/>
                        <a:buNone/>
                      </a:pPr>
                      <a:r>
                        <a:rPr b="1" i="1" lang="en-US" sz="1200" u="none" cap="none" strike="noStrike">
                          <a:solidFill>
                            <a:srgbClr val="BFBFBF"/>
                          </a:solidFill>
                          <a:latin typeface="Arial"/>
                          <a:ea typeface="Arial"/>
                          <a:cs typeface="Arial"/>
                          <a:sym typeface="Arial"/>
                        </a:rPr>
                        <a:t>Sampaolesi-Linie – </a:t>
                      </a:r>
                      <a:r>
                        <a:rPr b="0" i="1" lang="en-US" sz="1200" u="none" cap="none" strike="noStrike">
                          <a:solidFill>
                            <a:srgbClr val="BFBFBF"/>
                          </a:solidFill>
                          <a:latin typeface="Arial"/>
                          <a:ea typeface="Arial"/>
                          <a:cs typeface="Arial"/>
                          <a:sym typeface="Arial"/>
                        </a:rPr>
                        <a:t>häufig?</a:t>
                      </a:r>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i="0" lang="en-US" sz="1200" u="none" cap="none" strike="noStrike">
                          <a:solidFill>
                            <a:srgbClr val="BFBFBF"/>
                          </a:solidFill>
                          <a:latin typeface="Arial"/>
                          <a:ea typeface="Arial"/>
                          <a:cs typeface="Arial"/>
                          <a:sym typeface="Arial"/>
                        </a:rPr>
                        <a:t>Sehr häufig</a:t>
                      </a:r>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rgbClr val="BFBFBF"/>
                        </a:buClr>
                        <a:buSzPts val="1200"/>
                        <a:buFont typeface="Arial"/>
                        <a:buNone/>
                      </a:pPr>
                      <a:r>
                        <a:rPr b="1" lang="en-US" sz="1200">
                          <a:solidFill>
                            <a:srgbClr val="BFBFBF"/>
                          </a:solidFill>
                        </a:rPr>
                        <a:t>seltener</a:t>
                      </a:r>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65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381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AEAEA"/>
                    </a:solidFill>
                  </a:tcPr>
                </a:tc>
              </a:tr>
              <a:tr h="376250">
                <a:tc>
                  <a:txBody>
                    <a:bodyPr/>
                    <a:lstStyle/>
                    <a:p>
                      <a:pPr indent="0" lvl="0" marL="0" marR="0" rtl="0" algn="l">
                        <a:lnSpc>
                          <a:spcPct val="100000"/>
                        </a:lnSpc>
                        <a:spcBef>
                          <a:spcPts val="0"/>
                        </a:spcBef>
                        <a:spcAft>
                          <a:spcPts val="0"/>
                        </a:spcAft>
                        <a:buClr>
                          <a:schemeClr val="dk1"/>
                        </a:buClr>
                        <a:buSzPts val="1400"/>
                        <a:buFont typeface="Arial"/>
                        <a:buNone/>
                      </a:pPr>
                      <a:r>
                        <a:t/>
                      </a:r>
                      <a:endParaRPr b="0" i="1" sz="1400" u="none" cap="none" strike="noStrike">
                        <a:solidFill>
                          <a:schemeClr val="dk1"/>
                        </a:solidFill>
                        <a:latin typeface="Arial"/>
                        <a:ea typeface="Arial"/>
                        <a:cs typeface="Arial"/>
                        <a:sym typeface="Arial"/>
                      </a:endParaRPr>
                    </a:p>
                  </a:txBody>
                  <a:tcPr marT="45725" marB="45725" marR="91450" marL="91450" anchor="ctr" anchorCtr="1">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CCFFCC"/>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c>
                  <a:txBody>
                    <a:bodyPr/>
                    <a:lstStyle/>
                    <a:p>
                      <a:pPr indent="0" lvl="0" marL="0" marR="0" rtl="0" algn="l">
                        <a:lnSpc>
                          <a:spcPct val="100000"/>
                        </a:lnSpc>
                        <a:spcBef>
                          <a:spcPts val="0"/>
                        </a:spcBef>
                        <a:spcAft>
                          <a:spcPts val="0"/>
                        </a:spcAft>
                        <a:buClr>
                          <a:schemeClr val="dk1"/>
                        </a:buClr>
                        <a:buSzPts val="1500"/>
                        <a:buFont typeface="Arial"/>
                        <a:buNone/>
                      </a:pPr>
                      <a:r>
                        <a:t/>
                      </a:r>
                      <a:endParaRPr b="1" i="0" sz="1500" u="none" cap="none" strike="noStrike">
                        <a:solidFill>
                          <a:srgbClr val="0000FF"/>
                        </a:solidFill>
                        <a:latin typeface="Arial"/>
                        <a:ea typeface="Arial"/>
                        <a:cs typeface="Arial"/>
                        <a:sym typeface="Arial"/>
                      </a:endParaRPr>
                    </a:p>
                  </a:txBody>
                  <a:tcPr marT="45725" marB="45725" marR="91450" marL="91450" anchor="ctr" anchorCtr="1">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EAEAEA"/>
                    </a:solidFill>
                  </a:tcPr>
                </a:tc>
              </a:tr>
            </a:tbl>
          </a:graphicData>
        </a:graphic>
      </p:graphicFrame>
      <p:sp>
        <p:nvSpPr>
          <p:cNvPr id="1289" name="Google Shape;1289;p99"/>
          <p:cNvSpPr txBox="1"/>
          <p:nvPr>
            <p:ph idx="12" type="sldNum"/>
          </p:nvPr>
        </p:nvSpPr>
        <p:spPr>
          <a:xfrm>
            <a:off x="7010400" y="0"/>
            <a:ext cx="2133600" cy="457200"/>
          </a:xfrm>
          <a:prstGeom prst="rect">
            <a:avLst/>
          </a:prstGeom>
          <a:noFill/>
          <a:ln>
            <a:noFill/>
          </a:ln>
        </p:spPr>
        <p:txBody>
          <a:bodyPr anchorCtr="0" anchor="t" bIns="12700" lIns="25400" spcFirstLastPara="1" rIns="25400" wrap="square" tIns="12700">
            <a:noAutofit/>
          </a:bodyPr>
          <a:lstStyle/>
          <a:p>
            <a:pPr indent="0" lvl="0" marL="0" marR="0" rtl="0" algn="r">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a:t>
            </a:fld>
            <a:endParaRPr sz="1000">
              <a:solidFill>
                <a:schemeClr val="dk1"/>
              </a:solidFill>
              <a:latin typeface="Arial"/>
              <a:ea typeface="Arial"/>
              <a:cs typeface="Arial"/>
              <a:sym typeface="Arial"/>
            </a:endParaRPr>
          </a:p>
        </p:txBody>
      </p:sp>
      <p:sp>
        <p:nvSpPr>
          <p:cNvPr id="1290" name="Google Shape;1290;p99"/>
          <p:cNvSpPr txBox="1"/>
          <p:nvPr/>
        </p:nvSpPr>
        <p:spPr>
          <a:xfrm>
            <a:off x="2590800" y="2514600"/>
            <a:ext cx="6324600" cy="1749600"/>
          </a:xfrm>
          <a:prstGeom prst="rect">
            <a:avLst/>
          </a:prstGeom>
          <a:solidFill>
            <a:srgbClr val="FFFEC1"/>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i="1" lang="en-US" sz="1200">
                <a:solidFill>
                  <a:srgbClr val="BFBFBF"/>
                </a:solidFill>
                <a:latin typeface="Arial"/>
                <a:ea typeface="Arial"/>
                <a:cs typeface="Arial"/>
                <a:sym typeface="Arial"/>
              </a:rPr>
              <a:t>Welcher Befund im Vordersegment ist neben dem </a:t>
            </a:r>
            <a:r>
              <a:rPr i="1" lang="en-US" sz="1200">
                <a:solidFill>
                  <a:srgbClr val="BFBFBF"/>
                </a:solidFill>
              </a:rPr>
              <a:t>Krukenberg-Spindel</a:t>
            </a:r>
            <a:r>
              <a:rPr i="1" lang="en-US" sz="1200">
                <a:solidFill>
                  <a:srgbClr val="BFBFBF"/>
                </a:solidFill>
                <a:latin typeface="Arial"/>
                <a:ea typeface="Arial"/>
                <a:cs typeface="Arial"/>
                <a:sym typeface="Arial"/>
              </a:rPr>
              <a:t>körper der Hornhaut und der Sampaolesi-Linie ein noch markanteres Merkmal des </a:t>
            </a:r>
            <a:r>
              <a:rPr i="1" lang="en-US" sz="1200">
                <a:solidFill>
                  <a:srgbClr val="BFBFBF"/>
                </a:solidFill>
              </a:rPr>
              <a:t>PEX</a:t>
            </a:r>
            <a:r>
              <a:rPr i="1" lang="en-US" sz="1200">
                <a:solidFill>
                  <a:srgbClr val="BFBFBF"/>
                </a:solidFill>
                <a:latin typeface="Arial"/>
                <a:ea typeface="Arial"/>
                <a:cs typeface="Arial"/>
                <a:sym typeface="Arial"/>
              </a:rPr>
              <a:t>?</a:t>
            </a:r>
            <a:endParaRPr/>
          </a:p>
          <a:p>
            <a:pPr indent="0" lvl="0" marL="0" marR="0" rtl="0" algn="l">
              <a:spcBef>
                <a:spcPts val="0"/>
              </a:spcBef>
              <a:spcAft>
                <a:spcPts val="0"/>
              </a:spcAft>
              <a:buNone/>
            </a:pPr>
            <a:r>
              <a:rPr lang="en-US" sz="1200">
                <a:solidFill>
                  <a:srgbClr val="BFBFBF"/>
                </a:solidFill>
                <a:latin typeface="Arial"/>
                <a:ea typeface="Arial"/>
                <a:cs typeface="Arial"/>
                <a:sym typeface="Arial"/>
              </a:rPr>
              <a:t>Das Vorhandensein von </a:t>
            </a:r>
            <a:r>
              <a:rPr b="1" lang="en-US" sz="1200">
                <a:solidFill>
                  <a:srgbClr val="0000FF"/>
                </a:solidFill>
                <a:latin typeface="Arial"/>
                <a:ea typeface="Arial"/>
                <a:cs typeface="Arial"/>
                <a:sym typeface="Arial"/>
              </a:rPr>
              <a:t>fibrillärem Material auf der vorderen Linsenkapsel</a:t>
            </a:r>
            <a:endParaRPr b="1" sz="1400">
              <a:solidFill>
                <a:srgbClr val="BFBFBF"/>
              </a:solidFill>
              <a:latin typeface="Arial"/>
              <a:ea typeface="Arial"/>
              <a:cs typeface="Arial"/>
              <a:sym typeface="Arial"/>
            </a:endParaRPr>
          </a:p>
          <a:p>
            <a:pPr indent="0" lvl="0" marL="0" marR="0" rtl="0" algn="l">
              <a:spcBef>
                <a:spcPts val="0"/>
              </a:spcBef>
              <a:spcAft>
                <a:spcPts val="0"/>
              </a:spcAft>
              <a:buNone/>
            </a:pPr>
            <a:r>
              <a:t/>
            </a:r>
            <a:endParaRPr sz="1400">
              <a:solidFill>
                <a:srgbClr val="BFBFBF"/>
              </a:solidFill>
              <a:latin typeface="Arial"/>
              <a:ea typeface="Arial"/>
              <a:cs typeface="Arial"/>
              <a:sym typeface="Arial"/>
            </a:endParaRPr>
          </a:p>
          <a:p>
            <a:pPr indent="0" lvl="0" marL="0" marR="0" rtl="0" algn="l">
              <a:spcBef>
                <a:spcPts val="0"/>
              </a:spcBef>
              <a:spcAft>
                <a:spcPts val="0"/>
              </a:spcAft>
              <a:buNone/>
            </a:pPr>
            <a:r>
              <a:rPr i="1" lang="en-US" sz="1200">
                <a:solidFill>
                  <a:srgbClr val="BFBFBF"/>
                </a:solidFill>
                <a:latin typeface="Arial"/>
                <a:ea typeface="Arial"/>
                <a:cs typeface="Arial"/>
                <a:sym typeface="Arial"/>
              </a:rPr>
              <a:t>Welche Art von Muster bildet dieses Material auf der Kapsel?</a:t>
            </a:r>
            <a:endParaRPr/>
          </a:p>
          <a:p>
            <a:pPr indent="0" lvl="0" marL="0" marR="0" rtl="0" algn="l">
              <a:spcBef>
                <a:spcPts val="0"/>
              </a:spcBef>
              <a:spcAft>
                <a:spcPts val="0"/>
              </a:spcAft>
              <a:buNone/>
            </a:pPr>
            <a:r>
              <a:rPr lang="en-US" sz="1200">
                <a:solidFill>
                  <a:srgbClr val="BFBFBF"/>
                </a:solidFill>
                <a:latin typeface="Arial"/>
                <a:ea typeface="Arial"/>
                <a:cs typeface="Arial"/>
                <a:sym typeface="Arial"/>
              </a:rPr>
              <a:t>„Zielscheibenartig“</a:t>
            </a:r>
            <a:endParaRPr/>
          </a:p>
          <a:p>
            <a:pPr indent="0" lvl="0" marL="0" marR="0" rtl="0" algn="l">
              <a:spcBef>
                <a:spcPts val="0"/>
              </a:spcBef>
              <a:spcAft>
                <a:spcPts val="0"/>
              </a:spcAft>
              <a:buNone/>
            </a:pPr>
            <a:r>
              <a:t/>
            </a:r>
            <a:endParaRPr sz="1400">
              <a:solidFill>
                <a:srgbClr val="BFBFBF"/>
              </a:solidFill>
              <a:latin typeface="Arial"/>
              <a:ea typeface="Arial"/>
              <a:cs typeface="Arial"/>
              <a:sym typeface="Arial"/>
            </a:endParaRPr>
          </a:p>
          <a:p>
            <a:pPr indent="0" lvl="0" marL="0" marR="0" rtl="0" algn="l">
              <a:spcBef>
                <a:spcPts val="0"/>
              </a:spcBef>
              <a:spcAft>
                <a:spcPts val="0"/>
              </a:spcAft>
              <a:buNone/>
            </a:pPr>
            <a:r>
              <a:rPr i="1" lang="en-US" sz="1200">
                <a:solidFill>
                  <a:srgbClr val="BFBFBF"/>
                </a:solidFill>
                <a:latin typeface="Arial"/>
                <a:ea typeface="Arial"/>
                <a:cs typeface="Arial"/>
                <a:sym typeface="Arial"/>
              </a:rPr>
              <a:t>Worauf ist die zielscheibenartige Verteilung des Materials zurückzuführen?</a:t>
            </a:r>
            <a:endParaRPr/>
          </a:p>
          <a:p>
            <a:pPr indent="0" lvl="0" marL="0" marR="0" rtl="0" algn="l">
              <a:spcBef>
                <a:spcPts val="0"/>
              </a:spcBef>
              <a:spcAft>
                <a:spcPts val="0"/>
              </a:spcAft>
              <a:buNone/>
            </a:pPr>
            <a:r>
              <a:rPr lang="en-US" sz="1200">
                <a:solidFill>
                  <a:srgbClr val="BFBFBF"/>
                </a:solidFill>
                <a:latin typeface="Arial"/>
                <a:ea typeface="Arial"/>
                <a:cs typeface="Arial"/>
                <a:sym typeface="Arial"/>
              </a:rPr>
              <a:t>Die Bewegung der Iris über die Kapsel, wenn sich die Pupille erweitert und verengt</a:t>
            </a:r>
            <a:endParaRPr/>
          </a:p>
        </p:txBody>
      </p:sp>
      <p:sp>
        <p:nvSpPr>
          <p:cNvPr id="1291" name="Google Shape;1291;p99"/>
          <p:cNvSpPr txBox="1"/>
          <p:nvPr/>
        </p:nvSpPr>
        <p:spPr>
          <a:xfrm>
            <a:off x="457200" y="122238"/>
            <a:ext cx="7543800" cy="868362"/>
          </a:xfrm>
          <a:prstGeom prst="rect">
            <a:avLst/>
          </a:prstGeom>
          <a:noFill/>
          <a:ln>
            <a:noFill/>
          </a:ln>
        </p:spPr>
        <p:txBody>
          <a:bodyPr anchorCtr="0" anchor="b" bIns="12700" lIns="25400" spcFirstLastPara="1" rIns="25400" wrap="square" tIns="12700">
            <a:noAutofit/>
          </a:bodyPr>
          <a:lstStyle/>
          <a:p>
            <a:pPr indent="0" lvl="0" marL="0" marR="0" rtl="0" algn="l">
              <a:spcBef>
                <a:spcPts val="0"/>
              </a:spcBef>
              <a:spcAft>
                <a:spcPts val="0"/>
              </a:spcAft>
              <a:buNone/>
            </a:pPr>
            <a:r>
              <a:rPr b="1" lang="en-US" sz="1200">
                <a:solidFill>
                  <a:schemeClr val="dk2"/>
                </a:solidFill>
                <a:latin typeface="Arial"/>
                <a:ea typeface="Arial"/>
                <a:cs typeface="Arial"/>
                <a:sym typeface="Arial"/>
              </a:rPr>
              <a:t>Q</a:t>
            </a:r>
            <a:endParaRPr/>
          </a:p>
        </p:txBody>
      </p:sp>
      <p:sp>
        <p:nvSpPr>
          <p:cNvPr id="1292" name="Google Shape;1292;p99"/>
          <p:cNvSpPr txBox="1"/>
          <p:nvPr/>
        </p:nvSpPr>
        <p:spPr>
          <a:xfrm>
            <a:off x="3232530" y="381000"/>
            <a:ext cx="2679000" cy="210300"/>
          </a:xfrm>
          <a:prstGeom prst="rect">
            <a:avLst/>
          </a:prstGeom>
          <a:solidFill>
            <a:srgbClr val="FFFF84"/>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b="1" lang="en-US" sz="1200">
                <a:solidFill>
                  <a:srgbClr val="0000FF"/>
                </a:solidFill>
              </a:rPr>
              <a:t>PEX</a:t>
            </a:r>
            <a:r>
              <a:rPr b="1" lang="en-US" sz="1200">
                <a:solidFill>
                  <a:srgbClr val="0000FF"/>
                </a:solidFill>
                <a:latin typeface="Arial"/>
                <a:ea typeface="Arial"/>
                <a:cs typeface="Arial"/>
                <a:sym typeface="Arial"/>
              </a:rPr>
              <a:t> vs. PDS/PG: </a:t>
            </a:r>
            <a:r>
              <a:rPr b="1" lang="en-US" sz="1200">
                <a:solidFill>
                  <a:schemeClr val="dk1"/>
                </a:solidFill>
                <a:latin typeface="Arial"/>
                <a:ea typeface="Arial"/>
                <a:cs typeface="Arial"/>
                <a:sym typeface="Arial"/>
              </a:rPr>
              <a:t>FITB</a:t>
            </a:r>
            <a:endParaRPr/>
          </a:p>
        </p:txBody>
      </p:sp>
      <p:sp>
        <p:nvSpPr>
          <p:cNvPr id="1293" name="Google Shape;1293;p99"/>
          <p:cNvSpPr/>
          <p:nvPr/>
        </p:nvSpPr>
        <p:spPr>
          <a:xfrm flipH="1" rot="5400000">
            <a:off x="1700097" y="1156757"/>
            <a:ext cx="1857607" cy="2667000"/>
          </a:xfrm>
          <a:prstGeom prst="bentUpArrow">
            <a:avLst>
              <a:gd fmla="val 14320" name="adj1"/>
              <a:gd fmla="val 17878" name="adj2"/>
              <a:gd fmla="val 18120" name="adj3"/>
            </a:avLst>
          </a:prstGeom>
          <a:solidFill>
            <a:srgbClr val="0070C0"/>
          </a:solid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294" name="Google Shape;1294;p99"/>
          <p:cNvSpPr/>
          <p:nvPr/>
        </p:nvSpPr>
        <p:spPr>
          <a:xfrm>
            <a:off x="304800" y="3352800"/>
            <a:ext cx="2186609" cy="834887"/>
          </a:xfrm>
          <a:prstGeom prst="ellipse">
            <a:avLst/>
          </a:prstGeom>
          <a:noFill/>
          <a:ln cap="flat" cmpd="sng" w="25400">
            <a:solidFill>
              <a:srgbClr val="BFBFB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295" name="Google Shape;1295;p99"/>
          <p:cNvSpPr/>
          <p:nvPr/>
        </p:nvSpPr>
        <p:spPr>
          <a:xfrm>
            <a:off x="3829879" y="2829339"/>
            <a:ext cx="4247322" cy="523461"/>
          </a:xfrm>
          <a:prstGeom prst="ellipse">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296" name="Google Shape;1296;p99"/>
          <p:cNvSpPr txBox="1"/>
          <p:nvPr/>
        </p:nvSpPr>
        <p:spPr>
          <a:xfrm>
            <a:off x="3044882" y="3419061"/>
            <a:ext cx="6011582" cy="523220"/>
          </a:xfrm>
          <a:prstGeom prst="rect">
            <a:avLst/>
          </a:prstGeom>
          <a:solidFill>
            <a:srgbClr val="00B0F0"/>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i="1" lang="en-US" sz="1200">
                <a:solidFill>
                  <a:srgbClr val="7F7F7F"/>
                </a:solidFill>
                <a:latin typeface="Arial"/>
                <a:ea typeface="Arial"/>
                <a:cs typeface="Arial"/>
                <a:sym typeface="Arial"/>
              </a:rPr>
              <a:t>Ist dieses Material auf die vordere Linsenoberfläche beschränkt?</a:t>
            </a:r>
            <a:endParaRPr/>
          </a:p>
          <a:p>
            <a:pPr indent="0" lvl="0" marL="0" marR="0" rtl="0" algn="l">
              <a:spcBef>
                <a:spcPts val="0"/>
              </a:spcBef>
              <a:spcAft>
                <a:spcPts val="0"/>
              </a:spcAft>
              <a:buNone/>
            </a:pPr>
            <a:r>
              <a:rPr lang="en-US" sz="1200">
                <a:solidFill>
                  <a:srgbClr val="7F7F7F"/>
                </a:solidFill>
                <a:latin typeface="Arial"/>
                <a:ea typeface="Arial"/>
                <a:cs typeface="Arial"/>
                <a:sym typeface="Arial"/>
              </a:rPr>
              <a:t>Nein, es ist sowohl in der vorderen als auch in der </a:t>
            </a:r>
            <a:r>
              <a:rPr b="1" lang="en-US" sz="1200">
                <a:solidFill>
                  <a:srgbClr val="7F7F7F"/>
                </a:solidFill>
                <a:latin typeface="Arial"/>
                <a:ea typeface="Arial"/>
                <a:cs typeface="Arial"/>
                <a:sym typeface="Arial"/>
              </a:rPr>
              <a:t>hinteren Augenkammer </a:t>
            </a:r>
            <a:r>
              <a:rPr lang="en-US" sz="1200">
                <a:solidFill>
                  <a:srgbClr val="7F7F7F"/>
                </a:solidFill>
                <a:latin typeface="Arial"/>
                <a:ea typeface="Arial"/>
                <a:cs typeface="Arial"/>
                <a:sym typeface="Arial"/>
              </a:rPr>
              <a:t>zu finden</a:t>
            </a:r>
            <a:endParaRPr/>
          </a:p>
        </p:txBody>
      </p:sp>
      <p:sp>
        <p:nvSpPr>
          <p:cNvPr id="1297" name="Google Shape;1297;p99"/>
          <p:cNvSpPr txBox="1"/>
          <p:nvPr/>
        </p:nvSpPr>
        <p:spPr>
          <a:xfrm>
            <a:off x="2667000" y="3419061"/>
            <a:ext cx="4495800" cy="2031325"/>
          </a:xfrm>
          <a:prstGeom prst="rect">
            <a:avLst/>
          </a:prstGeom>
          <a:solidFill>
            <a:srgbClr val="66FF66"/>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i="1" lang="en-US" sz="1200">
                <a:solidFill>
                  <a:srgbClr val="A5A5A5"/>
                </a:solidFill>
                <a:latin typeface="Arial"/>
                <a:ea typeface="Arial"/>
                <a:cs typeface="Arial"/>
                <a:sym typeface="Arial"/>
              </a:rPr>
              <a:t>Ich kann mir vorstellen, dass dieses Material in der Vorderkammer herumschwimmt, aber wie gelangt es in den Glaskörper?</a:t>
            </a:r>
            <a:endParaRPr/>
          </a:p>
          <a:p>
            <a:pPr indent="0" lvl="0" marL="0" marR="0" rtl="0" algn="l">
              <a:spcBef>
                <a:spcPts val="0"/>
              </a:spcBef>
              <a:spcAft>
                <a:spcPts val="0"/>
              </a:spcAft>
              <a:buNone/>
            </a:pPr>
            <a:r>
              <a:rPr lang="en-US" sz="1200">
                <a:solidFill>
                  <a:srgbClr val="A5A5A5"/>
                </a:solidFill>
                <a:latin typeface="Arial"/>
                <a:ea typeface="Arial"/>
                <a:cs typeface="Arial"/>
                <a:sym typeface="Arial"/>
              </a:rPr>
              <a:t>Das tut es nicht</a:t>
            </a:r>
            <a:endParaRPr/>
          </a:p>
          <a:p>
            <a:pPr indent="0" lvl="0" marL="0" marR="0" rtl="0" algn="l">
              <a:spcBef>
                <a:spcPts val="0"/>
              </a:spcBef>
              <a:spcAft>
                <a:spcPts val="0"/>
              </a:spcAft>
              <a:buNone/>
            </a:pPr>
            <a:r>
              <a:t/>
            </a:r>
            <a:endParaRPr i="1" sz="1400">
              <a:solidFill>
                <a:srgbClr val="A5A5A5"/>
              </a:solidFill>
              <a:latin typeface="Arial"/>
              <a:ea typeface="Arial"/>
              <a:cs typeface="Arial"/>
              <a:sym typeface="Arial"/>
            </a:endParaRPr>
          </a:p>
          <a:p>
            <a:pPr indent="0" lvl="0" marL="0" marR="0" rtl="0" algn="l">
              <a:spcBef>
                <a:spcPts val="0"/>
              </a:spcBef>
              <a:spcAft>
                <a:spcPts val="0"/>
              </a:spcAft>
              <a:buNone/>
            </a:pPr>
            <a:r>
              <a:rPr i="1" lang="en-US" sz="1200">
                <a:solidFill>
                  <a:srgbClr val="A5A5A5"/>
                </a:solidFill>
                <a:latin typeface="Arial"/>
                <a:ea typeface="Arial"/>
                <a:cs typeface="Arial"/>
                <a:sym typeface="Arial"/>
              </a:rPr>
              <a:t>Aber Sie sagten, es befinde sich in der hinteren Augenkammer (PC)… Was hat es damit auf sich?</a:t>
            </a:r>
            <a:endParaRPr/>
          </a:p>
          <a:p>
            <a:pPr indent="0" lvl="0" marL="0" marR="0" rtl="0" algn="l">
              <a:spcBef>
                <a:spcPts val="0"/>
              </a:spcBef>
              <a:spcAft>
                <a:spcPts val="0"/>
              </a:spcAft>
              <a:buNone/>
            </a:pPr>
            <a:r>
              <a:rPr lang="en-US" sz="1200">
                <a:solidFill>
                  <a:srgbClr val="A5A5A5"/>
                </a:solidFill>
                <a:latin typeface="Arial"/>
                <a:ea typeface="Arial"/>
                <a:cs typeface="Arial"/>
                <a:sym typeface="Arial"/>
              </a:rPr>
              <a:t>Die Hinterkammer ist der Raum hinter der Iris und vor der vorderen Hyaloidfläche des Glaskörpers. Der Glaskörper befindet sich in der </a:t>
            </a:r>
            <a:r>
              <a:rPr i="1" lang="en-US" sz="1200">
                <a:solidFill>
                  <a:srgbClr val="A5A5A5"/>
                </a:solidFill>
                <a:latin typeface="Arial"/>
                <a:ea typeface="Arial"/>
                <a:cs typeface="Arial"/>
                <a:sym typeface="Arial"/>
              </a:rPr>
              <a:t>Glaskörperhöhle</a:t>
            </a:r>
            <a:r>
              <a:rPr lang="en-US" sz="1200">
                <a:solidFill>
                  <a:srgbClr val="A5A5A5"/>
                </a:solidFill>
                <a:latin typeface="Arial"/>
                <a:ea typeface="Arial"/>
                <a:cs typeface="Arial"/>
                <a:sym typeface="Arial"/>
              </a:rPr>
              <a:t>, nicht in der Hinterkammer.</a:t>
            </a:r>
            <a:endParaRPr/>
          </a:p>
        </p:txBody>
      </p:sp>
      <p:sp>
        <p:nvSpPr>
          <p:cNvPr id="1298" name="Google Shape;1298;p99"/>
          <p:cNvSpPr/>
          <p:nvPr/>
        </p:nvSpPr>
        <p:spPr>
          <a:xfrm>
            <a:off x="7036904" y="3543947"/>
            <a:ext cx="2030896" cy="513281"/>
          </a:xfrm>
          <a:prstGeom prst="ellipse">
            <a:avLst/>
          </a:prstGeom>
          <a:noFill/>
          <a:ln cap="flat" cmpd="sng" w="25400">
            <a:solidFill>
              <a:srgbClr val="A5A5A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299" name="Google Shape;1299;p99"/>
          <p:cNvSpPr txBox="1"/>
          <p:nvPr/>
        </p:nvSpPr>
        <p:spPr>
          <a:xfrm>
            <a:off x="1101612" y="3396299"/>
            <a:ext cx="6899400" cy="1903500"/>
          </a:xfrm>
          <a:prstGeom prst="rect">
            <a:avLst/>
          </a:prstGeom>
          <a:solidFill>
            <a:srgbClr val="939332"/>
          </a:solid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i="1" lang="en-US" sz="1200">
                <a:solidFill>
                  <a:schemeClr val="lt1"/>
                </a:solidFill>
                <a:latin typeface="Arial"/>
                <a:ea typeface="Arial"/>
                <a:cs typeface="Arial"/>
                <a:sym typeface="Arial"/>
              </a:rPr>
              <a:t>In diesem Zusammenhang: Ist </a:t>
            </a:r>
            <a:r>
              <a:rPr lang="en-US" sz="1200">
                <a:solidFill>
                  <a:schemeClr val="lt1"/>
                </a:solidFill>
                <a:latin typeface="Arial"/>
                <a:ea typeface="Arial"/>
                <a:cs typeface="Arial"/>
                <a:sym typeface="Arial"/>
              </a:rPr>
              <a:t>das Exfoliationssyndrom </a:t>
            </a:r>
            <a:r>
              <a:rPr i="1" lang="en-US" sz="1200">
                <a:solidFill>
                  <a:schemeClr val="lt1"/>
                </a:solidFill>
                <a:latin typeface="Arial"/>
                <a:ea typeface="Arial"/>
                <a:cs typeface="Arial"/>
                <a:sym typeface="Arial"/>
              </a:rPr>
              <a:t>dasselbe wie das Pseudoexfoliationssyndrom?</a:t>
            </a:r>
            <a:endParaRPr/>
          </a:p>
          <a:p>
            <a:pPr indent="0" lvl="0" marL="0" marR="0" rtl="0" algn="l">
              <a:spcBef>
                <a:spcPts val="0"/>
              </a:spcBef>
              <a:spcAft>
                <a:spcPts val="0"/>
              </a:spcAft>
              <a:buNone/>
            </a:pPr>
            <a:r>
              <a:rPr lang="en-US" sz="1200">
                <a:solidFill>
                  <a:schemeClr val="lt1"/>
                </a:solidFill>
              </a:rPr>
              <a:t>Trotz gewisser Ähnlichkeiten im Erscheinungsbild und der bedauerlichen Tendenz, diese Begriffe synonym zu verwenden, sind sie keinesfalls identisch. </a:t>
            </a:r>
            <a:r>
              <a:rPr lang="en-US" sz="1200">
                <a:solidFill>
                  <a:srgbClr val="0000FF"/>
                </a:solidFill>
              </a:rPr>
              <a:t>Der Begriff </a:t>
            </a:r>
            <a:r>
              <a:rPr i="1" lang="en-US" sz="1200">
                <a:solidFill>
                  <a:srgbClr val="0000FF"/>
                </a:solidFill>
              </a:rPr>
              <a:t>Exfoliationssyndrom</a:t>
            </a:r>
            <a:r>
              <a:rPr lang="en-US" sz="1200">
                <a:solidFill>
                  <a:srgbClr val="0000FF"/>
                </a:solidFill>
              </a:rPr>
              <a:t> beschreibt VePupillensaumerungen der vorderen Linsenkapsel infolge </a:t>
            </a:r>
            <a:r>
              <a:rPr lang="en-US" sz="1200">
                <a:solidFill>
                  <a:srgbClr val="0000FF"/>
                </a:solidFill>
                <a:extLst>
                  <a:ext uri="http://customooxmlschemas.google.com/">
                    <go:slidesCustomData xmlns:go="http://customooxmlschemas.google.com/" textRoundtripDataId="59"/>
                  </a:ext>
                </a:extLst>
              </a:rPr>
              <a:t>einer</a:t>
            </a:r>
            <a:r>
              <a:rPr lang="en-US" sz="1200">
                <a:solidFill>
                  <a:srgbClr val="0000FF"/>
                </a:solidFill>
              </a:rPr>
              <a:t> Exposition gegenüber hoher Infrarotstrahlung, während PEX die in diesem Foliensatz dargestellte klinische Entität bezeichnet.</a:t>
            </a:r>
            <a:endParaRPr/>
          </a:p>
          <a:p>
            <a:pPr indent="0" lvl="0" marL="0" marR="0" rtl="0" algn="l">
              <a:spcBef>
                <a:spcPts val="0"/>
              </a:spcBef>
              <a:spcAft>
                <a:spcPts val="0"/>
              </a:spcAft>
              <a:buNone/>
            </a:pPr>
            <a:r>
              <a:t/>
            </a:r>
            <a:endParaRPr sz="1400">
              <a:solidFill>
                <a:srgbClr val="0000FF"/>
              </a:solidFill>
              <a:latin typeface="Arial"/>
              <a:ea typeface="Arial"/>
              <a:cs typeface="Arial"/>
              <a:sym typeface="Arial"/>
            </a:endParaRPr>
          </a:p>
          <a:p>
            <a:pPr indent="0" lvl="0" marL="0" marR="0" rtl="0" algn="l">
              <a:spcBef>
                <a:spcPts val="0"/>
              </a:spcBef>
              <a:spcAft>
                <a:spcPts val="0"/>
              </a:spcAft>
              <a:buNone/>
            </a:pPr>
            <a:r>
              <a:rPr i="1" lang="en-US" sz="1200">
                <a:solidFill>
                  <a:schemeClr val="lt1"/>
                </a:solidFill>
                <a:latin typeface="Arial"/>
                <a:ea typeface="Arial"/>
                <a:cs typeface="Arial"/>
                <a:sym typeface="Arial"/>
              </a:rPr>
              <a:t>Welche Auswirkungen hat eine solche Exposition auf die vordere Kapsel?</a:t>
            </a:r>
            <a:endParaRPr i="1" sz="1400">
              <a:solidFill>
                <a:srgbClr val="939332"/>
              </a:solidFill>
              <a:latin typeface="Arial"/>
              <a:ea typeface="Arial"/>
              <a:cs typeface="Arial"/>
              <a:sym typeface="Arial"/>
            </a:endParaRPr>
          </a:p>
          <a:p>
            <a:pPr indent="0" lvl="0" marL="0" marR="0" rtl="0" algn="l">
              <a:spcBef>
                <a:spcPts val="0"/>
              </a:spcBef>
              <a:spcAft>
                <a:spcPts val="0"/>
              </a:spcAft>
              <a:buNone/>
            </a:pPr>
            <a:r>
              <a:rPr lang="en-US" sz="1200">
                <a:solidFill>
                  <a:srgbClr val="939332"/>
                </a:solidFill>
                <a:latin typeface="Arial"/>
                <a:ea typeface="Arial"/>
                <a:cs typeface="Arial"/>
                <a:sym typeface="Arial"/>
              </a:rPr>
              <a:t>Sie führt zu einer Delaminierung der Kapsel, was dazu führt, dass sich Material auf der Linsenoberfläche aufrollt oder in der Vorderkammer umherwirbelt</a:t>
            </a:r>
            <a:endParaRPr/>
          </a:p>
        </p:txBody>
      </p:sp>
      <p:sp>
        <p:nvSpPr>
          <p:cNvPr id="1300" name="Google Shape;1300;p99"/>
          <p:cNvSpPr/>
          <p:nvPr/>
        </p:nvSpPr>
        <p:spPr>
          <a:xfrm>
            <a:off x="5844626" y="1693038"/>
            <a:ext cx="184532" cy="369332"/>
          </a:xfrm>
          <a:prstGeom prst="rect">
            <a:avLst/>
          </a:prstGeom>
          <a:solidFill>
            <a:srgbClr val="FFFF6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301" name="Google Shape;1301;p99"/>
          <p:cNvSpPr txBox="1"/>
          <p:nvPr/>
        </p:nvSpPr>
        <p:spPr>
          <a:xfrm>
            <a:off x="4796503" y="1720334"/>
            <a:ext cx="3682418" cy="369332"/>
          </a:xfrm>
          <a:prstGeom prst="rect">
            <a:avLst/>
          </a:prstGeom>
          <a:noFill/>
          <a:ln>
            <a:noFill/>
          </a:ln>
        </p:spPr>
        <p:txBody>
          <a:bodyPr anchorCtr="0" anchor="t" bIns="12700" lIns="25400" spcFirstLastPara="1" rIns="25400" wrap="square" tIns="12700">
            <a:spAutoFit/>
          </a:bodyPr>
          <a:lstStyle/>
          <a:p>
            <a:pPr indent="0" lvl="0" marL="0" marR="0" rtl="0" algn="l">
              <a:spcBef>
                <a:spcPts val="0"/>
              </a:spcBef>
              <a:spcAft>
                <a:spcPts val="0"/>
              </a:spcAft>
              <a:buNone/>
            </a:pPr>
            <a:r>
              <a:rPr lang="en-US" sz="1200">
                <a:solidFill>
                  <a:schemeClr val="dk1"/>
                </a:solidFill>
                <a:latin typeface="Caveat"/>
                <a:ea typeface="Caveat"/>
                <a:cs typeface="Caveat"/>
                <a:sym typeface="Caveat"/>
              </a:rPr>
              <a:t>= Exfoliationssyndrom? </a:t>
            </a:r>
            <a:r>
              <a:rPr b="1" lang="en-US" sz="1200">
                <a:solidFill>
                  <a:schemeClr val="dk1"/>
                </a:solidFill>
                <a:latin typeface="Caveat"/>
                <a:ea typeface="Caveat"/>
                <a:cs typeface="Caveat"/>
                <a:sym typeface="Caveat"/>
              </a:rPr>
              <a:t>Nein!</a:t>
            </a:r>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Theme1">
  <a:themeElements>
    <a:clrScheme name="Network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2012-09-28T18:25:42.0000000Z</dcterms:created>
  <dc:creator>Steve</dc:creator>
</cp:coreProperties>
</file>